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E9842-5570-468E-9845-1B0901ED13E1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35EB5-63DF-4991-9E59-6DC719CC2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35EB5-63DF-4991-9E59-6DC719CC2C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28AF08-F9E3-4F2C-B063-CEABE393C2C8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D1A632-0240-46BD-ABB0-11652FEAB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AF08-F9E3-4F2C-B063-CEABE393C2C8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1A632-0240-46BD-ABB0-11652FEAB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728AF08-F9E3-4F2C-B063-CEABE393C2C8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D1A632-0240-46BD-ABB0-11652FEAB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AF08-F9E3-4F2C-B063-CEABE393C2C8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1A632-0240-46BD-ABB0-11652FEAB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28AF08-F9E3-4F2C-B063-CEABE393C2C8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0D1A632-0240-46BD-ABB0-11652FEAB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AF08-F9E3-4F2C-B063-CEABE393C2C8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1A632-0240-46BD-ABB0-11652FEAB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AF08-F9E3-4F2C-B063-CEABE393C2C8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1A632-0240-46BD-ABB0-11652FEAB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AF08-F9E3-4F2C-B063-CEABE393C2C8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1A632-0240-46BD-ABB0-11652FEAB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28AF08-F9E3-4F2C-B063-CEABE393C2C8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1A632-0240-46BD-ABB0-11652FEAB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AF08-F9E3-4F2C-B063-CEABE393C2C8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1A632-0240-46BD-ABB0-11652FEAB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AF08-F9E3-4F2C-B063-CEABE393C2C8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1A632-0240-46BD-ABB0-11652FEAB0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728AF08-F9E3-4F2C-B063-CEABE393C2C8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D1A632-0240-46BD-ABB0-11652FEAB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33400"/>
            <a:ext cx="5805268" cy="2868168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ookman Old Style" pitchFamily="18" charset="0"/>
              </a:rPr>
              <a:t>Hecksher</a:t>
            </a:r>
            <a:r>
              <a:rPr lang="en-US" dirty="0" smtClean="0">
                <a:latin typeface="Bookman Old Style" pitchFamily="18" charset="0"/>
              </a:rPr>
              <a:t>-Ohlin theory of International Trade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105401"/>
            <a:ext cx="3743179" cy="1177448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Sultan Ahmed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Assistant Professor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Dept.  Of Economics</a:t>
            </a:r>
          </a:p>
          <a:p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Paschim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Guwahati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Mahavidyalaya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, </a:t>
            </a:r>
          </a:p>
          <a:p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Dharapur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, Ghy-17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667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57200"/>
            <a:ext cx="815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Explanation of the theory</a:t>
            </a:r>
            <a:endParaRPr kumimoji="0" lang="en-US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447800"/>
            <a:ext cx="6096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In the diagram-</a:t>
            </a:r>
          </a:p>
          <a:p>
            <a:pPr>
              <a:buFont typeface="Wingdings" pitchFamily="2" charset="2"/>
              <a:buChar char="§"/>
            </a:pPr>
            <a:r>
              <a:rPr lang="en-US" sz="1600" i="1" dirty="0" smtClean="0"/>
              <a:t> PQ &amp; P1Q1 are the PPC of country A &amp; B </a:t>
            </a:r>
            <a:r>
              <a:rPr lang="en-US" sz="1600" i="1" dirty="0" err="1" smtClean="0"/>
              <a:t>respectivly</a:t>
            </a:r>
            <a:endParaRPr lang="en-US" sz="1600" i="1" dirty="0" smtClean="0"/>
          </a:p>
          <a:p>
            <a:pPr>
              <a:buFont typeface="Wingdings" pitchFamily="2" charset="2"/>
              <a:buChar char="§"/>
            </a:pPr>
            <a:r>
              <a:rPr lang="en-US" sz="1600" i="1" dirty="0" smtClean="0"/>
              <a:t> country A &amp; B are producing at C &amp; D</a:t>
            </a:r>
          </a:p>
          <a:p>
            <a:pPr>
              <a:buFont typeface="Wingdings" pitchFamily="2" charset="2"/>
              <a:buChar char="§"/>
            </a:pPr>
            <a:r>
              <a:rPr lang="en-US" sz="1600" i="1" dirty="0" smtClean="0"/>
              <a:t> SS1 and TT1 are slope of PPC of country A &amp; B</a:t>
            </a:r>
          </a:p>
          <a:p>
            <a:pPr>
              <a:buFont typeface="Wingdings" pitchFamily="2" charset="2"/>
              <a:buChar char="§"/>
            </a:pPr>
            <a:r>
              <a:rPr lang="en-US" sz="1600" i="1" dirty="0" smtClean="0"/>
              <a:t> Slope of PPC of country A is more steeper at C  than the slope of PPC of country B at D</a:t>
            </a:r>
          </a:p>
          <a:p>
            <a:pPr>
              <a:buFont typeface="Wingdings" pitchFamily="2" charset="2"/>
              <a:buChar char="§"/>
            </a:pPr>
            <a:r>
              <a:rPr lang="en-US" sz="1600" i="1" dirty="0" smtClean="0"/>
              <a:t> This means cost of producing cloth is high in country A than country B. so, country A produces max amount of machine  more cheaply.</a:t>
            </a:r>
          </a:p>
          <a:p>
            <a:pPr>
              <a:buFont typeface="Wingdings" pitchFamily="2" charset="2"/>
              <a:buChar char="§"/>
            </a:pPr>
            <a:r>
              <a:rPr lang="en-US" sz="1600" i="1" dirty="0" smtClean="0"/>
              <a:t> Similarly country B can produce max cloth more cheaply</a:t>
            </a:r>
          </a:p>
          <a:p>
            <a:pPr>
              <a:buFont typeface="Wingdings" pitchFamily="2" charset="2"/>
              <a:buChar char="§"/>
            </a:pPr>
            <a:r>
              <a:rPr lang="en-US" sz="1600" i="1" dirty="0" smtClean="0"/>
              <a:t> so country A is capital rich and country B is </a:t>
            </a:r>
            <a:r>
              <a:rPr lang="en-US" sz="1600" i="1" dirty="0" err="1" smtClean="0"/>
              <a:t>labour</a:t>
            </a:r>
            <a:r>
              <a:rPr lang="en-US" sz="1600" i="1" dirty="0" smtClean="0"/>
              <a:t> rich and they will export machine and cloth respectively.</a:t>
            </a:r>
            <a:endParaRPr lang="en-US" sz="1600" i="1" dirty="0"/>
          </a:p>
        </p:txBody>
      </p:sp>
      <p:pic>
        <p:nvPicPr>
          <p:cNvPr id="4" name="Picture 3" descr="WhatsApp Image 2025-03-26 at 9.27.22 A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524000"/>
            <a:ext cx="3200401" cy="23189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Diagramatic</a:t>
            </a:r>
            <a:r>
              <a:rPr lang="en-US" dirty="0" smtClean="0"/>
              <a:t> explanation 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57200"/>
            <a:ext cx="815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Explanation of the theory</a:t>
            </a:r>
            <a:endParaRPr kumimoji="0" lang="en-US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43840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/>
              <a:t>Relative Factor intensities :</a:t>
            </a:r>
            <a:r>
              <a:rPr lang="en-US" i="1" dirty="0" smtClean="0"/>
              <a:t> It compares the relative proportions of different factor of production used in producing goods and services.</a:t>
            </a:r>
            <a:endParaRPr lang="en-US" i="1" u="sng" dirty="0"/>
          </a:p>
        </p:txBody>
      </p:sp>
      <p:sp>
        <p:nvSpPr>
          <p:cNvPr id="5" name="Rectangle 4"/>
          <p:cNvSpPr/>
          <p:nvPr/>
        </p:nvSpPr>
        <p:spPr>
          <a:xfrm>
            <a:off x="838200" y="41910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 the basis of </a:t>
            </a:r>
            <a:r>
              <a:rPr lang="en-US" i="1" u="sng" dirty="0" smtClean="0"/>
              <a:t>relative factor intensities</a:t>
            </a:r>
            <a:r>
              <a:rPr lang="en-US" dirty="0" smtClean="0"/>
              <a:t>, goods may be grouped as capital intensive or </a:t>
            </a:r>
            <a:r>
              <a:rPr lang="en-US" dirty="0" err="1" smtClean="0"/>
              <a:t>labour</a:t>
            </a:r>
            <a:r>
              <a:rPr lang="en-US" dirty="0" smtClean="0"/>
              <a:t> intensive.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04800" y="2590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57200"/>
            <a:ext cx="815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Explanation of the theory</a:t>
            </a:r>
            <a:endParaRPr kumimoji="0" lang="en-US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3" name="Picture 2" descr="WhatsApp Image 2025-03-26 at 9.27.22 AM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00200"/>
            <a:ext cx="3234033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219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Diagramatic</a:t>
            </a:r>
            <a:r>
              <a:rPr lang="en-US" dirty="0" smtClean="0"/>
              <a:t> explanation :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962400"/>
            <a:ext cx="7239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C &amp; M are </a:t>
            </a:r>
            <a:r>
              <a:rPr lang="en-US" sz="1600" dirty="0" err="1" smtClean="0"/>
              <a:t>isoquants</a:t>
            </a:r>
            <a:r>
              <a:rPr lang="en-US" sz="1600" dirty="0" smtClean="0"/>
              <a:t> of cloth &amp; machine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At point R equal factor needed to produce machine and cloth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To the left of R more capital needed and to the right of R more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need.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To produce 1 unit of machine needs = OK1 capital &amp; OL1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at point R1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To produce 1 unit of cloth needs = same capital with extra OL2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at S1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So, machine is capital intensive.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Similarly cloth is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intensive. </a:t>
            </a:r>
          </a:p>
          <a:p>
            <a:endParaRPr lang="en-US" sz="1600" dirty="0" smtClean="0"/>
          </a:p>
          <a:p>
            <a:r>
              <a:rPr lang="en-US" sz="1600" dirty="0" smtClean="0"/>
              <a:t>Hence, &gt; country A will produce and export machine as it is capital intensive</a:t>
            </a:r>
          </a:p>
          <a:p>
            <a:r>
              <a:rPr lang="en-US" sz="1600" dirty="0" smtClean="0"/>
              <a:t>            &gt; country B will produce and export cloth as it is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intensive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57200"/>
            <a:ext cx="815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Real world examples</a:t>
            </a:r>
            <a:endParaRPr kumimoji="0" lang="en-US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29540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India, </a:t>
            </a:r>
            <a:r>
              <a:rPr lang="en-US" dirty="0" err="1" smtClean="0"/>
              <a:t>Bagladesh</a:t>
            </a:r>
            <a:r>
              <a:rPr lang="en-US" dirty="0" smtClean="0"/>
              <a:t> large population </a:t>
            </a:r>
            <a:r>
              <a:rPr lang="en-US" dirty="0" smtClean="0">
                <a:sym typeface="Wingdings" pitchFamily="2" charset="2"/>
              </a:rPr>
              <a:t> large </a:t>
            </a:r>
            <a:r>
              <a:rPr lang="en-US" dirty="0" err="1" smtClean="0">
                <a:sym typeface="Wingdings" pitchFamily="2" charset="2"/>
              </a:rPr>
              <a:t>labour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specialise</a:t>
            </a:r>
            <a:r>
              <a:rPr lang="en-US" dirty="0" smtClean="0">
                <a:sym typeface="Wingdings" pitchFamily="2" charset="2"/>
              </a:rPr>
              <a:t> in </a:t>
            </a:r>
            <a:r>
              <a:rPr lang="en-US" dirty="0" err="1" smtClean="0">
                <a:sym typeface="Wingdings" pitchFamily="2" charset="2"/>
              </a:rPr>
              <a:t>labour</a:t>
            </a:r>
            <a:r>
              <a:rPr lang="en-US" dirty="0" smtClean="0">
                <a:sym typeface="Wingdings" pitchFamily="2" charset="2"/>
              </a:rPr>
              <a:t> intensive goods like textiles, clothing, consumer products etc.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38200" y="251460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Nations like Saudi Arabia and Russia, with abundant natural resources like oil, </a:t>
            </a:r>
            <a:r>
              <a:rPr lang="en-US" dirty="0" err="1" smtClean="0"/>
              <a:t>specialise</a:t>
            </a:r>
            <a:r>
              <a:rPr lang="en-US" dirty="0" smtClean="0"/>
              <a:t> in the production and export of petroleum products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8862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Brazil is a land-abundant country, so it exports agricultural products, such as soybeans and coffee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9530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Germany and Switzerland </a:t>
            </a:r>
            <a:r>
              <a:rPr lang="en-US" dirty="0" err="1" smtClean="0"/>
              <a:t>specialise</a:t>
            </a:r>
            <a:r>
              <a:rPr lang="en-US" dirty="0" smtClean="0"/>
              <a:t> in capital-intensive manufacturing, such as precision machinery and automobiles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57200"/>
            <a:ext cx="815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Limitation of the theory</a:t>
            </a:r>
            <a:endParaRPr kumimoji="0" lang="en-US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438400"/>
            <a:ext cx="716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000" dirty="0" smtClean="0"/>
              <a:t>Partial equilibrium analysis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Unrealistic assumptions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Ignores technological changes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Static analysis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09800"/>
            <a:ext cx="5105400" cy="1191768"/>
          </a:xfrm>
        </p:spPr>
        <p:txBody>
          <a:bodyPr/>
          <a:lstStyle/>
          <a:p>
            <a:pPr algn="ctr"/>
            <a:r>
              <a:rPr lang="en-US" sz="5400" dirty="0" smtClean="0"/>
              <a:t>Thank</a:t>
            </a:r>
            <a:r>
              <a:rPr lang="en-US" dirty="0" smtClean="0"/>
              <a:t>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0"/>
            <a:ext cx="5114779" cy="1101248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THE END….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124200" cy="70104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Who are </a:t>
            </a:r>
            <a:r>
              <a:rPr lang="en-US" dirty="0" err="1" smtClean="0">
                <a:solidFill>
                  <a:srgbClr val="002060"/>
                </a:solidFill>
              </a:rPr>
              <a:t>Hecksher</a:t>
            </a:r>
            <a:r>
              <a:rPr lang="en-US" dirty="0" smtClean="0">
                <a:solidFill>
                  <a:srgbClr val="002060"/>
                </a:solidFill>
              </a:rPr>
              <a:t> and Ohlin 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Background of the theory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Definition of the theory.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Explanation of the theory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Factor </a:t>
            </a:r>
            <a:r>
              <a:rPr lang="en-US" dirty="0" err="1" smtClean="0">
                <a:solidFill>
                  <a:srgbClr val="002060"/>
                </a:solidFill>
              </a:rPr>
              <a:t>endowmment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Factor intensity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Real world examples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Criticisms.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4191000" cy="4876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Introduction</a:t>
            </a:r>
            <a:endParaRPr lang="en-US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1143000" y="4419600"/>
            <a:ext cx="6248400" cy="1600200"/>
          </a:xfr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  The theory was developed by Swedish economist  </a:t>
            </a:r>
          </a:p>
          <a:p>
            <a:r>
              <a:rPr lang="en-US" sz="2000" i="1" dirty="0" smtClean="0"/>
              <a:t>    </a:t>
            </a:r>
            <a:r>
              <a:rPr lang="en-US" sz="2000" i="1" u="sng" dirty="0" err="1" smtClean="0"/>
              <a:t>Bertil</a:t>
            </a:r>
            <a:r>
              <a:rPr lang="en-US" sz="2000" i="1" u="sng" dirty="0" smtClean="0"/>
              <a:t> Ohlin </a:t>
            </a:r>
            <a:r>
              <a:rPr lang="en-US" sz="2000" dirty="0" smtClean="0"/>
              <a:t>on the basis of the work by his teacher   </a:t>
            </a:r>
          </a:p>
          <a:p>
            <a:r>
              <a:rPr lang="en-US" sz="2000" dirty="0" smtClean="0"/>
              <a:t>    Swedish economist </a:t>
            </a:r>
            <a:r>
              <a:rPr lang="en-US" sz="2000" i="1" u="sng" dirty="0" smtClean="0"/>
              <a:t>Eli </a:t>
            </a:r>
            <a:r>
              <a:rPr lang="en-US" sz="2000" i="1" u="sng" dirty="0" err="1" smtClean="0"/>
              <a:t>Hecksher</a:t>
            </a:r>
            <a:r>
              <a:rPr lang="en-US" sz="2000" dirty="0" smtClean="0"/>
              <a:t>.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000" dirty="0" smtClean="0"/>
              <a:t>Ohlin was awarded </a:t>
            </a:r>
            <a:r>
              <a:rPr lang="en-US" sz="2000" i="1" u="sng" dirty="0" smtClean="0"/>
              <a:t>Nobel Prize</a:t>
            </a:r>
            <a:r>
              <a:rPr lang="en-US" sz="2000" dirty="0" smtClean="0"/>
              <a:t> for economics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dirty="0" err="1" smtClean="0"/>
              <a:t>Bertil</a:t>
            </a:r>
            <a:r>
              <a:rPr lang="en-US" sz="2000" dirty="0" smtClean="0"/>
              <a:t> Ohlin’s classic work, </a:t>
            </a:r>
            <a:r>
              <a:rPr lang="en-US" sz="2000" b="1" dirty="0" smtClean="0"/>
              <a:t>Interregional and   </a:t>
            </a:r>
          </a:p>
          <a:p>
            <a:r>
              <a:rPr lang="en-US" sz="2000" b="1" dirty="0" smtClean="0"/>
              <a:t>   International Trade</a:t>
            </a:r>
            <a:r>
              <a:rPr lang="en-US" sz="2000" dirty="0" smtClean="0"/>
              <a:t> (1933)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" name="Content Placeholder 3" descr="OI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838200"/>
            <a:ext cx="6172200" cy="3276600"/>
          </a:xfr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5334000" y="3276600"/>
            <a:ext cx="3429000" cy="1920240"/>
          </a:xfrm>
          <a:prstGeom prst="rect">
            <a:avLst/>
          </a:prstGeo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153400" cy="533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sz="2400">
                <a:solidFill>
                  <a:schemeClr val="bg1"/>
                </a:solidFill>
                <a:latin typeface="Bookman Old Style" pitchFamily="18" charset="0"/>
              </a:rPr>
              <a:t>Background of the theory</a:t>
            </a:r>
            <a:endParaRPr lang="en-US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33400" y="2895600"/>
            <a:ext cx="7391400" cy="533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David Ricardo’s  comparative cost advantage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33400" y="4572000"/>
            <a:ext cx="7391400" cy="533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err="1" smtClean="0"/>
              <a:t>Hecksher</a:t>
            </a:r>
            <a:r>
              <a:rPr lang="en-US" sz="2800" dirty="0" smtClean="0"/>
              <a:t>-Ohlin theory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3400" y="1143000"/>
            <a:ext cx="7391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 smith’s absolute cost advantage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10000" y="2590800"/>
            <a:ext cx="381000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" name="Down Arrow 6"/>
          <p:cNvSpPr/>
          <p:nvPr/>
        </p:nvSpPr>
        <p:spPr>
          <a:xfrm>
            <a:off x="3733800" y="4191000"/>
            <a:ext cx="381000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6764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 country has an absolute advantage in the production of that good, which it can produce in greater quantity with the same quantity of resources than another country.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51816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above two trade theories were based on the differences in productivity of </a:t>
            </a:r>
            <a:r>
              <a:rPr lang="en-US" dirty="0" err="1" smtClean="0"/>
              <a:t>labour</a:t>
            </a:r>
            <a:r>
              <a:rPr lang="en-US" dirty="0" smtClean="0"/>
              <a:t>, but they doesn’t explain the reason for the differences . But H-O theory provided the explanation of the differences.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" y="35052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Comparative advantage is an economy's ability to produce a particular good or service at a lower opportunity cost than its trading partners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457200"/>
            <a:ext cx="815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DEFINITION OF THE THEORY</a:t>
            </a:r>
            <a:endParaRPr kumimoji="0" lang="en-US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3716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According to H-O theory, countries which are rich in </a:t>
            </a:r>
            <a:r>
              <a:rPr lang="en-US" dirty="0" err="1" smtClean="0"/>
              <a:t>labour</a:t>
            </a:r>
            <a:r>
              <a:rPr lang="en-US" dirty="0" smtClean="0"/>
              <a:t> will export </a:t>
            </a:r>
            <a:r>
              <a:rPr lang="en-US" dirty="0" err="1" smtClean="0"/>
              <a:t>labour</a:t>
            </a:r>
            <a:r>
              <a:rPr lang="en-US" dirty="0" smtClean="0"/>
              <a:t> intensive goods and countries rich in capital will export capital </a:t>
            </a:r>
            <a:r>
              <a:rPr lang="en-US" dirty="0" err="1" smtClean="0"/>
              <a:t>intsensive</a:t>
            </a:r>
            <a:r>
              <a:rPr lang="en-US" dirty="0" smtClean="0"/>
              <a:t> goods.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3581400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On the basis of </a:t>
            </a:r>
            <a:r>
              <a:rPr lang="en-US" i="1" u="sng" dirty="0" smtClean="0"/>
              <a:t>relative factor endowments</a:t>
            </a:r>
            <a:r>
              <a:rPr lang="en-US" dirty="0" smtClean="0"/>
              <a:t>, countries may be categorized as capital rich or </a:t>
            </a:r>
            <a:r>
              <a:rPr lang="en-US" dirty="0" err="1" smtClean="0"/>
              <a:t>labour</a:t>
            </a:r>
            <a:r>
              <a:rPr lang="en-US" dirty="0" smtClean="0"/>
              <a:t> rich countries.</a:t>
            </a:r>
          </a:p>
          <a:p>
            <a:pPr marL="342900" indent="-342900"/>
            <a:r>
              <a:rPr lang="en-US" dirty="0" smtClean="0"/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Similarly on the basis of </a:t>
            </a:r>
            <a:r>
              <a:rPr lang="en-US" i="1" u="sng" dirty="0" smtClean="0"/>
              <a:t>relative factor intensities</a:t>
            </a:r>
            <a:r>
              <a:rPr lang="en-US" dirty="0" smtClean="0"/>
              <a:t>, goods may be grouped as capital intensive or </a:t>
            </a:r>
            <a:r>
              <a:rPr lang="en-US" dirty="0" err="1" smtClean="0"/>
              <a:t>labour</a:t>
            </a:r>
            <a:r>
              <a:rPr lang="en-US" dirty="0" smtClean="0"/>
              <a:t> intensive or land intensive goods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743200"/>
            <a:ext cx="815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On what basis a country is </a:t>
            </a:r>
            <a:r>
              <a:rPr kumimoji="0" lang="en-US" sz="24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labour</a:t>
            </a: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/capital rich and a good is capital</a:t>
            </a:r>
            <a:r>
              <a:rPr lang="en-US" sz="2400" b="1" cap="all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kumimoji="0" lang="en-US" sz="2400" b="1" i="0" u="none" strike="noStrike" kern="1200" cap="all" spc="0" normalizeH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labour</a:t>
            </a:r>
            <a:r>
              <a:rPr kumimoji="0" lang="en-US" sz="24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intensive ?</a:t>
            </a:r>
            <a:endParaRPr kumimoji="0" lang="en-US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520440" cy="457200"/>
          </a:xfrm>
        </p:spPr>
        <p:txBody>
          <a:bodyPr/>
          <a:lstStyle/>
          <a:p>
            <a:r>
              <a:rPr lang="en-US" dirty="0" smtClean="0"/>
              <a:t>machine (capital intensive)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343400" y="5410200"/>
            <a:ext cx="3520440" cy="457200"/>
          </a:xfrm>
        </p:spPr>
        <p:txBody>
          <a:bodyPr/>
          <a:lstStyle/>
          <a:p>
            <a:r>
              <a:rPr lang="en-US" dirty="0" smtClean="0"/>
              <a:t>Cloth ( </a:t>
            </a:r>
            <a:r>
              <a:rPr lang="en-US" dirty="0" err="1" smtClean="0"/>
              <a:t>labour</a:t>
            </a:r>
            <a:r>
              <a:rPr lang="en-US" dirty="0" smtClean="0"/>
              <a:t> intensive)</a:t>
            </a:r>
            <a:endParaRPr lang="en-US" dirty="0"/>
          </a:p>
        </p:txBody>
      </p:sp>
      <p:pic>
        <p:nvPicPr>
          <p:cNvPr id="9" name="Content Placeholder 8" descr="nissan-s-new-intelligent-factory-will-have-robots-do-the-assembling-and-inspecting-of-cars-171424_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3879851" cy="3505199"/>
          </a:xfrm>
        </p:spPr>
      </p:pic>
      <p:pic>
        <p:nvPicPr>
          <p:cNvPr id="10" name="Content Placeholder 9" descr="OIP (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67200" y="1676400"/>
            <a:ext cx="3771900" cy="34290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57200"/>
            <a:ext cx="815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Example of capital and </a:t>
            </a:r>
            <a:r>
              <a:rPr kumimoji="0" lang="en-US" sz="24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labour</a:t>
            </a: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intensive</a:t>
            </a:r>
            <a:r>
              <a:rPr kumimoji="0" lang="en-US" sz="24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goods</a:t>
            </a:r>
            <a:endParaRPr kumimoji="0" lang="en-US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457200"/>
            <a:ext cx="815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Capital &amp; </a:t>
            </a:r>
            <a:r>
              <a:rPr kumimoji="0" lang="en-US" sz="24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labour</a:t>
            </a: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rich countries</a:t>
            </a:r>
            <a:endParaRPr kumimoji="0" lang="en-US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9" name="Picture 8" descr="Screenshot 2025-03-26 2207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7358982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815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Explanation of the theory</a:t>
            </a:r>
            <a:endParaRPr kumimoji="0" lang="en-US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71600"/>
            <a:ext cx="708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The H-O theory states that countries which are rich in </a:t>
            </a:r>
            <a:r>
              <a:rPr lang="en-US" dirty="0" err="1" smtClean="0"/>
              <a:t>labour</a:t>
            </a:r>
            <a:r>
              <a:rPr lang="en-US" dirty="0" smtClean="0"/>
              <a:t> will export </a:t>
            </a:r>
            <a:r>
              <a:rPr lang="en-US" dirty="0" err="1" smtClean="0"/>
              <a:t>labour</a:t>
            </a:r>
            <a:r>
              <a:rPr lang="en-US" dirty="0" smtClean="0"/>
              <a:t> intensive goods and countries rich in capital will export capital </a:t>
            </a:r>
            <a:r>
              <a:rPr lang="en-US" dirty="0" err="1" smtClean="0"/>
              <a:t>intsensive</a:t>
            </a:r>
            <a:r>
              <a:rPr lang="en-US" dirty="0" smtClean="0"/>
              <a:t> goods.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u="sng" dirty="0" smtClean="0"/>
              <a:t>Assumptions 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2 X 2 X 2 theory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Factor of production mobile within country, but immobile between countries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Perfect competition.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Full employment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Free and unrestricted trade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Transport cost nil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Incomplete </a:t>
            </a:r>
            <a:r>
              <a:rPr lang="en-US" dirty="0" err="1" smtClean="0"/>
              <a:t>specialisation</a:t>
            </a:r>
            <a:r>
              <a:rPr lang="en-US" dirty="0" smtClean="0"/>
              <a:t>.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57200"/>
            <a:ext cx="815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Explanation of the theory</a:t>
            </a:r>
            <a:endParaRPr kumimoji="0" lang="en-US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143001"/>
            <a:ext cx="68580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/>
              <a:t>The H-O theory based on two elements.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i="1" dirty="0" smtClean="0"/>
              <a:t>Relative factor endowment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i="1" dirty="0" smtClean="0"/>
              <a:t>Relative factor intensity	</a:t>
            </a:r>
          </a:p>
          <a:p>
            <a:pPr>
              <a:lnSpc>
                <a:spcPct val="150000"/>
              </a:lnSpc>
            </a:pPr>
            <a:endParaRPr lang="en-US" i="1" u="sng" dirty="0" smtClean="0"/>
          </a:p>
          <a:p>
            <a:pPr>
              <a:lnSpc>
                <a:spcPct val="150000"/>
              </a:lnSpc>
            </a:pPr>
            <a:r>
              <a:rPr lang="en-US" i="1" dirty="0" smtClean="0"/>
              <a:t>	</a:t>
            </a:r>
            <a:r>
              <a:rPr lang="en-US" i="1" u="sng" dirty="0" smtClean="0"/>
              <a:t>Relative factor endowment </a:t>
            </a:r>
            <a:r>
              <a:rPr lang="en-US" i="1" dirty="0" smtClean="0"/>
              <a:t>: Countries are differ from one another in availability of factors. Relative factor endowment is measured by comparing the factor (capital &amp; </a:t>
            </a:r>
            <a:r>
              <a:rPr lang="en-US" i="1" dirty="0" err="1" smtClean="0"/>
              <a:t>labour</a:t>
            </a:r>
            <a:r>
              <a:rPr lang="en-US" i="1" dirty="0" smtClean="0"/>
              <a:t>) ratios of the two countries- country A &amp; country B.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Country  A will be relatively capital rich if-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K</a:t>
            </a:r>
            <a:r>
              <a:rPr lang="en-US" i="1" baseline="-25000" dirty="0" smtClean="0"/>
              <a:t>A</a:t>
            </a:r>
            <a:r>
              <a:rPr lang="en-US" i="1" dirty="0" smtClean="0"/>
              <a:t> /L</a:t>
            </a:r>
            <a:r>
              <a:rPr lang="en-US" i="1" baseline="-25000" dirty="0" smtClean="0"/>
              <a:t>A</a:t>
            </a:r>
            <a:r>
              <a:rPr lang="en-US" i="1" dirty="0" smtClean="0"/>
              <a:t> </a:t>
            </a:r>
            <a:r>
              <a:rPr lang="en-US" sz="2000" i="1" dirty="0" smtClean="0"/>
              <a:t>&gt;</a:t>
            </a:r>
            <a:r>
              <a:rPr lang="en-US" i="1" dirty="0" smtClean="0"/>
              <a:t> K</a:t>
            </a:r>
            <a:r>
              <a:rPr lang="en-US" i="1" baseline="-25000" dirty="0" smtClean="0"/>
              <a:t>B</a:t>
            </a:r>
            <a:r>
              <a:rPr lang="en-US" i="1" dirty="0" smtClean="0"/>
              <a:t>/L</a:t>
            </a:r>
            <a:r>
              <a:rPr lang="en-US" i="1" baseline="-25000" dirty="0" smtClean="0"/>
              <a:t>B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Country  B will be relatively </a:t>
            </a:r>
            <a:r>
              <a:rPr lang="en-US" i="1" dirty="0" err="1" smtClean="0"/>
              <a:t>labour</a:t>
            </a:r>
            <a:r>
              <a:rPr lang="en-US" i="1" dirty="0" smtClean="0"/>
              <a:t> rich if-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L</a:t>
            </a:r>
            <a:r>
              <a:rPr lang="en-US" i="1" baseline="-25000" dirty="0" smtClean="0"/>
              <a:t>B</a:t>
            </a:r>
            <a:r>
              <a:rPr lang="en-US" i="1" dirty="0" smtClean="0"/>
              <a:t>/ K</a:t>
            </a:r>
            <a:r>
              <a:rPr lang="en-US" i="1" baseline="-25000" dirty="0" smtClean="0"/>
              <a:t>B </a:t>
            </a:r>
            <a:r>
              <a:rPr lang="en-US" sz="2000" i="1" dirty="0" smtClean="0"/>
              <a:t>&gt;</a:t>
            </a:r>
            <a:r>
              <a:rPr lang="en-US" i="1" dirty="0" smtClean="0"/>
              <a:t> L</a:t>
            </a:r>
            <a:r>
              <a:rPr lang="en-US" i="1" baseline="-25000" dirty="0" smtClean="0"/>
              <a:t>A </a:t>
            </a:r>
            <a:r>
              <a:rPr lang="en-US" i="1" dirty="0" smtClean="0"/>
              <a:t>/ K</a:t>
            </a:r>
            <a:r>
              <a:rPr lang="en-US" i="1" baseline="-25000" dirty="0" smtClean="0"/>
              <a:t>A</a:t>
            </a:r>
          </a:p>
          <a:p>
            <a:pPr>
              <a:lnSpc>
                <a:spcPct val="150000"/>
              </a:lnSpc>
            </a:pPr>
            <a:endParaRPr lang="en-US" i="1" dirty="0" smtClean="0"/>
          </a:p>
          <a:p>
            <a:pPr>
              <a:lnSpc>
                <a:spcPct val="150000"/>
              </a:lnSpc>
            </a:pPr>
            <a:endParaRPr lang="en-US" i="1" dirty="0" smtClean="0"/>
          </a:p>
          <a:p>
            <a:pPr>
              <a:lnSpc>
                <a:spcPct val="150000"/>
              </a:lnSpc>
            </a:pPr>
            <a:endParaRPr lang="en-US" i="1" baseline="-25000" dirty="0" smtClean="0"/>
          </a:p>
          <a:p>
            <a:pPr>
              <a:lnSpc>
                <a:spcPct val="150000"/>
              </a:lnSpc>
            </a:pPr>
            <a:endParaRPr lang="en-US" i="1" baseline="-25000" dirty="0" smtClean="0"/>
          </a:p>
          <a:p>
            <a:pPr>
              <a:lnSpc>
                <a:spcPct val="150000"/>
              </a:lnSpc>
            </a:pPr>
            <a:endParaRPr lang="en-US" i="1" dirty="0" smtClean="0"/>
          </a:p>
          <a:p>
            <a:pPr>
              <a:lnSpc>
                <a:spcPct val="150000"/>
              </a:lnSpc>
            </a:pPr>
            <a:endParaRPr lang="en-US" i="1" dirty="0" smtClean="0"/>
          </a:p>
          <a:p>
            <a:r>
              <a:rPr lang="en-US" i="1" dirty="0" smtClean="0"/>
              <a:t> 	</a:t>
            </a:r>
          </a:p>
          <a:p>
            <a:r>
              <a:rPr lang="en-US" i="1" dirty="0" smtClean="0"/>
              <a:t>	</a:t>
            </a:r>
            <a:endParaRPr lang="en-US" i="1" dirty="0"/>
          </a:p>
        </p:txBody>
      </p:sp>
      <p:sp>
        <p:nvSpPr>
          <p:cNvPr id="4" name="Right Arrow 3"/>
          <p:cNvSpPr/>
          <p:nvPr/>
        </p:nvSpPr>
        <p:spPr>
          <a:xfrm>
            <a:off x="1066800" y="2971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601</TotalTime>
  <Words>800</Words>
  <Application>Microsoft Office PowerPoint</Application>
  <PresentationFormat>On-screen Show (4:3)</PresentationFormat>
  <Paragraphs>116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Hecksher-Ohlin theory of International Trade</vt:lpstr>
      <vt:lpstr>Contents</vt:lpstr>
      <vt:lpstr>Introduction</vt:lpstr>
      <vt:lpstr>Background of the theory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Thank you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Hecksher-Ohlin theory of International Trade</dc:title>
  <dc:creator>Sultan Ahmed</dc:creator>
  <cp:lastModifiedBy>Sultan Ahmed</cp:lastModifiedBy>
  <cp:revision>70</cp:revision>
  <dcterms:created xsi:type="dcterms:W3CDTF">2025-03-25T06:07:12Z</dcterms:created>
  <dcterms:modified xsi:type="dcterms:W3CDTF">2025-03-26T16:40:59Z</dcterms:modified>
</cp:coreProperties>
</file>