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6" r:id="rId2"/>
    <p:sldId id="277" r:id="rId3"/>
    <p:sldId id="259" r:id="rId4"/>
    <p:sldId id="260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74" r:id="rId15"/>
    <p:sldId id="269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9F31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18" autoAdjust="0"/>
    <p:restoredTop sz="94660"/>
  </p:normalViewPr>
  <p:slideViewPr>
    <p:cSldViewPr>
      <p:cViewPr varScale="1">
        <p:scale>
          <a:sx n="70" d="100"/>
          <a:sy n="70" d="100"/>
        </p:scale>
        <p:origin x="-117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44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3045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3666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21800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45150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5069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89911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4887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12522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6276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7200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6103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7525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7376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48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28373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A88C3-0DF6-4AE5-9143-247576F81C2C}" type="datetimeFigureOut">
              <a:rPr lang="en-US" smtClean="0"/>
              <a:pPr/>
              <a:t>12/29/2025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01A7ED-FED4-4A17-8397-F0119EB338A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5641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928802"/>
            <a:ext cx="8286808" cy="928694"/>
          </a:xfrm>
        </p:spPr>
        <p:txBody>
          <a:bodyPr>
            <a:noAutofit/>
          </a:bodyPr>
          <a:lstStyle/>
          <a:p>
            <a:pPr algn="ctr"/>
            <a:r>
              <a:rPr lang="en-IN" sz="6000" b="1" dirty="0" smtClean="0"/>
              <a:t>ECONOMIC INTEGRATION</a:t>
            </a:r>
            <a:endParaRPr lang="en-IN" sz="6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71604" y="5000636"/>
            <a:ext cx="6715172" cy="9286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Sultan </a:t>
            </a:r>
            <a:r>
              <a:rPr kumimoji="0" lang="en-IN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ahmed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669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CUSTOMS UNION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643050"/>
            <a:ext cx="6591985" cy="4786346"/>
          </a:xfrm>
        </p:spPr>
        <p:txBody>
          <a:bodyPr>
            <a:noAutofit/>
          </a:bodyPr>
          <a:lstStyle/>
          <a:p>
            <a:r>
              <a:rPr lang="en-IN" sz="2400" dirty="0" smtClean="0"/>
              <a:t>An agreement between two or more countries to remove tariffs between themselves and set a common external tariffs on imports from non member countries.</a:t>
            </a:r>
          </a:p>
          <a:p>
            <a:r>
              <a:rPr lang="en-IN" sz="2400" dirty="0" smtClean="0"/>
              <a:t>All common markets and economic unions are also customs union.</a:t>
            </a:r>
          </a:p>
          <a:p>
            <a:r>
              <a:rPr lang="en-IN" sz="2400" dirty="0" smtClean="0"/>
              <a:t>Example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European Union Customs Union (EUCU)</a:t>
            </a:r>
            <a:r>
              <a:rPr lang="en-IN" sz="2400" dirty="0" smtClean="0"/>
              <a:t>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489" y="0"/>
            <a:ext cx="7290054" cy="1499616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788" y="3357562"/>
            <a:ext cx="8563212" cy="214314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common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         </a:t>
            </a:r>
            <a:r>
              <a:rPr lang="en-IN" sz="1900" b="1" dirty="0" smtClean="0"/>
              <a:t>extern                                                      </a:t>
            </a:r>
            <a:r>
              <a:rPr lang="en-IN" sz="2600" b="1" dirty="0" smtClean="0"/>
              <a:t>co            common External </a:t>
            </a:r>
            <a:r>
              <a:rPr lang="en-IN" sz="2600" b="1" dirty="0" err="1" smtClean="0"/>
              <a:t>tarrifs</a:t>
            </a:r>
            <a:endParaRPr lang="en-IN" sz="2600" b="1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               </a:t>
            </a:r>
            <a:r>
              <a:rPr lang="en-IN" sz="2400" dirty="0" smtClean="0"/>
              <a:t>     </a:t>
            </a:r>
          </a:p>
        </p:txBody>
      </p:sp>
      <p:sp>
        <p:nvSpPr>
          <p:cNvPr id="4" name="Oval 3"/>
          <p:cNvSpPr/>
          <p:nvPr/>
        </p:nvSpPr>
        <p:spPr>
          <a:xfrm>
            <a:off x="785786" y="714356"/>
            <a:ext cx="5643602" cy="507209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 smtClean="0"/>
          </a:p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Free trade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00100" y="2214554"/>
            <a:ext cx="1571636" cy="11430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Country A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357686" y="2214554"/>
            <a:ext cx="1571636" cy="11430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Country B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643174" y="4357694"/>
            <a:ext cx="1714512" cy="8572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Country C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86050" y="2786058"/>
            <a:ext cx="135732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035951" y="3536157"/>
            <a:ext cx="785818" cy="7143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4143372" y="3500438"/>
            <a:ext cx="714380" cy="7143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357422" y="1142984"/>
            <a:ext cx="2357454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b="1" dirty="0" smtClean="0"/>
              <a:t>Customs union</a:t>
            </a:r>
            <a:endParaRPr lang="en-IN" sz="2400" b="1" dirty="0"/>
          </a:p>
        </p:txBody>
      </p:sp>
      <p:sp>
        <p:nvSpPr>
          <p:cNvPr id="21" name="Oval 20"/>
          <p:cNvSpPr/>
          <p:nvPr/>
        </p:nvSpPr>
        <p:spPr>
          <a:xfrm>
            <a:off x="7423059" y="5072074"/>
            <a:ext cx="1720941" cy="150017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solidFill>
                  <a:schemeClr val="tx1"/>
                </a:solidFill>
              </a:rPr>
              <a:t>Country D</a:t>
            </a:r>
            <a:endParaRPr lang="en-IN" sz="2000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357950" y="4000504"/>
            <a:ext cx="1571636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COMMON MARKET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2800" dirty="0" smtClean="0"/>
              <a:t>A common market is a customs union with common policies on product regulation and free movement of goods, services, capital and labour.</a:t>
            </a:r>
          </a:p>
          <a:p>
            <a:r>
              <a:rPr lang="en-IN" sz="2800" dirty="0" smtClean="0"/>
              <a:t>Harmonize trade policies by having common external tariffs against non-members.</a:t>
            </a:r>
          </a:p>
          <a:p>
            <a:r>
              <a:rPr lang="en-IN" sz="2800" dirty="0" smtClean="0"/>
              <a:t>Example – East African community</a:t>
            </a: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         [</a:t>
            </a:r>
            <a:r>
              <a:rPr lang="en-IN" sz="2400" dirty="0" smtClean="0"/>
              <a:t>Established by Kenya, Uganda, </a:t>
            </a:r>
          </a:p>
          <a:p>
            <a:pPr>
              <a:buNone/>
            </a:pPr>
            <a:r>
              <a:rPr lang="en-IN" sz="2400" dirty="0" smtClean="0"/>
              <a:t>                               and Tanzania]</a:t>
            </a:r>
            <a:endParaRPr lang="en-IN" sz="2400" dirty="0"/>
          </a:p>
        </p:txBody>
      </p:sp>
      <p:pic>
        <p:nvPicPr>
          <p:cNvPr id="4" name="Picture 3" descr="africa-countries-EAC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4869160"/>
            <a:ext cx="1898648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ECONOMIC  &amp; MONETARY UNION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2800" dirty="0" smtClean="0"/>
              <a:t>An economic and monetary union is a common market with a common currency and a common central bank.</a:t>
            </a:r>
          </a:p>
          <a:p>
            <a:r>
              <a:rPr lang="en-IN" sz="2800" dirty="0" smtClean="0"/>
              <a:t>Integration is more intense in an economic union than in a common market, as member countries are required to harmonize their tax, monetary, and fiscal policies and to create a common currency.</a:t>
            </a:r>
          </a:p>
          <a:p>
            <a:r>
              <a:rPr lang="en-IN" sz="2800" dirty="0" smtClean="0"/>
              <a:t>Example – The EU, that has adopted the euro as its common currency and European Central Bank (ECB) as their central bank.</a:t>
            </a:r>
          </a:p>
          <a:p>
            <a:endParaRPr lang="en-IN" sz="2800" dirty="0" smtClean="0"/>
          </a:p>
          <a:p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EUROPEAN UNION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857364"/>
            <a:ext cx="6591985" cy="4053858"/>
          </a:xfrm>
        </p:spPr>
        <p:txBody>
          <a:bodyPr>
            <a:normAutofit/>
          </a:bodyPr>
          <a:lstStyle/>
          <a:p>
            <a:r>
              <a:rPr lang="en-IN" sz="2000" dirty="0" smtClean="0"/>
              <a:t>Established in 1957.</a:t>
            </a:r>
          </a:p>
          <a:p>
            <a:r>
              <a:rPr lang="en-IN" sz="2000" dirty="0" smtClean="0"/>
              <a:t>EU has developed an internal single market through standardised system of law.</a:t>
            </a:r>
          </a:p>
          <a:p>
            <a:r>
              <a:rPr lang="en-IN" sz="2000" dirty="0" smtClean="0"/>
              <a:t>Free movement of people, goods, services and capital.</a:t>
            </a:r>
          </a:p>
          <a:p>
            <a:r>
              <a:rPr lang="en-IN" sz="2000" dirty="0" smtClean="0"/>
              <a:t>28 member states.</a:t>
            </a:r>
          </a:p>
          <a:p>
            <a:r>
              <a:rPr lang="en-IN" sz="2000" dirty="0" smtClean="0"/>
              <a:t>Currency – Euro.</a:t>
            </a:r>
          </a:p>
          <a:p>
            <a:r>
              <a:rPr lang="en-IN" sz="2000" dirty="0" smtClean="0"/>
              <a:t>Capital – Brussels.</a:t>
            </a:r>
          </a:p>
          <a:p>
            <a:r>
              <a:rPr lang="en-IN" sz="2000" dirty="0" smtClean="0"/>
              <a:t>GDP - 18.8 trillion. </a:t>
            </a:r>
          </a:p>
          <a:p>
            <a:endParaRPr lang="en-IN" sz="2000" dirty="0"/>
          </a:p>
        </p:txBody>
      </p:sp>
      <p:pic>
        <p:nvPicPr>
          <p:cNvPr id="4" name="Picture 3" descr="imag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3643314"/>
            <a:ext cx="3429024" cy="24288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571480"/>
            <a:ext cx="6589199" cy="78581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COMPLETE ECONOMIC INTEGRATION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3" y="1428736"/>
            <a:ext cx="7274768" cy="4482486"/>
          </a:xfrm>
        </p:spPr>
        <p:txBody>
          <a:bodyPr>
            <a:noAutofit/>
          </a:bodyPr>
          <a:lstStyle/>
          <a:p>
            <a:r>
              <a:rPr lang="en-IN" sz="2800" dirty="0" smtClean="0"/>
              <a:t>The final stage of economic integration.</a:t>
            </a:r>
          </a:p>
          <a:p>
            <a:r>
              <a:rPr lang="en-IN" sz="2800" dirty="0" smtClean="0"/>
              <a:t>Under complete economic integration the individual countries involved would have no control of economic policies, full monetary union, and complete harmonization of fiscal policy.</a:t>
            </a:r>
          </a:p>
          <a:p>
            <a:r>
              <a:rPr lang="en-IN" sz="2800" dirty="0" smtClean="0"/>
              <a:t>European union is moving towards complete economic integration.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628800"/>
            <a:ext cx="5616624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030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 smtClean="0"/>
              <a:t>INTRODUCTION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3" y="1412776"/>
            <a:ext cx="7634808" cy="4498446"/>
          </a:xfrm>
        </p:spPr>
        <p:txBody>
          <a:bodyPr>
            <a:normAutofit/>
          </a:bodyPr>
          <a:lstStyle/>
          <a:p>
            <a:r>
              <a:rPr lang="en-US" sz="2400" dirty="0"/>
              <a:t>Economic integration is an arrangement between different regions that often includes the reduction or elimination of trade barriers, and the coordination of monetary </a:t>
            </a:r>
            <a:r>
              <a:rPr lang="en-US" sz="2400" dirty="0" smtClean="0"/>
              <a:t>and</a:t>
            </a:r>
            <a:r>
              <a:rPr lang="en-US" sz="2400" dirty="0"/>
              <a:t> fiscal </a:t>
            </a:r>
            <a:r>
              <a:rPr lang="en-US" sz="2400" dirty="0" smtClean="0"/>
              <a:t>policies . 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aim of economic integration is to reduce costs for both consumers and producers and to increase trade between the countries involved in the </a:t>
            </a:r>
            <a:r>
              <a:rPr lang="en-US" sz="2400" dirty="0" smtClean="0"/>
              <a:t>agreement.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230212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u="sng" dirty="0" smtClean="0"/>
              <a:t>Trade benefits</a:t>
            </a:r>
            <a:r>
              <a:rPr lang="en-IN" sz="2400" dirty="0" smtClean="0"/>
              <a:t>: member countries have;</a:t>
            </a:r>
          </a:p>
          <a:p>
            <a:pPr marL="514350" indent="-514350">
              <a:buFont typeface="+mj-lt"/>
              <a:buAutoNum type="alphaLcParenR"/>
            </a:pPr>
            <a:r>
              <a:rPr lang="en-IN" sz="2400" dirty="0" smtClean="0"/>
              <a:t>Wider selection of goods and services.</a:t>
            </a:r>
          </a:p>
          <a:p>
            <a:pPr marL="514350" indent="-514350">
              <a:buFont typeface="+mj-lt"/>
              <a:buAutoNum type="alphaLcParenR"/>
            </a:pPr>
            <a:r>
              <a:rPr lang="en-IN" sz="2400" dirty="0" smtClean="0"/>
              <a:t>Acquire goods and services at a lower cost.</a:t>
            </a:r>
          </a:p>
          <a:p>
            <a:pPr marL="514350" indent="-514350">
              <a:buFont typeface="+mj-lt"/>
              <a:buAutoNum type="alphaLcParenR"/>
            </a:pPr>
            <a:r>
              <a:rPr lang="en-IN" sz="2400" dirty="0" smtClean="0"/>
              <a:t>Encourages more trade among member countries .</a:t>
            </a:r>
          </a:p>
          <a:p>
            <a:pPr marL="514350" indent="-514350"/>
            <a:r>
              <a:rPr lang="en-IN" sz="2400" dirty="0" smtClean="0"/>
              <a:t>Political cooperation.</a:t>
            </a:r>
          </a:p>
          <a:p>
            <a:pPr marL="514350" indent="-514350"/>
            <a:r>
              <a:rPr lang="en-IN" sz="2400" dirty="0" smtClean="0"/>
              <a:t>Employment opportunities.</a:t>
            </a:r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Font typeface="+mj-lt"/>
              <a:buAutoNum type="alphaLcParenR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DISADVANTAGES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smtClean="0"/>
              <a:t>Creation of trade blocks.</a:t>
            </a:r>
          </a:p>
          <a:p>
            <a:r>
              <a:rPr lang="en-IN" sz="2400" dirty="0" smtClean="0"/>
              <a:t>Trade diversion.</a:t>
            </a:r>
          </a:p>
          <a:p>
            <a:r>
              <a:rPr lang="en-IN" sz="2400" dirty="0" smtClean="0"/>
              <a:t>National sovereignty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LEVELS OF ECONOMIC INTEGRATION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Preferential trade area.</a:t>
            </a:r>
          </a:p>
          <a:p>
            <a:r>
              <a:rPr lang="en-IN" sz="2400" dirty="0" smtClean="0"/>
              <a:t>Free trade area.</a:t>
            </a:r>
          </a:p>
          <a:p>
            <a:r>
              <a:rPr lang="en-IN" sz="2400" dirty="0" smtClean="0"/>
              <a:t>Customs union.</a:t>
            </a:r>
          </a:p>
          <a:p>
            <a:r>
              <a:rPr lang="en-IN" sz="2400" dirty="0" smtClean="0"/>
              <a:t>Common market.</a:t>
            </a:r>
          </a:p>
          <a:p>
            <a:r>
              <a:rPr lang="en-IN" sz="2400" dirty="0" smtClean="0"/>
              <a:t>Economic  and monetary union.</a:t>
            </a:r>
          </a:p>
          <a:p>
            <a:r>
              <a:rPr lang="en-IN" sz="2400" dirty="0" smtClean="0"/>
              <a:t>Complete economic integration.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PREFERENTIAL TRADE AREA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Preferential Trade agreements provide lower barriers on trade among participating nations than on trade with non member nations.</a:t>
            </a:r>
          </a:p>
          <a:p>
            <a:r>
              <a:rPr lang="en-IN" sz="2400" dirty="0" smtClean="0"/>
              <a:t>Lower tariffs on import from each others.</a:t>
            </a:r>
          </a:p>
          <a:p>
            <a:r>
              <a:rPr lang="en-IN" sz="2400" dirty="0" smtClean="0"/>
              <a:t>Loosest form of economic integration.</a:t>
            </a:r>
          </a:p>
          <a:p>
            <a:r>
              <a:rPr lang="en-IN" sz="2400" dirty="0" smtClean="0"/>
              <a:t>Example – agreement between EU  and the African, Caribbean and pacific (ACP) group states.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FREE TRADE AREA (FTA)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An agreement between two or more countries to remove all trade barriers among themselves.</a:t>
            </a:r>
          </a:p>
          <a:p>
            <a:r>
              <a:rPr lang="en-IN" sz="2400" dirty="0" smtClean="0"/>
              <a:t>Free trade area occurs when a group of countries agree to eliminate tariffs between themselves, but maintain their own external tariffs on import from rest of the world.</a:t>
            </a:r>
          </a:p>
          <a:p>
            <a:r>
              <a:rPr lang="en-IN" sz="2400" dirty="0" smtClean="0"/>
              <a:t>Example – North American Free Trade Agreement(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NAFTA</a:t>
            </a:r>
            <a:r>
              <a:rPr lang="en-IN" sz="2400" dirty="0" smtClean="0"/>
              <a:t>) and Association of South East Asian Nations </a:t>
            </a:r>
            <a:r>
              <a:rPr lang="en-I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(ASEAN</a:t>
            </a:r>
            <a:r>
              <a:rPr lang="en-IN" sz="2400" dirty="0" smtClean="0"/>
              <a:t>).</a:t>
            </a:r>
          </a:p>
          <a:p>
            <a:endParaRPr lang="en-IN" dirty="0" smtClean="0"/>
          </a:p>
          <a:p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NAFTA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         </a:t>
            </a:r>
            <a:r>
              <a:rPr lang="en-IN" b="1" dirty="0" smtClean="0"/>
              <a:t>FREE TRADE                                                 </a:t>
            </a:r>
          </a:p>
          <a:p>
            <a:pPr>
              <a:buNone/>
            </a:pPr>
            <a:r>
              <a:rPr lang="en-IN" b="1" dirty="0" smtClean="0"/>
              <a:t>                                                AREA                                                                   FREE TRADE</a:t>
            </a:r>
          </a:p>
          <a:p>
            <a:pPr>
              <a:buNone/>
            </a:pPr>
            <a:r>
              <a:rPr lang="en-IN" b="1" dirty="0" smtClean="0"/>
              <a:t>                </a:t>
            </a:r>
          </a:p>
          <a:p>
            <a:pPr>
              <a:buNone/>
            </a:pPr>
            <a:r>
              <a:rPr lang="en-IN" dirty="0" smtClean="0"/>
              <a:t>                                                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b="1" dirty="0" smtClean="0"/>
              <a:t>                                                                            IMPOSES TARIFFS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00100" y="2214554"/>
            <a:ext cx="1714512" cy="100013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AMERICA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29058" y="2214554"/>
            <a:ext cx="1857388" cy="100013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CANADA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30315" y="4459320"/>
            <a:ext cx="1869627" cy="100013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MEXICO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6200000" flipH="1">
            <a:off x="1785918" y="3429000"/>
            <a:ext cx="1071570" cy="78581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714612" y="2643182"/>
            <a:ext cx="121444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3643306" y="3571876"/>
            <a:ext cx="1071570" cy="5000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6429388" y="4429132"/>
            <a:ext cx="1643074" cy="10001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Country D</a:t>
            </a:r>
            <a:endParaRPr lang="en-IN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16200000" flipH="1">
            <a:off x="5643570" y="2857496"/>
            <a:ext cx="1785950" cy="1214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286248" y="5000636"/>
            <a:ext cx="207170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>
            <a:off x="1071538" y="3286124"/>
            <a:ext cx="5642808" cy="2928164"/>
          </a:xfrm>
          <a:prstGeom prst="bentConnector3">
            <a:avLst>
              <a:gd name="adj1" fmla="val 614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6" name="Picture 15" descr="shutterstock_2474623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4" y="0"/>
            <a:ext cx="2905124" cy="2167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ASEAN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876432"/>
            <a:ext cx="6591985" cy="4210414"/>
          </a:xfrm>
        </p:spPr>
        <p:txBody>
          <a:bodyPr>
            <a:normAutofit/>
          </a:bodyPr>
          <a:lstStyle/>
          <a:p>
            <a:r>
              <a:rPr lang="en-IN" dirty="0" smtClean="0"/>
              <a:t>Formed in July 31, 1961 </a:t>
            </a:r>
          </a:p>
          <a:p>
            <a:r>
              <a:rPr lang="en-IN" u="sng" dirty="0" smtClean="0"/>
              <a:t>Members:</a:t>
            </a:r>
          </a:p>
          <a:p>
            <a:pPr>
              <a:buNone/>
            </a:pPr>
            <a:r>
              <a:rPr lang="en-IN" u="sng" dirty="0" smtClean="0"/>
              <a:t>    </a:t>
            </a:r>
          </a:p>
          <a:p>
            <a:pPr>
              <a:buNone/>
            </a:pPr>
            <a:r>
              <a:rPr lang="en-IN" u="sng" dirty="0" smtClean="0"/>
              <a:t> </a:t>
            </a:r>
          </a:p>
          <a:p>
            <a:pPr>
              <a:buNone/>
            </a:pPr>
            <a:r>
              <a:rPr lang="en-IN" u="sng" dirty="0" smtClean="0"/>
              <a:t>                                              </a:t>
            </a:r>
          </a:p>
          <a:p>
            <a:pPr>
              <a:buNone/>
            </a:pPr>
            <a:endParaRPr lang="en-IN" u="sng" dirty="0" smtClean="0"/>
          </a:p>
          <a:p>
            <a:pPr>
              <a:buNone/>
            </a:pPr>
            <a:endParaRPr lang="en-IN" u="sng" dirty="0" smtClean="0"/>
          </a:p>
          <a:p>
            <a:endParaRPr lang="en-IN" u="sng" dirty="0" smtClean="0"/>
          </a:p>
          <a:p>
            <a:pPr>
              <a:buNone/>
            </a:pPr>
            <a:endParaRPr lang="en-IN" u="sng" dirty="0"/>
          </a:p>
        </p:txBody>
      </p:sp>
      <p:sp>
        <p:nvSpPr>
          <p:cNvPr id="4" name="Rectangle 3"/>
          <p:cNvSpPr/>
          <p:nvPr/>
        </p:nvSpPr>
        <p:spPr>
          <a:xfrm>
            <a:off x="1835696" y="2714620"/>
            <a:ext cx="35935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/>
              <a:t>Brunei Darussalam</a:t>
            </a:r>
            <a:endParaRPr lang="en-IN" sz="2000" dirty="0" smtClean="0"/>
          </a:p>
          <a:p>
            <a:r>
              <a:rPr lang="en-IN" sz="2000" b="1" dirty="0" smtClean="0"/>
              <a:t>Cambodia</a:t>
            </a:r>
            <a:r>
              <a:rPr lang="en-IN" sz="2000" dirty="0" smtClean="0"/>
              <a:t> </a:t>
            </a:r>
          </a:p>
          <a:p>
            <a:r>
              <a:rPr lang="en-IN" sz="2000" b="1" dirty="0" smtClean="0"/>
              <a:t>Indonesia</a:t>
            </a:r>
            <a:endParaRPr lang="en-IN" sz="2000" dirty="0" smtClean="0"/>
          </a:p>
          <a:p>
            <a:r>
              <a:rPr lang="en-IN" sz="2000" b="1" dirty="0" smtClean="0"/>
              <a:t>Laos</a:t>
            </a:r>
            <a:endParaRPr lang="en-IN" sz="2000" dirty="0" smtClean="0"/>
          </a:p>
          <a:p>
            <a:r>
              <a:rPr lang="en-IN" sz="2000" b="1" dirty="0" smtClean="0"/>
              <a:t>Malaysia</a:t>
            </a:r>
            <a:endParaRPr lang="en-IN" sz="2000" dirty="0" smtClean="0"/>
          </a:p>
          <a:p>
            <a:r>
              <a:rPr lang="en-IN" sz="2000" b="1" dirty="0" smtClean="0"/>
              <a:t>Myanmar</a:t>
            </a:r>
            <a:endParaRPr lang="en-IN" sz="2000" dirty="0" smtClean="0"/>
          </a:p>
          <a:p>
            <a:r>
              <a:rPr lang="en-IN" sz="2000" dirty="0" smtClean="0"/>
              <a:t> </a:t>
            </a:r>
            <a:r>
              <a:rPr lang="en-IN" sz="2000" b="1" dirty="0" smtClean="0"/>
              <a:t>Philippines</a:t>
            </a:r>
            <a:endParaRPr lang="en-IN" sz="2000" dirty="0" smtClean="0"/>
          </a:p>
          <a:p>
            <a:r>
              <a:rPr lang="en-IN" sz="2000" b="1" dirty="0" smtClean="0"/>
              <a:t>Singapore</a:t>
            </a:r>
            <a:endParaRPr lang="en-IN" sz="2000" dirty="0" smtClean="0"/>
          </a:p>
          <a:p>
            <a:r>
              <a:rPr lang="en-IN" sz="2000" b="1" dirty="0" smtClean="0"/>
              <a:t>Thailand</a:t>
            </a:r>
            <a:endParaRPr lang="en-IN" sz="2000" dirty="0" smtClean="0"/>
          </a:p>
          <a:p>
            <a:r>
              <a:rPr lang="en-IN" sz="2000" dirty="0" smtClean="0"/>
              <a:t> </a:t>
            </a:r>
            <a:r>
              <a:rPr lang="en-IN" sz="2000" b="1" dirty="0" smtClean="0"/>
              <a:t>Vietnam</a:t>
            </a:r>
          </a:p>
        </p:txBody>
      </p:sp>
      <p:pic>
        <p:nvPicPr>
          <p:cNvPr id="5" name="Picture 4" descr="asean-vecto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2067272"/>
            <a:ext cx="3810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</TotalTime>
  <Words>553</Words>
  <Application>Microsoft Office PowerPoint</Application>
  <PresentationFormat>On-screen Show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Wisp</vt:lpstr>
      <vt:lpstr>ECONOMIC INTEGRATION</vt:lpstr>
      <vt:lpstr>INTRODUCTION</vt:lpstr>
      <vt:lpstr>ADVANTAGES</vt:lpstr>
      <vt:lpstr>DISADVANTAGES</vt:lpstr>
      <vt:lpstr>LEVELS OF ECONOMIC INTEGRATION</vt:lpstr>
      <vt:lpstr>PREFERENTIAL TRADE AREA</vt:lpstr>
      <vt:lpstr>FREE TRADE AREA (FTA)</vt:lpstr>
      <vt:lpstr>NAFTA</vt:lpstr>
      <vt:lpstr>ASEAN</vt:lpstr>
      <vt:lpstr>CUSTOMS UNION</vt:lpstr>
      <vt:lpstr>Slide 11</vt:lpstr>
      <vt:lpstr>COMMON MARKET</vt:lpstr>
      <vt:lpstr>ECONOMIC  &amp; MONETARY UNION</vt:lpstr>
      <vt:lpstr>EUROPEAN UNION</vt:lpstr>
      <vt:lpstr>COMPLETE ECONOMIC INTEGRATION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INTEGRATION</dc:title>
  <dc:creator>user</dc:creator>
  <cp:lastModifiedBy>Sultan Ahmed</cp:lastModifiedBy>
  <cp:revision>58</cp:revision>
  <dcterms:created xsi:type="dcterms:W3CDTF">2018-10-09T15:24:09Z</dcterms:created>
  <dcterms:modified xsi:type="dcterms:W3CDTF">2025-12-28T19:52:59Z</dcterms:modified>
</cp:coreProperties>
</file>