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0" d="100"/>
          <a:sy n="70" d="100"/>
        </p:scale>
        <p:origin x="-1156" y="-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61C5F42-DB59-46B2-B745-2C0C8613E8C1}"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C5F42-DB59-46B2-B745-2C0C8613E8C1}" type="slidenum">
              <a:rPr lang="en-US" smtClean="0"/>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C5F42-DB59-46B2-B745-2C0C8613E8C1}" type="slidenum">
              <a:rPr lang="en-US" smtClean="0"/>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1C5F42-DB59-46B2-B745-2C0C8613E8C1}"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61C5F42-DB59-46B2-B745-2C0C8613E8C1}"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C5F42-DB59-46B2-B745-2C0C8613E8C1}"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1C5F42-DB59-46B2-B745-2C0C8613E8C1}"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1C5F42-DB59-46B2-B745-2C0C8613E8C1}" type="slidenum">
              <a:rPr lang="en-US" smtClean="0"/>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1C5F42-DB59-46B2-B745-2C0C8613E8C1}" type="slidenum">
              <a:rPr lang="en-US" smtClean="0"/>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1C5F42-DB59-46B2-B745-2C0C8613E8C1}"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2905275-CAF9-41A8-B230-751081BE2375}" type="datetimeFigureOut">
              <a:rPr lang="en-US" smtClean="0"/>
              <a:pPr/>
              <a:t>12/29/2025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61C5F42-DB59-46B2-B745-2C0C8613E8C1}"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D2905275-CAF9-41A8-B230-751081BE2375}" type="datetimeFigureOut">
              <a:rPr lang="en-US" smtClean="0"/>
              <a:pPr/>
              <a:t>12/29/2025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61C5F42-DB59-46B2-B745-2C0C8613E8C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49" r:id="rId1"/>
    <p:sldLayoutId id="2147483950" r:id="rId2"/>
    <p:sldLayoutId id="2147483951" r:id="rId3"/>
    <p:sldLayoutId id="2147483952" r:id="rId4"/>
    <p:sldLayoutId id="2147483953" r:id="rId5"/>
    <p:sldLayoutId id="2147483954" r:id="rId6"/>
    <p:sldLayoutId id="2147483955" r:id="rId7"/>
    <p:sldLayoutId id="2147483956" r:id="rId8"/>
    <p:sldLayoutId id="2147483957" r:id="rId9"/>
    <p:sldLayoutId id="2147483958" r:id="rId10"/>
    <p:sldLayoutId id="2147483959" r:id="rId11"/>
  </p:sldLayoutIdLst>
  <p:transition>
    <p:dissolve/>
  </p:transition>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policonomics.com/supply-and-demand" TargetMode="External"/><Relationship Id="rId2" Type="http://schemas.openxmlformats.org/officeDocument/2006/relationships/hyperlink" Target="https://www.policonomics.com/exchange-rate/"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www.economicsdiscussion.net/wp-content/uploads/2018/09/clip_image002-3.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debitoor.com/dictionary/currenc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3200400"/>
            <a:ext cx="6400800" cy="914400"/>
          </a:xfrm>
        </p:spPr>
        <p:txBody>
          <a:bodyPr>
            <a:normAutofit/>
          </a:bodyPr>
          <a:lstStyle/>
          <a:p>
            <a:pPr algn="r"/>
            <a:r>
              <a:rPr lang="en-US" b="1" dirty="0" smtClean="0"/>
              <a:t>Sultan Ahmed</a:t>
            </a:r>
            <a:endParaRPr lang="en-US" b="1" dirty="0"/>
          </a:p>
        </p:txBody>
      </p:sp>
      <p:sp>
        <p:nvSpPr>
          <p:cNvPr id="2" name="Title 1"/>
          <p:cNvSpPr>
            <a:spLocks noGrp="1"/>
          </p:cNvSpPr>
          <p:nvPr>
            <p:ph type="ctrTitle"/>
          </p:nvPr>
        </p:nvSpPr>
        <p:spPr/>
        <p:txBody>
          <a:bodyPr>
            <a:normAutofit/>
          </a:bodyPr>
          <a:lstStyle/>
          <a:p>
            <a:r>
              <a:rPr lang="en-US" sz="4400" dirty="0" smtClean="0">
                <a:latin typeface="Calibri" pitchFamily="34" charset="0"/>
                <a:cs typeface="Calibri" pitchFamily="34" charset="0"/>
              </a:rPr>
              <a:t>Foreign Exchange</a:t>
            </a:r>
            <a:endParaRPr lang="en-US" sz="4400" dirty="0">
              <a:latin typeface="Calibri" pitchFamily="34" charset="0"/>
              <a:cs typeface="Calibri" pitchFamily="34"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3306762"/>
          </a:xfrm>
        </p:spPr>
        <p:txBody>
          <a:bodyPr>
            <a:normAutofit/>
          </a:bodyPr>
          <a:lstStyle/>
          <a:p>
            <a:r>
              <a:rPr lang="en-US" sz="2400" dirty="0" smtClean="0"/>
              <a:t>In Figure 2, the opposite is true - </a:t>
            </a:r>
            <a:r>
              <a:rPr lang="en-US" sz="2400" dirty="0" smtClean="0">
                <a:solidFill>
                  <a:srgbClr val="FF0000"/>
                </a:solidFill>
              </a:rPr>
              <a:t>the equilibrium rate is below the fixed rate.</a:t>
            </a:r>
            <a:r>
              <a:rPr lang="en-US" sz="2400" dirty="0" smtClean="0"/>
              <a:t> This means that there is a surplus of the national currency. The government will need to buy this surplus if they are to prevent the currency from falling - in other words keep it at the fixed rate. </a:t>
            </a:r>
            <a:r>
              <a:rPr lang="en-US" sz="2400" dirty="0" smtClean="0">
                <a:solidFill>
                  <a:srgbClr val="FF0000"/>
                </a:solidFill>
              </a:rPr>
              <a:t>When they buy the currency they will be selling from their foreign currency reserves and so these will fall, but the demand for domestic currency will rise.</a:t>
            </a:r>
            <a:endParaRPr lang="en-US" sz="2400" dirty="0">
              <a:solidFill>
                <a:srgbClr val="FF0000"/>
              </a:solidFill>
            </a:endParaRPr>
          </a:p>
        </p:txBody>
      </p:sp>
      <p:pic>
        <p:nvPicPr>
          <p:cNvPr id="4" name="Content Placeholder 3" descr="ppt 3.gif"/>
          <p:cNvPicPr>
            <a:picLocks noGrp="1" noChangeAspect="1"/>
          </p:cNvPicPr>
          <p:nvPr>
            <p:ph sz="quarter" idx="1"/>
          </p:nvPr>
        </p:nvPicPr>
        <p:blipFill>
          <a:blip r:embed="rId2"/>
          <a:stretch>
            <a:fillRect/>
          </a:stretch>
        </p:blipFill>
        <p:spPr>
          <a:xfrm>
            <a:off x="2438400" y="3848100"/>
            <a:ext cx="4495800" cy="2552700"/>
          </a:xfrm>
        </p:spPr>
      </p:pic>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b="1" dirty="0" smtClean="0">
                <a:solidFill>
                  <a:srgbClr val="FF0000"/>
                </a:solidFill>
              </a:rPr>
              <a:t>Flexible Exchange Rate system </a:t>
            </a:r>
            <a:endParaRPr lang="en-US" b="1" dirty="0">
              <a:solidFill>
                <a:srgbClr val="FF0000"/>
              </a:solidFill>
            </a:endParaRPr>
          </a:p>
        </p:txBody>
      </p:sp>
      <p:sp>
        <p:nvSpPr>
          <p:cNvPr id="3" name="Content Placeholder 2"/>
          <p:cNvSpPr>
            <a:spLocks noGrp="1"/>
          </p:cNvSpPr>
          <p:nvPr>
            <p:ph sz="quarter" idx="1"/>
          </p:nvPr>
        </p:nvSpPr>
        <p:spPr>
          <a:xfrm>
            <a:off x="914400" y="1219200"/>
            <a:ext cx="7772400" cy="5181600"/>
          </a:xfrm>
        </p:spPr>
        <p:txBody>
          <a:bodyPr/>
          <a:lstStyle/>
          <a:p>
            <a:pPr>
              <a:buNone/>
            </a:pPr>
            <a:r>
              <a:rPr lang="en-US" dirty="0" smtClean="0"/>
              <a:t>    Flexible exchange rates can be defined as </a:t>
            </a:r>
            <a:r>
              <a:rPr lang="en-US" i="1" dirty="0" smtClean="0">
                <a:hlinkClick r:id="rId2" tooltip="Exchange rate"/>
              </a:rPr>
              <a:t>exchange rates</a:t>
            </a:r>
            <a:r>
              <a:rPr lang="en-US" dirty="0" smtClean="0"/>
              <a:t> determined by global </a:t>
            </a:r>
            <a:r>
              <a:rPr lang="en-US" i="1" dirty="0" smtClean="0">
                <a:hlinkClick r:id="rId3" tooltip="Supply and demand"/>
              </a:rPr>
              <a:t>supply and demand</a:t>
            </a:r>
            <a:r>
              <a:rPr lang="en-US" dirty="0" smtClean="0"/>
              <a:t> of currency. In other words, they are prices of foreign exchange determined by the market, that can rapidly change due to supply and demand, and are not pegged nor controlled by central banks.</a:t>
            </a:r>
          </a:p>
          <a:p>
            <a:pPr>
              <a:buNone/>
            </a:pPr>
            <a:r>
              <a:rPr lang="en-US" dirty="0" smtClean="0"/>
              <a:t>    For example, one U.S. dollar might buy 73 INR today, but it might only buy 70 INR tomorrow. </a:t>
            </a:r>
            <a:r>
              <a:rPr lang="en-US" dirty="0" smtClean="0">
                <a:solidFill>
                  <a:srgbClr val="FF0000"/>
                </a:solidFill>
              </a:rPr>
              <a:t>The value "floats."</a:t>
            </a:r>
            <a:endParaRPr lang="en-US" dirty="0">
              <a:solidFill>
                <a:srgbClr val="FF0000"/>
              </a:solidFill>
            </a:endParaRPr>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Arguments in </a:t>
            </a:r>
            <a:r>
              <a:rPr lang="en-US" b="1" dirty="0" err="1" smtClean="0">
                <a:solidFill>
                  <a:srgbClr val="FF0000"/>
                </a:solidFill>
              </a:rPr>
              <a:t>favour</a:t>
            </a:r>
            <a:r>
              <a:rPr lang="en-US" b="1" dirty="0" smtClean="0">
                <a:solidFill>
                  <a:srgbClr val="FF0000"/>
                </a:solidFill>
              </a:rPr>
              <a:t> of flexible Exchange rate:</a:t>
            </a:r>
            <a:endParaRPr lang="en-US" b="1" dirty="0">
              <a:solidFill>
                <a:srgbClr val="FF0000"/>
              </a:solidFill>
            </a:endParaRPr>
          </a:p>
        </p:txBody>
      </p:sp>
      <p:sp>
        <p:nvSpPr>
          <p:cNvPr id="3" name="Content Placeholder 2"/>
          <p:cNvSpPr>
            <a:spLocks noGrp="1"/>
          </p:cNvSpPr>
          <p:nvPr>
            <p:ph sz="quarter" idx="1"/>
          </p:nvPr>
        </p:nvSpPr>
        <p:spPr>
          <a:xfrm>
            <a:off x="533400" y="1905000"/>
            <a:ext cx="8153400" cy="4648200"/>
          </a:xfrm>
        </p:spPr>
        <p:txBody>
          <a:bodyPr/>
          <a:lstStyle/>
          <a:p>
            <a:pPr>
              <a:buFont typeface="Wingdings" pitchFamily="2" charset="2"/>
              <a:buChar char="Ø"/>
            </a:pPr>
            <a:r>
              <a:rPr lang="en-US" sz="2800" dirty="0" smtClean="0"/>
              <a:t>Balance of payments stability</a:t>
            </a:r>
          </a:p>
          <a:p>
            <a:pPr>
              <a:buFont typeface="Wingdings" pitchFamily="2" charset="2"/>
              <a:buChar char="Ø"/>
            </a:pPr>
            <a:r>
              <a:rPr lang="en-US" sz="2800" dirty="0" smtClean="0"/>
              <a:t>No restrictions on foreign exchange and capital flows</a:t>
            </a:r>
          </a:p>
          <a:p>
            <a:pPr>
              <a:buFont typeface="Wingdings" pitchFamily="2" charset="2"/>
              <a:buChar char="Ø"/>
            </a:pPr>
            <a:r>
              <a:rPr lang="en-US" sz="2800" dirty="0" smtClean="0"/>
              <a:t>Helpful in making monetary policy effective</a:t>
            </a:r>
          </a:p>
          <a:p>
            <a:pPr>
              <a:buFont typeface="Wingdings" pitchFamily="2" charset="2"/>
              <a:buChar char="Ø"/>
            </a:pPr>
            <a:r>
              <a:rPr lang="en-US" sz="2800" dirty="0" smtClean="0"/>
              <a:t>No need to keep large foreign currency reserves</a:t>
            </a:r>
          </a:p>
          <a:p>
            <a:pPr>
              <a:buFont typeface="Wingdings" pitchFamily="2" charset="2"/>
              <a:buChar char="Ø"/>
            </a:pPr>
            <a:r>
              <a:rPr lang="en-US" sz="2800" dirty="0" smtClean="0"/>
              <a:t>Protection against imported inflation</a:t>
            </a:r>
          </a:p>
          <a:p>
            <a:pPr>
              <a:buFont typeface="Wingdings" pitchFamily="2" charset="2"/>
              <a:buChar char="Ø"/>
            </a:pPr>
            <a:endParaRPr lang="en-US" sz="2800" dirty="0" smtClean="0"/>
          </a:p>
          <a:p>
            <a:pPr>
              <a:buNone/>
            </a:pPr>
            <a:endParaRPr lang="en-US"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Arguments against floating exchange rate:</a:t>
            </a:r>
            <a:endParaRPr lang="en-US" b="1" dirty="0">
              <a:solidFill>
                <a:srgbClr val="FF0000"/>
              </a:solidFill>
            </a:endParaRPr>
          </a:p>
        </p:txBody>
      </p:sp>
      <p:sp>
        <p:nvSpPr>
          <p:cNvPr id="3" name="Content Placeholder 2"/>
          <p:cNvSpPr>
            <a:spLocks noGrp="1"/>
          </p:cNvSpPr>
          <p:nvPr>
            <p:ph sz="quarter" idx="1"/>
          </p:nvPr>
        </p:nvSpPr>
        <p:spPr/>
        <p:txBody>
          <a:bodyPr/>
          <a:lstStyle/>
          <a:p>
            <a:pPr>
              <a:buFont typeface="Wingdings" pitchFamily="2" charset="2"/>
              <a:buChar char="Ø"/>
            </a:pPr>
            <a:r>
              <a:rPr lang="en-US" dirty="0" smtClean="0"/>
              <a:t>High level of exposure to exchange rate volatility</a:t>
            </a:r>
          </a:p>
          <a:p>
            <a:pPr>
              <a:buFont typeface="Wingdings" pitchFamily="2" charset="2"/>
              <a:buChar char="Ø"/>
            </a:pPr>
            <a:r>
              <a:rPr lang="en-US" dirty="0" smtClean="0"/>
              <a:t>Lack of currency control can curtail economic recovery or growth</a:t>
            </a:r>
          </a:p>
          <a:p>
            <a:pPr>
              <a:buFont typeface="Wingdings" pitchFamily="2" charset="2"/>
              <a:buChar char="Ø"/>
            </a:pPr>
            <a:r>
              <a:rPr lang="en-US" dirty="0" smtClean="0"/>
              <a:t>It encourages speculation</a:t>
            </a:r>
          </a:p>
          <a:p>
            <a:pPr>
              <a:buFont typeface="Wingdings" pitchFamily="2" charset="2"/>
              <a:buChar char="Ø"/>
            </a:pPr>
            <a:r>
              <a:rPr lang="en-US" dirty="0" smtClean="0"/>
              <a:t>It does not impart stability to the process of international trade</a:t>
            </a:r>
          </a:p>
          <a:p>
            <a:pPr>
              <a:buFont typeface="Wingdings" pitchFamily="2" charset="2"/>
              <a:buChar char="Ø"/>
            </a:pPr>
            <a:r>
              <a:rPr lang="en-US" dirty="0" smtClean="0"/>
              <a:t>It is a threat to Internal stability</a:t>
            </a:r>
            <a:endParaRPr lang="en-US"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1143000"/>
          </a:xfrm>
        </p:spPr>
        <p:txBody>
          <a:bodyPr>
            <a:normAutofit fontScale="90000"/>
          </a:bodyPr>
          <a:lstStyle/>
          <a:p>
            <a:r>
              <a:rPr lang="en-US" b="1" dirty="0" smtClean="0">
                <a:solidFill>
                  <a:srgbClr val="FF0000"/>
                </a:solidFill>
                <a:cs typeface="Calibri" pitchFamily="34" charset="0"/>
              </a:rPr>
              <a:t>Determination of Floating exchange rate</a:t>
            </a:r>
            <a:endParaRPr lang="en-US" dirty="0"/>
          </a:p>
        </p:txBody>
      </p:sp>
      <p:sp>
        <p:nvSpPr>
          <p:cNvPr id="3" name="Content Placeholder 2"/>
          <p:cNvSpPr>
            <a:spLocks noGrp="1"/>
          </p:cNvSpPr>
          <p:nvPr>
            <p:ph sz="quarter" idx="1"/>
          </p:nvPr>
        </p:nvSpPr>
        <p:spPr>
          <a:xfrm>
            <a:off x="304800" y="1371600"/>
            <a:ext cx="8382000" cy="4648200"/>
          </a:xfrm>
        </p:spPr>
        <p:txBody>
          <a:bodyPr/>
          <a:lstStyle/>
          <a:p>
            <a:pPr>
              <a:buNone/>
            </a:pPr>
            <a:r>
              <a:rPr lang="en-US" dirty="0" smtClean="0"/>
              <a:t>    Where the exchange rate is floating (as are all major currencies in the world), it will be determined by market forces - that is supply and demand. As in any other market, the rate will change constantly to reflect how much of the currency is being traded. However, what determines the supply and demand for the currency? Let's take the rupee (the Indian currency) as an example and look at the factors that affect supply and demand and therefore the equilibrium exchange rate.</a:t>
            </a:r>
            <a:endParaRPr lang="en-US" dirty="0"/>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1219200"/>
          </a:xfrm>
        </p:spPr>
        <p:txBody>
          <a:bodyPr>
            <a:normAutofit fontScale="90000"/>
          </a:bodyPr>
          <a:lstStyle/>
          <a:p>
            <a:r>
              <a:rPr lang="en-US" b="1" dirty="0" smtClean="0"/>
              <a:t>          </a:t>
            </a:r>
            <a:r>
              <a:rPr lang="en-US" b="1" dirty="0" smtClean="0">
                <a:solidFill>
                  <a:srgbClr val="FF0000"/>
                </a:solidFill>
              </a:rPr>
              <a:t>Demand for rupee:</a:t>
            </a:r>
            <a:br>
              <a:rPr lang="en-US" b="1" dirty="0" smtClean="0">
                <a:solidFill>
                  <a:srgbClr val="FF0000"/>
                </a:solidFill>
              </a:rPr>
            </a:br>
            <a:endParaRPr lang="en-US" b="1" dirty="0">
              <a:solidFill>
                <a:srgbClr val="FF0000"/>
              </a:solidFill>
            </a:endParaRPr>
          </a:p>
        </p:txBody>
      </p:sp>
      <p:sp>
        <p:nvSpPr>
          <p:cNvPr id="3" name="Content Placeholder 2"/>
          <p:cNvSpPr>
            <a:spLocks noGrp="1"/>
          </p:cNvSpPr>
          <p:nvPr>
            <p:ph sz="quarter" idx="1"/>
          </p:nvPr>
        </p:nvSpPr>
        <p:spPr>
          <a:xfrm>
            <a:off x="914400" y="1371600"/>
            <a:ext cx="7772400" cy="4648200"/>
          </a:xfrm>
        </p:spPr>
        <p:txBody>
          <a:bodyPr>
            <a:normAutofit fontScale="92500" lnSpcReduction="10000"/>
          </a:bodyPr>
          <a:lstStyle/>
          <a:p>
            <a:pPr>
              <a:buNone/>
            </a:pPr>
            <a:r>
              <a:rPr lang="en-US" dirty="0" smtClean="0"/>
              <a:t>     The people who demand rupee are those who have bought goods and services from India and need to pay in rupee. To do this they need to sell (supply) their currency and buy (demand) rupee in exchange. So, the demand for rupee is partly determined by the </a:t>
            </a:r>
            <a:r>
              <a:rPr lang="en-US" b="1" dirty="0" smtClean="0"/>
              <a:t>level of exports</a:t>
            </a:r>
            <a:r>
              <a:rPr lang="en-US" dirty="0" smtClean="0"/>
              <a:t> - the higher the level of exports, the higher the demand for rupee. However, people may also demand rupee simply because they want to invest in </a:t>
            </a:r>
            <a:r>
              <a:rPr lang="en-US" dirty="0" err="1" smtClean="0"/>
              <a:t>india</a:t>
            </a:r>
            <a:r>
              <a:rPr lang="en-US" dirty="0" smtClean="0"/>
              <a:t> or because they are speculating to make a profit, as they believe that exchange rates will change. So the demand for sterling arises from:</a:t>
            </a:r>
          </a:p>
          <a:p>
            <a:r>
              <a:rPr lang="en-US" b="1" dirty="0" smtClean="0"/>
              <a:t>Exports</a:t>
            </a:r>
            <a:endParaRPr lang="en-US" dirty="0" smtClean="0"/>
          </a:p>
          <a:p>
            <a:r>
              <a:rPr lang="en-US" b="1" dirty="0" smtClean="0"/>
              <a:t>Inflows of funds into India</a:t>
            </a:r>
            <a:endParaRPr lang="en-US" dirty="0" smtClean="0"/>
          </a:p>
          <a:p>
            <a:r>
              <a:rPr lang="en-US" b="1" dirty="0" smtClean="0"/>
              <a:t>Speculation</a:t>
            </a:r>
            <a:endParaRPr lang="en-US" dirty="0" smtClean="0"/>
          </a:p>
          <a:p>
            <a:endParaRPr lang="en-US" dirty="0"/>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b="1" dirty="0" smtClean="0"/>
              <a:t/>
            </a:r>
            <a:br>
              <a:rPr lang="en-US" b="1" dirty="0" smtClean="0"/>
            </a:br>
            <a:r>
              <a:rPr lang="en-US" b="1" dirty="0" smtClean="0"/>
              <a:t>               </a:t>
            </a:r>
            <a:r>
              <a:rPr lang="en-US" b="1" dirty="0" smtClean="0">
                <a:solidFill>
                  <a:srgbClr val="FF0000"/>
                </a:solidFill>
              </a:rPr>
              <a:t>Supply of rupee:</a:t>
            </a:r>
            <a:endParaRPr lang="en-US" b="1" dirty="0">
              <a:solidFill>
                <a:srgbClr val="FF0000"/>
              </a:solidFill>
            </a:endParaRPr>
          </a:p>
        </p:txBody>
      </p:sp>
      <p:sp>
        <p:nvSpPr>
          <p:cNvPr id="3" name="Content Placeholder 2"/>
          <p:cNvSpPr>
            <a:spLocks noGrp="1"/>
          </p:cNvSpPr>
          <p:nvPr>
            <p:ph sz="quarter" idx="1"/>
          </p:nvPr>
        </p:nvSpPr>
        <p:spPr>
          <a:xfrm>
            <a:off x="914400" y="1066800"/>
            <a:ext cx="7772400" cy="4953000"/>
          </a:xfrm>
        </p:spPr>
        <p:txBody>
          <a:bodyPr>
            <a:normAutofit lnSpcReduction="10000"/>
          </a:bodyPr>
          <a:lstStyle/>
          <a:p>
            <a:pPr>
              <a:buNone/>
            </a:pPr>
            <a:endParaRPr lang="en-US" b="1" dirty="0" smtClean="0"/>
          </a:p>
          <a:p>
            <a:pPr>
              <a:buNone/>
            </a:pPr>
            <a:r>
              <a:rPr lang="en-US" dirty="0" smtClean="0"/>
              <a:t>   The supply of rupee comes from people who are selling rupee to buy other currencies. We all do that when we travel overseas - we sell rupee and buy Euros, $, Yen or whatever. However, we, as tourists, are only a very small part of overall supply of rupee. Much of it will come from firms who buy goods and services from overseas (</a:t>
            </a:r>
            <a:r>
              <a:rPr lang="en-US" b="1" dirty="0" smtClean="0"/>
              <a:t>imports</a:t>
            </a:r>
            <a:r>
              <a:rPr lang="en-US" dirty="0" smtClean="0"/>
              <a:t>), but there may also be outflows of funds and perhaps speculative flows as well. So, the supply of rupee arises from:</a:t>
            </a:r>
          </a:p>
          <a:p>
            <a:r>
              <a:rPr lang="en-US" b="1" dirty="0" smtClean="0"/>
              <a:t>Imports</a:t>
            </a:r>
            <a:endParaRPr lang="en-US" dirty="0" smtClean="0"/>
          </a:p>
          <a:p>
            <a:r>
              <a:rPr lang="en-US" b="1" dirty="0" smtClean="0"/>
              <a:t>Outflows of funds from India</a:t>
            </a:r>
            <a:endParaRPr lang="en-US" dirty="0" smtClean="0"/>
          </a:p>
          <a:p>
            <a:r>
              <a:rPr lang="en-US" b="1" dirty="0" smtClean="0"/>
              <a:t>Speculation</a:t>
            </a:r>
            <a:endParaRPr lang="en-US" dirty="0" smtClean="0"/>
          </a:p>
          <a:p>
            <a:endParaRPr lang="en-US"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7772400" cy="3276600"/>
          </a:xfrm>
        </p:spPr>
        <p:txBody>
          <a:bodyPr>
            <a:normAutofit fontScale="90000"/>
          </a:bodyPr>
          <a:lstStyle/>
          <a:p>
            <a:pPr fontAlgn="base"/>
            <a:r>
              <a:rPr lang="en-US" sz="3100" dirty="0" smtClean="0">
                <a:solidFill>
                  <a:schemeClr val="tx1"/>
                </a:solidFill>
              </a:rPr>
              <a:t>The flexible exchange rate is dictated purely by </a:t>
            </a:r>
            <a:r>
              <a:rPr lang="en-US" sz="3100" dirty="0" smtClean="0">
                <a:solidFill>
                  <a:srgbClr val="FF0000"/>
                </a:solidFill>
              </a:rPr>
              <a:t>demand and supply </a:t>
            </a:r>
            <a:r>
              <a:rPr lang="en-US" sz="3100" dirty="0" smtClean="0">
                <a:solidFill>
                  <a:schemeClr val="tx1"/>
                </a:solidFill>
              </a:rPr>
              <a:t>considerations. Economic and financial factors can affect exchange rate only through demand and supply forces</a:t>
            </a:r>
            <a:r>
              <a:rPr lang="en-US" sz="3100" dirty="0" smtClean="0"/>
              <a:t>.</a:t>
            </a:r>
            <a:br>
              <a:rPr lang="en-US" sz="3100" dirty="0" smtClean="0"/>
            </a:br>
            <a:r>
              <a:rPr lang="en-US" dirty="0" smtClean="0">
                <a:hlinkClick r:id="rId2"/>
              </a:rPr>
              <a:t/>
            </a:r>
            <a:br>
              <a:rPr lang="en-US" dirty="0" smtClean="0">
                <a:hlinkClick r:id="rId2"/>
              </a:rPr>
            </a:br>
            <a:endParaRPr lang="en-US" dirty="0"/>
          </a:p>
        </p:txBody>
      </p:sp>
      <p:pic>
        <p:nvPicPr>
          <p:cNvPr id="6" name="Content Placeholder 5" descr="ppt 5.jpg"/>
          <p:cNvPicPr>
            <a:picLocks noGrp="1" noChangeAspect="1"/>
          </p:cNvPicPr>
          <p:nvPr>
            <p:ph sz="quarter" idx="1"/>
          </p:nvPr>
        </p:nvPicPr>
        <p:blipFill>
          <a:blip r:embed="rId3"/>
          <a:stretch>
            <a:fillRect/>
          </a:stretch>
        </p:blipFill>
        <p:spPr>
          <a:xfrm>
            <a:off x="2438400" y="3733800"/>
            <a:ext cx="3895725" cy="2781300"/>
          </a:xfrm>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b="1" dirty="0" smtClean="0">
                <a:solidFill>
                  <a:srgbClr val="FF0000"/>
                </a:solidFill>
              </a:rPr>
              <a:t>Depreciation and Appreciation</a:t>
            </a:r>
            <a:endParaRPr lang="en-US" b="1" dirty="0">
              <a:solidFill>
                <a:srgbClr val="FF0000"/>
              </a:solidFill>
            </a:endParaRPr>
          </a:p>
        </p:txBody>
      </p:sp>
      <p:sp>
        <p:nvSpPr>
          <p:cNvPr id="3" name="Content Placeholder 2"/>
          <p:cNvSpPr>
            <a:spLocks noGrp="1"/>
          </p:cNvSpPr>
          <p:nvPr>
            <p:ph sz="quarter" idx="1"/>
          </p:nvPr>
        </p:nvSpPr>
        <p:spPr>
          <a:xfrm>
            <a:off x="381000" y="1219200"/>
            <a:ext cx="8305800" cy="5334000"/>
          </a:xfrm>
        </p:spPr>
        <p:txBody>
          <a:bodyPr>
            <a:normAutofit lnSpcReduction="10000"/>
          </a:bodyPr>
          <a:lstStyle/>
          <a:p>
            <a:pPr fontAlgn="base"/>
            <a:r>
              <a:rPr lang="en-US" dirty="0" smtClean="0"/>
              <a:t>Depreciation of domestic currency refers to an increase in the domestic price of foreign exchange.</a:t>
            </a:r>
          </a:p>
          <a:p>
            <a:pPr fontAlgn="base"/>
            <a:r>
              <a:rPr lang="en-US" dirty="0" smtClean="0"/>
              <a:t>Appreciation of domestic currency refers to a fall in the domestic price of foreign exchange.</a:t>
            </a:r>
          </a:p>
          <a:p>
            <a:pPr fontAlgn="base"/>
            <a:r>
              <a:rPr lang="en-US" dirty="0" smtClean="0"/>
              <a:t>Start at a point where $ 1 = Rs.70. Consider another rate where $ 1 = Rs.75 now, so that we can compare the two points. This means that every dollar now gets you Rs.5 more. </a:t>
            </a:r>
          </a:p>
          <a:p>
            <a:pPr fontAlgn="base">
              <a:buNone/>
            </a:pPr>
            <a:r>
              <a:rPr lang="en-US" dirty="0" smtClean="0"/>
              <a:t>    Earlier we got 1/70 = 0.014286 dollars per Re. In the new equilibrium we end up with 1/75 = 0.01333 dollars per Rupee. Since we end up with lesser dollars this is depreciation of the Rupee</a:t>
            </a:r>
          </a:p>
          <a:p>
            <a:pPr fontAlgn="base"/>
            <a:r>
              <a:rPr lang="en-US" dirty="0" smtClean="0"/>
              <a:t>In the same way an appreciation of rupee will mean that we get more dollars per Rupee.</a:t>
            </a:r>
          </a:p>
          <a:p>
            <a:endParaRPr lang="en-US" dirty="0"/>
          </a:p>
        </p:txBody>
      </p:sp>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3154362"/>
          </a:xfrm>
        </p:spPr>
        <p:txBody>
          <a:bodyPr>
            <a:normAutofit fontScale="90000"/>
          </a:bodyPr>
          <a:lstStyle/>
          <a:p>
            <a:r>
              <a:rPr lang="en-US" sz="2400" dirty="0" smtClean="0">
                <a:solidFill>
                  <a:schemeClr val="tx1"/>
                </a:solidFill>
              </a:rPr>
              <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en-US" sz="2400" dirty="0" smtClean="0">
                <a:solidFill>
                  <a:schemeClr val="tx1"/>
                </a:solidFill>
              </a:rPr>
              <a:t/>
            </a:r>
            <a:br>
              <a:rPr lang="en-US" sz="2400" dirty="0" smtClean="0">
                <a:solidFill>
                  <a:schemeClr val="tx1"/>
                </a:solidFill>
              </a:rPr>
            </a:br>
            <a:r>
              <a:rPr lang="en-US" sz="2400" b="1" dirty="0" smtClean="0">
                <a:solidFill>
                  <a:srgbClr val="FF0000"/>
                </a:solidFill>
              </a:rPr>
              <a:t>Increase in demand for dollars:</a:t>
            </a:r>
            <a:r>
              <a:rPr lang="en-US" sz="2400" dirty="0" smtClean="0">
                <a:solidFill>
                  <a:schemeClr val="tx1"/>
                </a:solidFill>
              </a:rPr>
              <a:t/>
            </a:r>
            <a:br>
              <a:rPr lang="en-US" sz="2400" dirty="0" smtClean="0">
                <a:solidFill>
                  <a:schemeClr val="tx1"/>
                </a:solidFill>
              </a:rPr>
            </a:br>
            <a:r>
              <a:rPr lang="en-US" sz="2400" dirty="0" smtClean="0">
                <a:solidFill>
                  <a:schemeClr val="tx1"/>
                </a:solidFill>
              </a:rPr>
              <a:t>Let us start at equilibrium at point E1 where demand = supply of foreign exchange and equilibrium exchange rate is 1 $ = Rs.70 in figure 5.2. A rise in demand for dollars is shown as a rightward shift of demand curve from D1 to D2. The new equilibrium is now at E2, where exchange rate is Rs.75 for $ 1. </a:t>
            </a:r>
            <a:r>
              <a:rPr lang="en-US" sz="2400" dirty="0" smtClean="0">
                <a:solidFill>
                  <a:srgbClr val="FF0000"/>
                </a:solidFill>
              </a:rPr>
              <a:t>This may happen when imports rise and importers need dollars to pay for goods bought from abroad. This change is also called depreciation of the Rupee.</a:t>
            </a:r>
            <a:endParaRPr lang="en-US" sz="2400" dirty="0">
              <a:solidFill>
                <a:srgbClr val="FF0000"/>
              </a:solidFill>
            </a:endParaRPr>
          </a:p>
        </p:txBody>
      </p:sp>
      <p:pic>
        <p:nvPicPr>
          <p:cNvPr id="4" name="Content Placeholder 3" descr="ppt6.jpg"/>
          <p:cNvPicPr>
            <a:picLocks noGrp="1" noChangeAspect="1"/>
          </p:cNvPicPr>
          <p:nvPr>
            <p:ph sz="quarter" idx="1"/>
          </p:nvPr>
        </p:nvPicPr>
        <p:blipFill>
          <a:blip r:embed="rId2"/>
          <a:stretch>
            <a:fillRect/>
          </a:stretch>
        </p:blipFill>
        <p:spPr>
          <a:xfrm>
            <a:off x="2286000" y="3581400"/>
            <a:ext cx="4728186" cy="2819400"/>
          </a:xfrm>
        </p:spPr>
      </p:pic>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normAutofit fontScale="90000"/>
          </a:bodyPr>
          <a:lstStyle/>
          <a:p>
            <a:r>
              <a:rPr lang="hi-IN" b="1" dirty="0" smtClean="0">
                <a:solidFill>
                  <a:srgbClr val="FF0000"/>
                </a:solidFill>
                <a:latin typeface="Calibri" pitchFamily="34" charset="0"/>
                <a:cs typeface="Calibri" pitchFamily="34" charset="0"/>
              </a:rPr>
              <a:t>Meaning of Foreign Exchange</a:t>
            </a:r>
            <a:endParaRPr lang="hi-IN" b="1" dirty="0">
              <a:solidFill>
                <a:srgbClr val="FF0000"/>
              </a:solidFill>
              <a:latin typeface="Calibri" pitchFamily="34" charset="0"/>
              <a:cs typeface="Calibri" pitchFamily="34" charset="0"/>
            </a:endParaRPr>
          </a:p>
        </p:txBody>
      </p:sp>
      <p:sp>
        <p:nvSpPr>
          <p:cNvPr id="3" name="Content Placeholder 2"/>
          <p:cNvSpPr>
            <a:spLocks noGrp="1"/>
          </p:cNvSpPr>
          <p:nvPr>
            <p:ph sz="quarter" idx="1"/>
          </p:nvPr>
        </p:nvSpPr>
        <p:spPr>
          <a:xfrm>
            <a:off x="914400" y="914400"/>
            <a:ext cx="7772400" cy="5638800"/>
          </a:xfrm>
        </p:spPr>
        <p:txBody>
          <a:bodyPr/>
          <a:lstStyle/>
          <a:p>
            <a:pPr>
              <a:buNone/>
            </a:pPr>
            <a:r>
              <a:rPr lang="en-US" dirty="0" smtClean="0"/>
              <a:t>    In general terms, foreign exchange means foreign currency. For example, in context of </a:t>
            </a:r>
            <a:r>
              <a:rPr lang="en-US" dirty="0" err="1" smtClean="0"/>
              <a:t>india</a:t>
            </a:r>
            <a:r>
              <a:rPr lang="en-US" dirty="0" smtClean="0"/>
              <a:t>, Dollar, Pound sterling, Franc etc. constitute the foreign exchange.</a:t>
            </a:r>
          </a:p>
          <a:p>
            <a:pPr>
              <a:buNone/>
            </a:pPr>
            <a:r>
              <a:rPr lang="en-US" dirty="0" smtClean="0"/>
              <a:t>    But in Economics, it is used in broader sense. Here </a:t>
            </a:r>
            <a:r>
              <a:rPr lang="en-US" dirty="0" smtClean="0">
                <a:solidFill>
                  <a:srgbClr val="0070C0"/>
                </a:solidFill>
              </a:rPr>
              <a:t>foreign exchange(</a:t>
            </a:r>
            <a:r>
              <a:rPr lang="en-US" dirty="0" err="1" smtClean="0">
                <a:solidFill>
                  <a:srgbClr val="0070C0"/>
                </a:solidFill>
              </a:rPr>
              <a:t>Forex</a:t>
            </a:r>
            <a:r>
              <a:rPr lang="en-US" dirty="0" smtClean="0">
                <a:solidFill>
                  <a:srgbClr val="0070C0"/>
                </a:solidFill>
              </a:rPr>
              <a:t>) is the conversion of one country’s currency into another. </a:t>
            </a:r>
            <a:r>
              <a:rPr lang="en-US" dirty="0" smtClean="0"/>
              <a:t>And these currencies are traded at a specific rate, called </a:t>
            </a:r>
            <a:r>
              <a:rPr lang="en-US" dirty="0" smtClean="0">
                <a:solidFill>
                  <a:srgbClr val="FF0000"/>
                </a:solidFill>
              </a:rPr>
              <a:t>Foreign exchange rate</a:t>
            </a:r>
            <a:r>
              <a:rPr lang="en-US" dirty="0" smtClean="0"/>
              <a:t>. For example:</a:t>
            </a:r>
          </a:p>
          <a:p>
            <a:pPr>
              <a:buNone/>
            </a:pPr>
            <a:r>
              <a:rPr lang="en-US" dirty="0" smtClean="0">
                <a:solidFill>
                  <a:srgbClr val="0070C0"/>
                </a:solidFill>
              </a:rPr>
              <a:t>     1 US Dollar = 73.23 Indian rupee</a:t>
            </a:r>
          </a:p>
          <a:p>
            <a:pPr>
              <a:buNone/>
            </a:pPr>
            <a:endParaRPr lang="en-US" dirty="0" smtClean="0">
              <a:solidFill>
                <a:srgbClr val="0070C0"/>
              </a:solidFill>
            </a:endParaRPr>
          </a:p>
        </p:txBody>
      </p:sp>
      <p:pic>
        <p:nvPicPr>
          <p:cNvPr id="4" name="Picture 3" descr="ppt 1.jpg"/>
          <p:cNvPicPr>
            <a:picLocks noChangeAspect="1"/>
          </p:cNvPicPr>
          <p:nvPr/>
        </p:nvPicPr>
        <p:blipFill>
          <a:blip r:embed="rId2"/>
          <a:stretch>
            <a:fillRect/>
          </a:stretch>
        </p:blipFill>
        <p:spPr>
          <a:xfrm>
            <a:off x="2286000" y="4648200"/>
            <a:ext cx="4343400" cy="1276350"/>
          </a:xfrm>
          <a:prstGeom prst="rect">
            <a:avLst/>
          </a:prstGeom>
        </p:spPr>
      </p:pic>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3733800"/>
          </a:xfrm>
        </p:spPr>
        <p:txBody>
          <a:bodyPr>
            <a:normAutofit fontScale="90000"/>
          </a:bodyPr>
          <a:lstStyle/>
          <a:p>
            <a:pPr fontAlgn="base"/>
            <a:r>
              <a:rPr lang="en-US" sz="2200" b="1" dirty="0" smtClean="0">
                <a:solidFill>
                  <a:srgbClr val="FF0000"/>
                </a:solidFill>
              </a:rPr>
              <a:t>Increase in supply of dollars:</a:t>
            </a:r>
            <a:r>
              <a:rPr lang="en-US" sz="2200" dirty="0" smtClean="0">
                <a:solidFill>
                  <a:schemeClr val="tx1"/>
                </a:solidFill>
              </a:rPr>
              <a:t/>
            </a:r>
            <a:br>
              <a:rPr lang="en-US" sz="2200" dirty="0" smtClean="0">
                <a:solidFill>
                  <a:schemeClr val="tx1"/>
                </a:solidFill>
              </a:rPr>
            </a:br>
            <a:r>
              <a:rPr lang="en-US" sz="2200" dirty="0" smtClean="0">
                <a:solidFill>
                  <a:schemeClr val="tx1"/>
                </a:solidFill>
              </a:rPr>
              <a:t>Let us start again at equilibrium at point E1 where demand = supply of foreign exchange and equilibrium exchange rate is 1 $ = Rs.70 in figure 5.3. An increase in supply of dollars is shown as a rightward shift of supply curve from SI to S2. The new equilibrium is now at E3, where exchange rate is Rs.65 for $1.</a:t>
            </a:r>
            <a:br>
              <a:rPr lang="en-US" sz="2200" dirty="0" smtClean="0">
                <a:solidFill>
                  <a:schemeClr val="tx1"/>
                </a:solidFill>
              </a:rPr>
            </a:br>
            <a:r>
              <a:rPr lang="en-US" sz="2200" dirty="0" smtClean="0">
                <a:solidFill>
                  <a:srgbClr val="FF0000"/>
                </a:solidFill>
              </a:rPr>
              <a:t>This may happen when exports rise and sellers from abroad need to pay Indian exporters in Rupee terms</a:t>
            </a:r>
            <a:r>
              <a:rPr lang="en-US" sz="2200" dirty="0" smtClean="0">
                <a:solidFill>
                  <a:schemeClr val="tx1"/>
                </a:solidFill>
              </a:rPr>
              <a:t>. To do so they must supply more foreign ex­change to Indian banks in return for Rupees. This change from Rs.70 to Rs.65 is also called </a:t>
            </a:r>
            <a:r>
              <a:rPr lang="en-US" sz="2200" dirty="0" smtClean="0">
                <a:solidFill>
                  <a:srgbClr val="FF0000"/>
                </a:solidFill>
              </a:rPr>
              <a:t>appreciation</a:t>
            </a:r>
            <a:r>
              <a:rPr lang="en-US" sz="2200" dirty="0" smtClean="0">
                <a:solidFill>
                  <a:schemeClr val="tx1"/>
                </a:solidFill>
              </a:rPr>
              <a:t> of the Rupee</a:t>
            </a:r>
            <a:r>
              <a:rPr lang="en-US" sz="2400" dirty="0" smtClean="0">
                <a:solidFill>
                  <a:schemeClr val="tx1"/>
                </a:solidFill>
              </a:rPr>
              <a:t>.</a:t>
            </a:r>
            <a:r>
              <a:rPr lang="en-US" sz="2400" dirty="0" smtClean="0"/>
              <a:t/>
            </a:r>
            <a:br>
              <a:rPr lang="en-US" sz="2400" dirty="0" smtClean="0"/>
            </a:br>
            <a:endParaRPr lang="en-US" sz="2400" dirty="0"/>
          </a:p>
        </p:txBody>
      </p:sp>
      <p:pic>
        <p:nvPicPr>
          <p:cNvPr id="4" name="Content Placeholder 3" descr="ppt5.jpg"/>
          <p:cNvPicPr>
            <a:picLocks noGrp="1" noChangeAspect="1"/>
          </p:cNvPicPr>
          <p:nvPr>
            <p:ph sz="quarter" idx="1"/>
          </p:nvPr>
        </p:nvPicPr>
        <p:blipFill>
          <a:blip r:embed="rId2"/>
          <a:stretch>
            <a:fillRect/>
          </a:stretch>
        </p:blipFill>
        <p:spPr>
          <a:xfrm>
            <a:off x="2576883" y="3733800"/>
            <a:ext cx="4447434" cy="2895600"/>
          </a:xfrm>
        </p:spPr>
      </p:pic>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Factors influencing the Rates of exchange:</a:t>
            </a:r>
            <a:endParaRPr lang="en-US" b="1" dirty="0">
              <a:solidFill>
                <a:srgbClr val="FF0000"/>
              </a:solidFill>
            </a:endParaRPr>
          </a:p>
        </p:txBody>
      </p:sp>
      <p:sp>
        <p:nvSpPr>
          <p:cNvPr id="3" name="Content Placeholder 2"/>
          <p:cNvSpPr>
            <a:spLocks noGrp="1"/>
          </p:cNvSpPr>
          <p:nvPr>
            <p:ph sz="quarter" idx="1"/>
          </p:nvPr>
        </p:nvSpPr>
        <p:spPr>
          <a:xfrm>
            <a:off x="914400" y="1447800"/>
            <a:ext cx="7772400" cy="5257800"/>
          </a:xfrm>
        </p:spPr>
        <p:txBody>
          <a:bodyPr/>
          <a:lstStyle/>
          <a:p>
            <a:r>
              <a:rPr lang="en-US" dirty="0" smtClean="0">
                <a:solidFill>
                  <a:srgbClr val="00B0F0"/>
                </a:solidFill>
              </a:rPr>
              <a:t>Increase in export prices:</a:t>
            </a:r>
          </a:p>
          <a:p>
            <a:pPr>
              <a:buNone/>
            </a:pPr>
            <a:r>
              <a:rPr lang="en-US" dirty="0" smtClean="0"/>
              <a:t>    Export prices </a:t>
            </a:r>
            <a:r>
              <a:rPr lang="en-US" dirty="0" smtClean="0">
                <a:latin typeface="Calibri"/>
                <a:cs typeface="Calibri"/>
              </a:rPr>
              <a:t>↑ </a:t>
            </a:r>
            <a:r>
              <a:rPr lang="en-US" dirty="0" smtClean="0"/>
              <a:t>⇒ more demand for domestic currency (if demand for product is inelastic) ⇒ appreciation of domestic currency.</a:t>
            </a:r>
          </a:p>
          <a:p>
            <a:pPr>
              <a:buNone/>
            </a:pPr>
            <a:r>
              <a:rPr lang="en-US" dirty="0" smtClean="0"/>
              <a:t>    Exactly the opposite happen if the price elasticity of demand  for domestic product is high in foreign market.</a:t>
            </a:r>
          </a:p>
          <a:p>
            <a:r>
              <a:rPr lang="en-US" dirty="0" smtClean="0">
                <a:solidFill>
                  <a:srgbClr val="00B0F0"/>
                </a:solidFill>
              </a:rPr>
              <a:t>Increase in import prices:</a:t>
            </a:r>
          </a:p>
          <a:p>
            <a:pPr>
              <a:buNone/>
            </a:pPr>
            <a:r>
              <a:rPr lang="en-US" dirty="0" smtClean="0"/>
              <a:t>    import prices ↑ ⇒ less supply of domestic currency (if the demand for foreign product is highly elastic) ⇒ appreciation of domestic currency.</a:t>
            </a:r>
          </a:p>
          <a:p>
            <a:pPr>
              <a:buNone/>
            </a:pPr>
            <a:r>
              <a:rPr lang="en-US" dirty="0" smtClean="0"/>
              <a:t>    Exactly the opposite happen if the price elasticity of demand  for foreign product is inelastic.</a:t>
            </a:r>
          </a:p>
          <a:p>
            <a:pPr>
              <a:buNone/>
            </a:pPr>
            <a:endParaRPr lang="en-US" dirty="0"/>
          </a:p>
        </p:txBody>
      </p:sp>
    </p:spTree>
  </p:cSld>
  <p:clrMapOvr>
    <a:masterClrMapping/>
  </p:clrMapOvr>
  <p:transition>
    <p:dissolv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1219200"/>
          </a:xfrm>
        </p:spPr>
        <p:txBody>
          <a:bodyPr>
            <a:normAutofit fontScale="90000"/>
          </a:bodyPr>
          <a:lstStyle/>
          <a:p>
            <a:r>
              <a:rPr lang="en-US" b="1" dirty="0" smtClean="0">
                <a:solidFill>
                  <a:srgbClr val="FF0000"/>
                </a:solidFill>
              </a:rPr>
              <a:t>Factors influencing the Rates of exchange:</a:t>
            </a:r>
            <a:endParaRPr lang="en-US" dirty="0"/>
          </a:p>
        </p:txBody>
      </p:sp>
      <p:sp>
        <p:nvSpPr>
          <p:cNvPr id="3" name="Content Placeholder 2"/>
          <p:cNvSpPr>
            <a:spLocks noGrp="1"/>
          </p:cNvSpPr>
          <p:nvPr>
            <p:ph sz="quarter" idx="1"/>
          </p:nvPr>
        </p:nvSpPr>
        <p:spPr>
          <a:xfrm>
            <a:off x="228600" y="1219200"/>
            <a:ext cx="8686800" cy="5334000"/>
          </a:xfrm>
        </p:spPr>
        <p:txBody>
          <a:bodyPr/>
          <a:lstStyle/>
          <a:p>
            <a:r>
              <a:rPr lang="en-US" dirty="0" smtClean="0">
                <a:solidFill>
                  <a:srgbClr val="00B0F0"/>
                </a:solidFill>
              </a:rPr>
              <a:t>Changes in price level:</a:t>
            </a:r>
          </a:p>
          <a:p>
            <a:pPr>
              <a:buNone/>
            </a:pPr>
            <a:r>
              <a:rPr lang="en-US" dirty="0" smtClean="0"/>
              <a:t>    inflation in domestic country ⇒ domestic goods are relatively costlier(foreign good are relatively cheaper) ⇒  foreign demand for domestic currency decreases ⇒ depreciation of domestic currency.</a:t>
            </a:r>
          </a:p>
          <a:p>
            <a:pPr>
              <a:buNone/>
            </a:pPr>
            <a:r>
              <a:rPr lang="en-US" dirty="0" smtClean="0"/>
              <a:t>     in case of fall in price, appreciation of currency takes place.</a:t>
            </a:r>
          </a:p>
          <a:p>
            <a:r>
              <a:rPr lang="en-US" dirty="0" smtClean="0">
                <a:solidFill>
                  <a:srgbClr val="00B0F0"/>
                </a:solidFill>
              </a:rPr>
              <a:t>Inflow and outflow of capital:</a:t>
            </a:r>
          </a:p>
          <a:p>
            <a:pPr>
              <a:buNone/>
            </a:pPr>
            <a:r>
              <a:rPr lang="en-US" dirty="0" smtClean="0"/>
              <a:t>    inflow of foreign capital ⇒ supply of domestic currency reduces ⇒ appreciation of domestic currency</a:t>
            </a:r>
          </a:p>
          <a:p>
            <a:pPr>
              <a:buNone/>
            </a:pPr>
            <a:r>
              <a:rPr lang="en-US" dirty="0" smtClean="0"/>
              <a:t>    outflow of foreign capital ⇒ supply of domestic currency increases ⇒ depreciation of domestic currency.</a:t>
            </a:r>
            <a:endParaRPr lang="en-US" dirty="0"/>
          </a:p>
        </p:txBody>
      </p:sp>
    </p:spTree>
  </p:cSld>
  <p:clrMapOvr>
    <a:masterClrMapping/>
  </p:clrMapOvr>
  <p:transition>
    <p:dissolv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Factors influencing the Rates of exchange</a:t>
            </a:r>
            <a:endParaRPr lang="en-US" dirty="0"/>
          </a:p>
        </p:txBody>
      </p:sp>
      <p:sp>
        <p:nvSpPr>
          <p:cNvPr id="3" name="Content Placeholder 2"/>
          <p:cNvSpPr>
            <a:spLocks noGrp="1"/>
          </p:cNvSpPr>
          <p:nvPr>
            <p:ph sz="quarter" idx="1"/>
          </p:nvPr>
        </p:nvSpPr>
        <p:spPr>
          <a:xfrm>
            <a:off x="914400" y="1447800"/>
            <a:ext cx="7772400" cy="4953000"/>
          </a:xfrm>
        </p:spPr>
        <p:txBody>
          <a:bodyPr>
            <a:normAutofit fontScale="92500" lnSpcReduction="10000"/>
          </a:bodyPr>
          <a:lstStyle/>
          <a:p>
            <a:r>
              <a:rPr lang="en-US" dirty="0" smtClean="0">
                <a:solidFill>
                  <a:srgbClr val="00B0F0"/>
                </a:solidFill>
              </a:rPr>
              <a:t>Structural changes</a:t>
            </a:r>
          </a:p>
          <a:p>
            <a:r>
              <a:rPr lang="en-US" dirty="0" smtClean="0">
                <a:solidFill>
                  <a:srgbClr val="00B0F0"/>
                </a:solidFill>
              </a:rPr>
              <a:t>Interest rate</a:t>
            </a:r>
          </a:p>
          <a:p>
            <a:pPr>
              <a:buNone/>
            </a:pPr>
            <a:r>
              <a:rPr lang="en-US" dirty="0" smtClean="0"/>
              <a:t>    Interest rate high ⇒ attract investment from abroad ⇒ inflow of capital ⇒ appreciation of currency</a:t>
            </a:r>
          </a:p>
          <a:p>
            <a:r>
              <a:rPr lang="en-US" dirty="0" smtClean="0">
                <a:solidFill>
                  <a:srgbClr val="00B0F0"/>
                </a:solidFill>
              </a:rPr>
              <a:t>Economic conditions </a:t>
            </a:r>
            <a:r>
              <a:rPr lang="en-US" dirty="0" smtClean="0"/>
              <a:t>(</a:t>
            </a:r>
            <a:r>
              <a:rPr lang="en-US" dirty="0" smtClean="0">
                <a:solidFill>
                  <a:srgbClr val="FF0000"/>
                </a:solidFill>
              </a:rPr>
              <a:t>protection policy, war or peace, fiscal policy</a:t>
            </a:r>
            <a:r>
              <a:rPr lang="en-US" dirty="0" smtClean="0"/>
              <a:t>)</a:t>
            </a:r>
          </a:p>
          <a:p>
            <a:r>
              <a:rPr lang="en-US" dirty="0" smtClean="0">
                <a:solidFill>
                  <a:srgbClr val="00B0F0"/>
                </a:solidFill>
              </a:rPr>
              <a:t>Monetary policy:</a:t>
            </a:r>
          </a:p>
          <a:p>
            <a:pPr>
              <a:buNone/>
            </a:pPr>
            <a:r>
              <a:rPr lang="en-US" dirty="0" smtClean="0"/>
              <a:t>    tight monetary policy ⇒ high rate of interest ⇒ more inflow of capital ⇒ demand for domestic currency increases ⇒ appreciation of currency.</a:t>
            </a:r>
          </a:p>
          <a:p>
            <a:pPr>
              <a:buNone/>
            </a:pPr>
            <a:r>
              <a:rPr lang="en-US" dirty="0" smtClean="0"/>
              <a:t>    Cheap monetary policy ⇒ depreciation of domestic currency</a:t>
            </a:r>
          </a:p>
          <a:p>
            <a:pPr>
              <a:buNone/>
            </a:pPr>
            <a:r>
              <a:rPr lang="en-US" dirty="0" smtClean="0"/>
              <a:t>    </a:t>
            </a:r>
            <a:endParaRPr lang="en-US" dirty="0"/>
          </a:p>
        </p:txBody>
      </p:sp>
    </p:spTree>
  </p:cSld>
  <p:clrMapOvr>
    <a:masterClrMapping/>
  </p:clrMapOvr>
  <p:transition>
    <p:dissolv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a:bodyPr>
          <a:lstStyle/>
          <a:p>
            <a:pPr>
              <a:buNone/>
            </a:pPr>
            <a:r>
              <a:rPr lang="en-US" sz="6600" dirty="0" smtClean="0"/>
              <a:t>          </a:t>
            </a:r>
          </a:p>
          <a:p>
            <a:pPr>
              <a:buNone/>
            </a:pPr>
            <a:r>
              <a:rPr lang="en-US" sz="6600" dirty="0" smtClean="0"/>
              <a:t>         </a:t>
            </a:r>
            <a:r>
              <a:rPr lang="en-US" sz="6600" dirty="0" smtClean="0">
                <a:solidFill>
                  <a:srgbClr val="FF0000"/>
                </a:solidFill>
              </a:rPr>
              <a:t>Thank you….</a:t>
            </a:r>
            <a:endParaRPr lang="en-US" sz="6600" dirty="0">
              <a:solidFill>
                <a:srgbClr val="FF0000"/>
              </a:solidFill>
            </a:endParaRPr>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lstStyle/>
          <a:p>
            <a:r>
              <a:rPr lang="en-US" dirty="0" smtClean="0">
                <a:solidFill>
                  <a:srgbClr val="FF0000"/>
                </a:solidFill>
              </a:rPr>
              <a:t>Foreign Exchange Market</a:t>
            </a:r>
            <a:endParaRPr lang="en-US" dirty="0">
              <a:solidFill>
                <a:srgbClr val="FF0000"/>
              </a:solidFill>
            </a:endParaRPr>
          </a:p>
        </p:txBody>
      </p:sp>
      <p:sp>
        <p:nvSpPr>
          <p:cNvPr id="3" name="Content Placeholder 2"/>
          <p:cNvSpPr>
            <a:spLocks noGrp="1"/>
          </p:cNvSpPr>
          <p:nvPr>
            <p:ph sz="quarter" idx="1"/>
          </p:nvPr>
        </p:nvSpPr>
        <p:spPr>
          <a:xfrm>
            <a:off x="914400" y="1447800"/>
            <a:ext cx="7772400" cy="5105400"/>
          </a:xfrm>
        </p:spPr>
        <p:txBody>
          <a:bodyPr/>
          <a:lstStyle/>
          <a:p>
            <a:pPr>
              <a:buNone/>
            </a:pPr>
            <a:r>
              <a:rPr lang="en-US" dirty="0" smtClean="0"/>
              <a:t>    It is a </a:t>
            </a:r>
            <a:r>
              <a:rPr lang="en-US" dirty="0" smtClean="0">
                <a:solidFill>
                  <a:srgbClr val="0070C0"/>
                </a:solidFill>
              </a:rPr>
              <a:t>market where exchange of different currencies takes place. </a:t>
            </a:r>
            <a:r>
              <a:rPr lang="en-US" dirty="0" smtClean="0"/>
              <a:t>It is a global online network where traders buy and sell currencies. It has </a:t>
            </a:r>
            <a:r>
              <a:rPr lang="en-US" dirty="0" smtClean="0">
                <a:solidFill>
                  <a:srgbClr val="0070C0"/>
                </a:solidFill>
              </a:rPr>
              <a:t>no physical location </a:t>
            </a:r>
            <a:r>
              <a:rPr lang="en-US" dirty="0" smtClean="0"/>
              <a:t>and operates 24 hours a day. It is the largest and most liquid market in the world.</a:t>
            </a:r>
          </a:p>
          <a:p>
            <a:pPr>
              <a:buNone/>
            </a:pPr>
            <a:r>
              <a:rPr lang="en-US" dirty="0" smtClean="0">
                <a:solidFill>
                  <a:srgbClr val="FF0000"/>
                </a:solidFill>
              </a:rPr>
              <a:t>    Example:</a:t>
            </a:r>
            <a:r>
              <a:rPr lang="en-US" dirty="0" smtClean="0"/>
              <a:t> if an Indian importer imports goods from US and has to make payments in USD, it will approach foreign exchange market to buy USD for INR.</a:t>
            </a:r>
          </a:p>
          <a:p>
            <a:pPr>
              <a:buNone/>
            </a:pPr>
            <a:r>
              <a:rPr lang="en-US" dirty="0" smtClean="0"/>
              <a:t>    In foreign Exchange market, </a:t>
            </a:r>
            <a:r>
              <a:rPr lang="en-US" dirty="0" smtClean="0">
                <a:solidFill>
                  <a:srgbClr val="0070C0"/>
                </a:solidFill>
              </a:rPr>
              <a:t>foreign exchange rates are determined </a:t>
            </a:r>
            <a:endParaRPr lang="en-US" dirty="0">
              <a:solidFill>
                <a:srgbClr val="0070C0"/>
              </a:solidFill>
            </a:endParaRP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772400" cy="685800"/>
          </a:xfrm>
        </p:spPr>
        <p:txBody>
          <a:bodyPr>
            <a:normAutofit fontScale="90000"/>
          </a:bodyPr>
          <a:lstStyle/>
          <a:p>
            <a:r>
              <a:rPr lang="en-US" dirty="0" smtClean="0">
                <a:solidFill>
                  <a:srgbClr val="FF0000"/>
                </a:solidFill>
              </a:rPr>
              <a:t>              </a:t>
            </a:r>
            <a:r>
              <a:rPr lang="en-US" b="1" dirty="0" smtClean="0">
                <a:solidFill>
                  <a:srgbClr val="FF0000"/>
                </a:solidFill>
              </a:rPr>
              <a:t>Exchange rate</a:t>
            </a:r>
            <a:endParaRPr lang="en-US" b="1" dirty="0">
              <a:solidFill>
                <a:srgbClr val="FF0000"/>
              </a:solidFill>
            </a:endParaRPr>
          </a:p>
        </p:txBody>
      </p:sp>
      <p:sp>
        <p:nvSpPr>
          <p:cNvPr id="3" name="Content Placeholder 2"/>
          <p:cNvSpPr>
            <a:spLocks noGrp="1"/>
          </p:cNvSpPr>
          <p:nvPr>
            <p:ph sz="quarter" idx="1"/>
          </p:nvPr>
        </p:nvSpPr>
        <p:spPr>
          <a:xfrm>
            <a:off x="914400" y="990600"/>
            <a:ext cx="7772400" cy="5638800"/>
          </a:xfrm>
        </p:spPr>
        <p:txBody>
          <a:bodyPr/>
          <a:lstStyle/>
          <a:p>
            <a:r>
              <a:rPr lang="en-US" dirty="0" smtClean="0"/>
              <a:t>Exchange rate is </a:t>
            </a:r>
            <a:r>
              <a:rPr lang="en-US" dirty="0" smtClean="0">
                <a:solidFill>
                  <a:srgbClr val="00B0F0"/>
                </a:solidFill>
              </a:rPr>
              <a:t>the rate at which one unit of currency of a country can be exchanged for the number of units of currency of another country.</a:t>
            </a:r>
          </a:p>
          <a:p>
            <a:r>
              <a:rPr lang="en-US" dirty="0" smtClean="0"/>
              <a:t>It is the price paid in domestic currency in order to get one unit of foreign currency.</a:t>
            </a:r>
          </a:p>
          <a:p>
            <a:pPr>
              <a:buNone/>
            </a:pPr>
            <a:r>
              <a:rPr lang="en-US" dirty="0" smtClean="0"/>
              <a:t>   1 USD = 73.23 INR</a:t>
            </a:r>
          </a:p>
          <a:p>
            <a:pPr>
              <a:buNone/>
            </a:pPr>
            <a:r>
              <a:rPr lang="en-US" dirty="0" smtClean="0"/>
              <a:t>    </a:t>
            </a:r>
            <a:r>
              <a:rPr lang="en-US" dirty="0" smtClean="0">
                <a:solidFill>
                  <a:srgbClr val="00B0F0"/>
                </a:solidFill>
              </a:rPr>
              <a:t>It expresses the ratio of exchange between the currencies of two countries</a:t>
            </a:r>
            <a:r>
              <a:rPr lang="en-US" dirty="0" smtClean="0"/>
              <a:t>.</a:t>
            </a:r>
          </a:p>
          <a:p>
            <a:pPr algn="just">
              <a:buNone/>
            </a:pPr>
            <a:r>
              <a:rPr lang="en-US" dirty="0" smtClean="0"/>
              <a:t>    A rise in the exchange rate of a currency is called </a:t>
            </a:r>
            <a:r>
              <a:rPr lang="en-US" dirty="0" smtClean="0">
                <a:solidFill>
                  <a:srgbClr val="FF0000"/>
                </a:solidFill>
              </a:rPr>
              <a:t>appreciation</a:t>
            </a:r>
            <a:r>
              <a:rPr lang="en-US" dirty="0" smtClean="0"/>
              <a:t> and fall in the exchange rate is called </a:t>
            </a:r>
            <a:r>
              <a:rPr lang="en-US" dirty="0" smtClean="0">
                <a:solidFill>
                  <a:srgbClr val="FF0000"/>
                </a:solidFill>
              </a:rPr>
              <a:t>depreciation</a:t>
            </a:r>
            <a:r>
              <a:rPr lang="en-US" dirty="0" smtClean="0"/>
              <a:t> of that currency. </a:t>
            </a:r>
          </a:p>
          <a:p>
            <a:pPr>
              <a:buNone/>
            </a:pPr>
            <a:endParaRPr lang="en-US" dirty="0" smtClean="0"/>
          </a:p>
          <a:p>
            <a:pPr>
              <a:buNone/>
            </a:pPr>
            <a:endParaRPr lang="en-US"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fontScale="90000"/>
          </a:bodyPr>
          <a:lstStyle/>
          <a:p>
            <a:r>
              <a:rPr lang="en-US" b="1" dirty="0" smtClean="0">
                <a:solidFill>
                  <a:srgbClr val="FF0000"/>
                </a:solidFill>
              </a:rPr>
              <a:t>          Fixed Exchange Rate</a:t>
            </a:r>
            <a:endParaRPr lang="en-US" b="1" dirty="0">
              <a:solidFill>
                <a:srgbClr val="FF0000"/>
              </a:solidFill>
            </a:endParaRPr>
          </a:p>
        </p:txBody>
      </p:sp>
      <p:sp>
        <p:nvSpPr>
          <p:cNvPr id="3" name="Content Placeholder 2"/>
          <p:cNvSpPr>
            <a:spLocks noGrp="1"/>
          </p:cNvSpPr>
          <p:nvPr>
            <p:ph sz="quarter" idx="1"/>
          </p:nvPr>
        </p:nvSpPr>
        <p:spPr>
          <a:xfrm>
            <a:off x="914400" y="990600"/>
            <a:ext cx="7772400" cy="5486400"/>
          </a:xfrm>
        </p:spPr>
        <p:txBody>
          <a:bodyPr>
            <a:normAutofit fontScale="92500"/>
          </a:bodyPr>
          <a:lstStyle/>
          <a:p>
            <a:pPr>
              <a:buNone/>
            </a:pPr>
            <a:r>
              <a:rPr lang="en-US" dirty="0" smtClean="0">
                <a:solidFill>
                  <a:srgbClr val="00B0F0"/>
                </a:solidFill>
              </a:rPr>
              <a:t>    A fixed exchange rate – also known as a pegged exchange rate – is a system of currency exchange in which the value of one currency is tied to another currency or gold by the government or monetary authority.</a:t>
            </a:r>
          </a:p>
          <a:p>
            <a:pPr>
              <a:buNone/>
            </a:pPr>
            <a:r>
              <a:rPr lang="en-US" dirty="0" smtClean="0"/>
              <a:t>    By pegging one </a:t>
            </a:r>
            <a:r>
              <a:rPr lang="en-US" dirty="0" smtClean="0">
                <a:hlinkClick r:id="rId2"/>
              </a:rPr>
              <a:t>currency</a:t>
            </a:r>
            <a:r>
              <a:rPr lang="en-US" dirty="0" smtClean="0"/>
              <a:t> to another, there is less fluctuation when exchanging money or trading between countries. </a:t>
            </a:r>
            <a:r>
              <a:rPr lang="en-US" dirty="0" smtClean="0">
                <a:solidFill>
                  <a:srgbClr val="00B0F0"/>
                </a:solidFill>
              </a:rPr>
              <a:t>Currencies with fixed exchange rates are therefore more stable and less influenced by market conditions than currencies with floating exchange rates.</a:t>
            </a:r>
          </a:p>
          <a:p>
            <a:pPr algn="just">
              <a:buNone/>
            </a:pPr>
            <a:r>
              <a:rPr lang="en-US" dirty="0" smtClean="0"/>
              <a:t>    Currencies with </a:t>
            </a:r>
            <a:r>
              <a:rPr lang="en-US" b="1" dirty="0" smtClean="0"/>
              <a:t>fixed exchange rates</a:t>
            </a:r>
            <a:r>
              <a:rPr lang="en-US" dirty="0" smtClean="0"/>
              <a:t> are usually </a:t>
            </a:r>
            <a:r>
              <a:rPr lang="en-US" b="1" dirty="0" smtClean="0"/>
              <a:t>pegged</a:t>
            </a:r>
            <a:r>
              <a:rPr lang="en-US" dirty="0" smtClean="0"/>
              <a:t> to a more stable or globally prominent </a:t>
            </a:r>
            <a:r>
              <a:rPr lang="en-US" b="1" dirty="0" smtClean="0"/>
              <a:t>currency</a:t>
            </a:r>
            <a:r>
              <a:rPr lang="en-US" dirty="0" smtClean="0"/>
              <a:t>, such as the euro or the US dollar. For </a:t>
            </a:r>
            <a:r>
              <a:rPr lang="en-US" b="1" dirty="0" smtClean="0"/>
              <a:t>example</a:t>
            </a:r>
            <a:r>
              <a:rPr lang="en-US" dirty="0" smtClean="0"/>
              <a:t>, the </a:t>
            </a:r>
            <a:r>
              <a:rPr lang="en-US" dirty="0" smtClean="0">
                <a:solidFill>
                  <a:srgbClr val="FF0000"/>
                </a:solidFill>
              </a:rPr>
              <a:t>Danish </a:t>
            </a:r>
            <a:r>
              <a:rPr lang="en-US" dirty="0" err="1" smtClean="0">
                <a:solidFill>
                  <a:srgbClr val="FF0000"/>
                </a:solidFill>
              </a:rPr>
              <a:t>krone</a:t>
            </a:r>
            <a:r>
              <a:rPr lang="en-US" dirty="0" smtClean="0">
                <a:solidFill>
                  <a:srgbClr val="FF0000"/>
                </a:solidFill>
              </a:rPr>
              <a:t> </a:t>
            </a:r>
            <a:r>
              <a:rPr lang="en-US" dirty="0" smtClean="0"/>
              <a:t>(DKK) is </a:t>
            </a:r>
            <a:r>
              <a:rPr lang="en-US" b="1" dirty="0" smtClean="0"/>
              <a:t>pegged</a:t>
            </a:r>
            <a:r>
              <a:rPr lang="en-US" dirty="0" smtClean="0"/>
              <a:t> to the euro at a central </a:t>
            </a:r>
            <a:r>
              <a:rPr lang="en-US" b="1" dirty="0" smtClean="0"/>
              <a:t>rate</a:t>
            </a:r>
            <a:r>
              <a:rPr lang="en-US" dirty="0" smtClean="0"/>
              <a:t> of 746.038 kroner per 100 euro, with a 'fluctuation band' of +/- 2.25 per cent.</a:t>
            </a:r>
            <a:endParaRPr lang="en-US"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Arguments in </a:t>
            </a:r>
            <a:r>
              <a:rPr lang="en-US" b="1" dirty="0" err="1" smtClean="0">
                <a:solidFill>
                  <a:srgbClr val="FF0000"/>
                </a:solidFill>
              </a:rPr>
              <a:t>Favour</a:t>
            </a:r>
            <a:r>
              <a:rPr lang="en-US" b="1" dirty="0" smtClean="0">
                <a:solidFill>
                  <a:srgbClr val="FF0000"/>
                </a:solidFill>
              </a:rPr>
              <a:t> of Fixed exchange Rate:</a:t>
            </a:r>
            <a:endParaRPr lang="en-US" b="1" dirty="0">
              <a:solidFill>
                <a:srgbClr val="FF0000"/>
              </a:solidFill>
            </a:endParaRPr>
          </a:p>
        </p:txBody>
      </p:sp>
      <p:sp>
        <p:nvSpPr>
          <p:cNvPr id="3" name="Content Placeholder 2"/>
          <p:cNvSpPr>
            <a:spLocks noGrp="1"/>
          </p:cNvSpPr>
          <p:nvPr>
            <p:ph sz="quarter" idx="1"/>
          </p:nvPr>
        </p:nvSpPr>
        <p:spPr/>
        <p:txBody>
          <a:bodyPr/>
          <a:lstStyle/>
          <a:p>
            <a:pPr>
              <a:buFont typeface="Wingdings" pitchFamily="2" charset="2"/>
              <a:buChar char="Ø"/>
            </a:pPr>
            <a:r>
              <a:rPr lang="en-US" sz="2800" dirty="0" smtClean="0"/>
              <a:t>Encouragement to International trade.</a:t>
            </a:r>
          </a:p>
          <a:p>
            <a:pPr>
              <a:buFont typeface="Wingdings" pitchFamily="2" charset="2"/>
              <a:buChar char="Ø"/>
            </a:pPr>
            <a:r>
              <a:rPr lang="en-US" sz="2800" dirty="0" smtClean="0"/>
              <a:t>Economic Development.</a:t>
            </a:r>
          </a:p>
          <a:p>
            <a:pPr>
              <a:buFont typeface="Wingdings" pitchFamily="2" charset="2"/>
              <a:buChar char="Ø"/>
            </a:pPr>
            <a:r>
              <a:rPr lang="en-US" sz="2800" dirty="0" smtClean="0"/>
              <a:t>End of speculation and hedging.</a:t>
            </a:r>
          </a:p>
          <a:p>
            <a:pPr>
              <a:buFont typeface="Wingdings" pitchFamily="2" charset="2"/>
              <a:buChar char="Ø"/>
            </a:pPr>
            <a:r>
              <a:rPr lang="en-US" sz="2800" dirty="0" smtClean="0"/>
              <a:t>Internal stability.</a:t>
            </a:r>
          </a:p>
          <a:p>
            <a:pPr>
              <a:buFont typeface="Wingdings" pitchFamily="2" charset="2"/>
              <a:buChar char="Ø"/>
            </a:pPr>
            <a:r>
              <a:rPr lang="en-US" sz="2800" dirty="0" smtClean="0"/>
              <a:t>Encouragement to Capital formation.</a:t>
            </a:r>
          </a:p>
          <a:p>
            <a:pPr>
              <a:buFont typeface="Wingdings" pitchFamily="2" charset="2"/>
              <a:buChar char="Ø"/>
            </a:pPr>
            <a:endParaRPr lang="en-US"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Arguments against Fixed Exchange rate system:</a:t>
            </a:r>
            <a:endParaRPr lang="en-US" b="1" dirty="0">
              <a:solidFill>
                <a:srgbClr val="FF0000"/>
              </a:solidFill>
            </a:endParaRPr>
          </a:p>
        </p:txBody>
      </p:sp>
      <p:sp>
        <p:nvSpPr>
          <p:cNvPr id="3" name="Content Placeholder 2"/>
          <p:cNvSpPr>
            <a:spLocks noGrp="1"/>
          </p:cNvSpPr>
          <p:nvPr>
            <p:ph sz="quarter" idx="1"/>
          </p:nvPr>
        </p:nvSpPr>
        <p:spPr/>
        <p:txBody>
          <a:bodyPr>
            <a:normAutofit/>
          </a:bodyPr>
          <a:lstStyle/>
          <a:p>
            <a:pPr>
              <a:buFont typeface="Wingdings" pitchFamily="2" charset="2"/>
              <a:buChar char="Ø"/>
            </a:pPr>
            <a:r>
              <a:rPr lang="en-US" sz="2800" dirty="0" smtClean="0"/>
              <a:t>Relatively Less conducive to International trade</a:t>
            </a:r>
          </a:p>
          <a:p>
            <a:pPr>
              <a:buFont typeface="Wingdings" pitchFamily="2" charset="2"/>
              <a:buChar char="Ø"/>
            </a:pPr>
            <a:r>
              <a:rPr lang="en-US" sz="2800" dirty="0" smtClean="0"/>
              <a:t>Not a real rate of Exchange</a:t>
            </a:r>
          </a:p>
          <a:p>
            <a:pPr>
              <a:buFont typeface="Wingdings" pitchFamily="2" charset="2"/>
              <a:buChar char="Ø"/>
            </a:pPr>
            <a:r>
              <a:rPr lang="en-US" sz="2800" dirty="0" smtClean="0"/>
              <a:t>International crisis</a:t>
            </a:r>
            <a:endParaRPr lang="en-US" sz="2800"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normAutofit fontScale="90000"/>
          </a:bodyPr>
          <a:lstStyle/>
          <a:p>
            <a:r>
              <a:rPr lang="en-US" b="1" dirty="0" smtClean="0">
                <a:solidFill>
                  <a:srgbClr val="FF0000"/>
                </a:solidFill>
                <a:latin typeface="Calibri" pitchFamily="34" charset="0"/>
                <a:cs typeface="Calibri" pitchFamily="34" charset="0"/>
              </a:rPr>
              <a:t> </a:t>
            </a:r>
            <a:r>
              <a:rPr lang="en-US" b="1" dirty="0" smtClean="0">
                <a:solidFill>
                  <a:srgbClr val="FF0000"/>
                </a:solidFill>
                <a:cs typeface="Calibri" pitchFamily="34" charset="0"/>
              </a:rPr>
              <a:t>Determination of Fixed exchange rate</a:t>
            </a:r>
            <a:endParaRPr lang="en-US" b="1" dirty="0">
              <a:solidFill>
                <a:srgbClr val="FF0000"/>
              </a:solidFill>
              <a:cs typeface="Calibri" pitchFamily="34" charset="0"/>
            </a:endParaRPr>
          </a:p>
        </p:txBody>
      </p:sp>
      <p:sp>
        <p:nvSpPr>
          <p:cNvPr id="3" name="Content Placeholder 2"/>
          <p:cNvSpPr>
            <a:spLocks noGrp="1"/>
          </p:cNvSpPr>
          <p:nvPr>
            <p:ph sz="quarter" idx="1"/>
          </p:nvPr>
        </p:nvSpPr>
        <p:spPr>
          <a:xfrm>
            <a:off x="381000" y="838200"/>
            <a:ext cx="8305800" cy="5791200"/>
          </a:xfrm>
        </p:spPr>
        <p:txBody>
          <a:bodyPr>
            <a:normAutofit lnSpcReduction="10000"/>
          </a:bodyPr>
          <a:lstStyle/>
          <a:p>
            <a:pPr>
              <a:buNone/>
            </a:pPr>
            <a:r>
              <a:rPr lang="en-US" dirty="0" smtClean="0"/>
              <a:t>    A fixed exchange rate system is one where the value of the exchange rate is fixed to another currency. </a:t>
            </a:r>
            <a:r>
              <a:rPr lang="en-US" dirty="0" smtClean="0">
                <a:solidFill>
                  <a:srgbClr val="00B0F0"/>
                </a:solidFill>
              </a:rPr>
              <a:t>This means that the government have to intervene in the foreign exchange market to maintain the fixed rate. </a:t>
            </a:r>
            <a:r>
              <a:rPr lang="en-US" dirty="0" smtClean="0"/>
              <a:t>The equilibrium exchange rate may be either above or below the fixed rate.</a:t>
            </a:r>
          </a:p>
          <a:p>
            <a:pPr>
              <a:buFont typeface="Wingdings" pitchFamily="2" charset="2"/>
              <a:buChar char="v"/>
            </a:pPr>
            <a:r>
              <a:rPr lang="en-US" dirty="0" smtClean="0"/>
              <a:t>Prior to 1930, in the era of </a:t>
            </a:r>
            <a:r>
              <a:rPr lang="en-US" dirty="0" smtClean="0">
                <a:solidFill>
                  <a:srgbClr val="00B0F0"/>
                </a:solidFill>
              </a:rPr>
              <a:t>Gold standard</a:t>
            </a:r>
            <a:r>
              <a:rPr lang="en-US" dirty="0" smtClean="0"/>
              <a:t>, rate of exchange depended on the quantity of gold contained in the standard money of the country. For example: if American govt. fixed the price of 1 dollar as equal to 1 gram of gold and govt. of England fixed the price of one pound as equal to 4 grams of gold, then the rate of exchange would be:</a:t>
            </a:r>
          </a:p>
          <a:p>
            <a:pPr>
              <a:buNone/>
            </a:pPr>
            <a:r>
              <a:rPr lang="en-US" dirty="0" smtClean="0"/>
              <a:t>                          </a:t>
            </a:r>
            <a:r>
              <a:rPr lang="en-US" dirty="0" smtClean="0">
                <a:solidFill>
                  <a:srgbClr val="FF0000"/>
                </a:solidFill>
              </a:rPr>
              <a:t>1 pound =4 dollars</a:t>
            </a:r>
          </a:p>
          <a:p>
            <a:pPr>
              <a:buNone/>
            </a:pPr>
            <a:r>
              <a:rPr lang="en-US" dirty="0" smtClean="0">
                <a:solidFill>
                  <a:srgbClr val="FF0000"/>
                </a:solidFill>
              </a:rPr>
              <a:t>                          1 dollar= ¼ pound</a:t>
            </a:r>
          </a:p>
          <a:p>
            <a:pPr>
              <a:buNone/>
            </a:pPr>
            <a:r>
              <a:rPr lang="en-US" dirty="0" smtClean="0">
                <a:solidFill>
                  <a:srgbClr val="FF0000"/>
                </a:solidFill>
              </a:rPr>
              <a:t>Since 1977, most of the countries have abandoned fixed exchange rate system and adopted the system of floating exchange rate.</a:t>
            </a:r>
          </a:p>
          <a:p>
            <a:pPr>
              <a:buNone/>
            </a:pPr>
            <a:endParaRPr lang="en-US" dirty="0" smtClean="0">
              <a:solidFill>
                <a:srgbClr val="FF0000"/>
              </a:solidFill>
            </a:endParaRPr>
          </a:p>
          <a:p>
            <a:pPr>
              <a:buNone/>
            </a:pPr>
            <a:endParaRPr lang="en-US" dirty="0"/>
          </a:p>
        </p:txBody>
      </p:sp>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3763962"/>
          </a:xfrm>
        </p:spPr>
        <p:txBody>
          <a:bodyPr>
            <a:noAutofit/>
          </a:bodyPr>
          <a:lstStyle/>
          <a:p>
            <a:r>
              <a:rPr lang="en-US" sz="2400" dirty="0" smtClean="0"/>
              <a:t>In Figure 1 below, the equilibrium is above the fixed rate. </a:t>
            </a:r>
            <a:r>
              <a:rPr lang="en-US" sz="2400" dirty="0" smtClean="0">
                <a:solidFill>
                  <a:srgbClr val="FF0000"/>
                </a:solidFill>
              </a:rPr>
              <a:t>There is a shortage of the national currency at the fixed rate. </a:t>
            </a:r>
            <a:r>
              <a:rPr lang="en-US" sz="2400" dirty="0" smtClean="0"/>
              <a:t>This would normally force the equilibrium exchange rate upwards, but the rate is fixed and so cannot be allowed to move. To keep the exchange rate at the fixed rate the government will need to intervene. They will need to sell their own currency from their foreign exchange reserves and buy overseas currencies instead. </a:t>
            </a:r>
            <a:r>
              <a:rPr lang="en-US" sz="2400" dirty="0" smtClean="0">
                <a:solidFill>
                  <a:srgbClr val="FF0000"/>
                </a:solidFill>
              </a:rPr>
              <a:t>This has the effect of shifting the supply curve to S2 and as a result, their foreign currency holdings will rise.</a:t>
            </a:r>
            <a:endParaRPr lang="en-US" sz="2400" dirty="0">
              <a:solidFill>
                <a:srgbClr val="FF0000"/>
              </a:solidFill>
            </a:endParaRPr>
          </a:p>
        </p:txBody>
      </p:sp>
      <p:pic>
        <p:nvPicPr>
          <p:cNvPr id="5" name="Content Placeholder 4" descr="ppt 2.gif"/>
          <p:cNvPicPr>
            <a:picLocks noGrp="1" noChangeAspect="1"/>
          </p:cNvPicPr>
          <p:nvPr>
            <p:ph sz="quarter" idx="1"/>
          </p:nvPr>
        </p:nvPicPr>
        <p:blipFill>
          <a:blip r:embed="rId2"/>
          <a:stretch>
            <a:fillRect/>
          </a:stretch>
        </p:blipFill>
        <p:spPr>
          <a:xfrm>
            <a:off x="2514600" y="4191000"/>
            <a:ext cx="4038600" cy="2362200"/>
          </a:xfrm>
        </p:spPr>
      </p:pic>
    </p:spTree>
  </p:cSld>
  <p:clrMapOvr>
    <a:masterClrMapping/>
  </p:clrMapOvr>
  <p:transition>
    <p:dissolv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206</TotalTime>
  <Words>1496</Words>
  <Application>Microsoft Office PowerPoint</Application>
  <PresentationFormat>On-screen Show (4:3)</PresentationFormat>
  <Paragraphs>100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Equity</vt:lpstr>
      <vt:lpstr>Foreign Exchange</vt:lpstr>
      <vt:lpstr>Meaning of Foreign Exchange</vt:lpstr>
      <vt:lpstr>Foreign Exchange Market</vt:lpstr>
      <vt:lpstr>              Exchange rate</vt:lpstr>
      <vt:lpstr>          Fixed Exchange Rate</vt:lpstr>
      <vt:lpstr>Arguments in Favour of Fixed exchange Rate:</vt:lpstr>
      <vt:lpstr>Arguments against Fixed Exchange rate system:</vt:lpstr>
      <vt:lpstr> Determination of Fixed exchange rate</vt:lpstr>
      <vt:lpstr>In Figure 1 below, the equilibrium is above the fixed rate. There is a shortage of the national currency at the fixed rate. This would normally force the equilibrium exchange rate upwards, but the rate is fixed and so cannot be allowed to move. To keep the exchange rate at the fixed rate the government will need to intervene. They will need to sell their own currency from their foreign exchange reserves and buy overseas currencies instead. This has the effect of shifting the supply curve to S2 and as a result, their foreign currency holdings will rise.</vt:lpstr>
      <vt:lpstr>In Figure 2, the opposite is true - the equilibrium rate is below the fixed rate. This means that there is a surplus of the national currency. The government will need to buy this surplus if they are to prevent the currency from falling - in other words keep it at the fixed rate. When they buy the currency they will be selling from their foreign currency reserves and so these will fall, but the demand for domestic currency will rise.</vt:lpstr>
      <vt:lpstr>Flexible Exchange Rate system </vt:lpstr>
      <vt:lpstr>Arguments in favour of flexible Exchange rate:</vt:lpstr>
      <vt:lpstr>Arguments against floating exchange rate:</vt:lpstr>
      <vt:lpstr>Determination of Floating exchange rate</vt:lpstr>
      <vt:lpstr>          Demand for rupee: </vt:lpstr>
      <vt:lpstr>                Supply of rupee:</vt:lpstr>
      <vt:lpstr>The flexible exchange rate is dictated purely by demand and supply considerations. Economic and financial factors can affect exchange rate only through demand and supply forces.  </vt:lpstr>
      <vt:lpstr>Depreciation and Appreciation</vt:lpstr>
      <vt:lpstr>    Increase in demand for dollars: Let us start at equilibrium at point E1 where demand = supply of foreign exchange and equilibrium exchange rate is 1 $ = Rs.70 in figure 5.2. A rise in demand for dollars is shown as a rightward shift of demand curve from D1 to D2. The new equilibrium is now at E2, where exchange rate is Rs.75 for $ 1. This may happen when imports rise and importers need dollars to pay for goods bought from abroad. This change is also called depreciation of the Rupee.</vt:lpstr>
      <vt:lpstr>Increase in supply of dollars: Let us start again at equilibrium at point E1 where demand = supply of foreign exchange and equilibrium exchange rate is 1 $ = Rs.70 in figure 5.3. An increase in supply of dollars is shown as a rightward shift of supply curve from SI to S2. The new equilibrium is now at E3, where exchange rate is Rs.65 for $1. This may happen when exports rise and sellers from abroad need to pay Indian exporters in Rupee terms. To do so they must supply more foreign ex­change to Indian banks in return for Rupees. This change from Rs.70 to Rs.65 is also called appreciation of the Rupee. </vt:lpstr>
      <vt:lpstr>Factors influencing the Rates of exchange:</vt:lpstr>
      <vt:lpstr>Factors influencing the Rates of exchange:</vt:lpstr>
      <vt:lpstr>Factors influencing the Rates of exchange</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Exchange</dc:title>
  <dc:creator>op</dc:creator>
  <cp:lastModifiedBy>Sultan Ahmed</cp:lastModifiedBy>
  <cp:revision>42</cp:revision>
  <dcterms:created xsi:type="dcterms:W3CDTF">2021-05-17T04:14:03Z</dcterms:created>
  <dcterms:modified xsi:type="dcterms:W3CDTF">2025-12-28T19:43:51Z</dcterms:modified>
</cp:coreProperties>
</file>