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92EC83-F2DD-1DAC-55B7-1103AB6A69E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2FE7E627-610C-A764-4C16-4A6AE7D3102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97B16092-889B-A9D1-AD44-710F826532DC}"/>
              </a:ext>
            </a:extLst>
          </p:cNvPr>
          <p:cNvSpPr>
            <a:spLocks noGrp="1"/>
          </p:cNvSpPr>
          <p:nvPr>
            <p:ph type="dt" sz="half" idx="10"/>
          </p:nvPr>
        </p:nvSpPr>
        <p:spPr/>
        <p:txBody>
          <a:bodyPr/>
          <a:lstStyle/>
          <a:p>
            <a:fld id="{61C8C5EA-45AD-46F8-9ED8-C410D8011223}" type="datetimeFigureOut">
              <a:rPr lang="en-IN" smtClean="0"/>
              <a:t>26-03-2025</a:t>
            </a:fld>
            <a:endParaRPr lang="en-IN"/>
          </a:p>
        </p:txBody>
      </p:sp>
      <p:sp>
        <p:nvSpPr>
          <p:cNvPr id="5" name="Footer Placeholder 4">
            <a:extLst>
              <a:ext uri="{FF2B5EF4-FFF2-40B4-BE49-F238E27FC236}">
                <a16:creationId xmlns:a16="http://schemas.microsoft.com/office/drawing/2014/main" id="{2F0139F5-F566-20A4-A621-5D2F9FCB524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07AB4C8F-0D7F-95DC-123D-7C57E4B79EEE}"/>
              </a:ext>
            </a:extLst>
          </p:cNvPr>
          <p:cNvSpPr>
            <a:spLocks noGrp="1"/>
          </p:cNvSpPr>
          <p:nvPr>
            <p:ph type="sldNum" sz="quarter" idx="12"/>
          </p:nvPr>
        </p:nvSpPr>
        <p:spPr/>
        <p:txBody>
          <a:bodyPr/>
          <a:lstStyle/>
          <a:p>
            <a:fld id="{6F763863-3493-4D6C-B30E-4E6E30AF1945}" type="slidenum">
              <a:rPr lang="en-IN" smtClean="0"/>
              <a:t>‹#›</a:t>
            </a:fld>
            <a:endParaRPr lang="en-IN"/>
          </a:p>
        </p:txBody>
      </p:sp>
    </p:spTree>
    <p:extLst>
      <p:ext uri="{BB962C8B-B14F-4D97-AF65-F5344CB8AC3E}">
        <p14:creationId xmlns:p14="http://schemas.microsoft.com/office/powerpoint/2010/main" val="29834585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2806AE-710D-5259-AAC4-57ADB93BE29C}"/>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8A8BE7FF-BC38-83DD-CDA8-1BA0760BD5C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3FAC34B-2AB6-1211-CE40-733937CDA291}"/>
              </a:ext>
            </a:extLst>
          </p:cNvPr>
          <p:cNvSpPr>
            <a:spLocks noGrp="1"/>
          </p:cNvSpPr>
          <p:nvPr>
            <p:ph type="dt" sz="half" idx="10"/>
          </p:nvPr>
        </p:nvSpPr>
        <p:spPr/>
        <p:txBody>
          <a:bodyPr/>
          <a:lstStyle/>
          <a:p>
            <a:fld id="{61C8C5EA-45AD-46F8-9ED8-C410D8011223}" type="datetimeFigureOut">
              <a:rPr lang="en-IN" smtClean="0"/>
              <a:t>26-03-2025</a:t>
            </a:fld>
            <a:endParaRPr lang="en-IN"/>
          </a:p>
        </p:txBody>
      </p:sp>
      <p:sp>
        <p:nvSpPr>
          <p:cNvPr id="5" name="Footer Placeholder 4">
            <a:extLst>
              <a:ext uri="{FF2B5EF4-FFF2-40B4-BE49-F238E27FC236}">
                <a16:creationId xmlns:a16="http://schemas.microsoft.com/office/drawing/2014/main" id="{0146FD8F-3335-432E-22B6-42A3F021913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376CDD8-D099-D76B-56B3-BB5037F7E9E2}"/>
              </a:ext>
            </a:extLst>
          </p:cNvPr>
          <p:cNvSpPr>
            <a:spLocks noGrp="1"/>
          </p:cNvSpPr>
          <p:nvPr>
            <p:ph type="sldNum" sz="quarter" idx="12"/>
          </p:nvPr>
        </p:nvSpPr>
        <p:spPr/>
        <p:txBody>
          <a:bodyPr/>
          <a:lstStyle/>
          <a:p>
            <a:fld id="{6F763863-3493-4D6C-B30E-4E6E30AF1945}" type="slidenum">
              <a:rPr lang="en-IN" smtClean="0"/>
              <a:t>‹#›</a:t>
            </a:fld>
            <a:endParaRPr lang="en-IN"/>
          </a:p>
        </p:txBody>
      </p:sp>
    </p:spTree>
    <p:extLst>
      <p:ext uri="{BB962C8B-B14F-4D97-AF65-F5344CB8AC3E}">
        <p14:creationId xmlns:p14="http://schemas.microsoft.com/office/powerpoint/2010/main" val="42072796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7AED779-5CD9-B91F-2C4E-E659A8B7A47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BA566CC8-B6F7-DCFA-86AD-22FC3696B99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B79377A5-0B56-8F18-09FC-ACE1738F8B90}"/>
              </a:ext>
            </a:extLst>
          </p:cNvPr>
          <p:cNvSpPr>
            <a:spLocks noGrp="1"/>
          </p:cNvSpPr>
          <p:nvPr>
            <p:ph type="dt" sz="half" idx="10"/>
          </p:nvPr>
        </p:nvSpPr>
        <p:spPr/>
        <p:txBody>
          <a:bodyPr/>
          <a:lstStyle/>
          <a:p>
            <a:fld id="{61C8C5EA-45AD-46F8-9ED8-C410D8011223}" type="datetimeFigureOut">
              <a:rPr lang="en-IN" smtClean="0"/>
              <a:t>26-03-2025</a:t>
            </a:fld>
            <a:endParaRPr lang="en-IN"/>
          </a:p>
        </p:txBody>
      </p:sp>
      <p:sp>
        <p:nvSpPr>
          <p:cNvPr id="5" name="Footer Placeholder 4">
            <a:extLst>
              <a:ext uri="{FF2B5EF4-FFF2-40B4-BE49-F238E27FC236}">
                <a16:creationId xmlns:a16="http://schemas.microsoft.com/office/drawing/2014/main" id="{000B6F8F-D849-9B93-2744-ACBFC4A87C1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DC366B63-8DD8-68FF-F8AF-F50E216E1451}"/>
              </a:ext>
            </a:extLst>
          </p:cNvPr>
          <p:cNvSpPr>
            <a:spLocks noGrp="1"/>
          </p:cNvSpPr>
          <p:nvPr>
            <p:ph type="sldNum" sz="quarter" idx="12"/>
          </p:nvPr>
        </p:nvSpPr>
        <p:spPr/>
        <p:txBody>
          <a:bodyPr/>
          <a:lstStyle/>
          <a:p>
            <a:fld id="{6F763863-3493-4D6C-B30E-4E6E30AF1945}" type="slidenum">
              <a:rPr lang="en-IN" smtClean="0"/>
              <a:t>‹#›</a:t>
            </a:fld>
            <a:endParaRPr lang="en-IN"/>
          </a:p>
        </p:txBody>
      </p:sp>
    </p:spTree>
    <p:extLst>
      <p:ext uri="{BB962C8B-B14F-4D97-AF65-F5344CB8AC3E}">
        <p14:creationId xmlns:p14="http://schemas.microsoft.com/office/powerpoint/2010/main" val="3511128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8939FE-D62C-87E8-A5A6-9208A902AF8E}"/>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723395DC-80D0-64D9-C366-728ECE66057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F0542B5-831F-1A8F-8F75-897BEE87EBCE}"/>
              </a:ext>
            </a:extLst>
          </p:cNvPr>
          <p:cNvSpPr>
            <a:spLocks noGrp="1"/>
          </p:cNvSpPr>
          <p:nvPr>
            <p:ph type="dt" sz="half" idx="10"/>
          </p:nvPr>
        </p:nvSpPr>
        <p:spPr/>
        <p:txBody>
          <a:bodyPr/>
          <a:lstStyle/>
          <a:p>
            <a:fld id="{61C8C5EA-45AD-46F8-9ED8-C410D8011223}" type="datetimeFigureOut">
              <a:rPr lang="en-IN" smtClean="0"/>
              <a:t>26-03-2025</a:t>
            </a:fld>
            <a:endParaRPr lang="en-IN"/>
          </a:p>
        </p:txBody>
      </p:sp>
      <p:sp>
        <p:nvSpPr>
          <p:cNvPr id="5" name="Footer Placeholder 4">
            <a:extLst>
              <a:ext uri="{FF2B5EF4-FFF2-40B4-BE49-F238E27FC236}">
                <a16:creationId xmlns:a16="http://schemas.microsoft.com/office/drawing/2014/main" id="{84A715A0-95D5-A161-D7CE-2A0BADFD568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D8B108E2-FA1B-F6A9-1C8C-722F2FD85C5A}"/>
              </a:ext>
            </a:extLst>
          </p:cNvPr>
          <p:cNvSpPr>
            <a:spLocks noGrp="1"/>
          </p:cNvSpPr>
          <p:nvPr>
            <p:ph type="sldNum" sz="quarter" idx="12"/>
          </p:nvPr>
        </p:nvSpPr>
        <p:spPr/>
        <p:txBody>
          <a:bodyPr/>
          <a:lstStyle/>
          <a:p>
            <a:fld id="{6F763863-3493-4D6C-B30E-4E6E30AF1945}" type="slidenum">
              <a:rPr lang="en-IN" smtClean="0"/>
              <a:t>‹#›</a:t>
            </a:fld>
            <a:endParaRPr lang="en-IN"/>
          </a:p>
        </p:txBody>
      </p:sp>
    </p:spTree>
    <p:extLst>
      <p:ext uri="{BB962C8B-B14F-4D97-AF65-F5344CB8AC3E}">
        <p14:creationId xmlns:p14="http://schemas.microsoft.com/office/powerpoint/2010/main" val="40913590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9E3B84-6257-1026-0D7B-A9A10D24537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566D6455-AE4C-6BD9-414D-F1DCC73C452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B97FAA6-5439-033C-D4FE-09E670533B66}"/>
              </a:ext>
            </a:extLst>
          </p:cNvPr>
          <p:cNvSpPr>
            <a:spLocks noGrp="1"/>
          </p:cNvSpPr>
          <p:nvPr>
            <p:ph type="dt" sz="half" idx="10"/>
          </p:nvPr>
        </p:nvSpPr>
        <p:spPr/>
        <p:txBody>
          <a:bodyPr/>
          <a:lstStyle/>
          <a:p>
            <a:fld id="{61C8C5EA-45AD-46F8-9ED8-C410D8011223}" type="datetimeFigureOut">
              <a:rPr lang="en-IN" smtClean="0"/>
              <a:t>26-03-2025</a:t>
            </a:fld>
            <a:endParaRPr lang="en-IN"/>
          </a:p>
        </p:txBody>
      </p:sp>
      <p:sp>
        <p:nvSpPr>
          <p:cNvPr id="5" name="Footer Placeholder 4">
            <a:extLst>
              <a:ext uri="{FF2B5EF4-FFF2-40B4-BE49-F238E27FC236}">
                <a16:creationId xmlns:a16="http://schemas.microsoft.com/office/drawing/2014/main" id="{05F414AA-41F0-7102-8B69-293BB767E4F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85CFD345-3978-4326-B19C-28456677277F}"/>
              </a:ext>
            </a:extLst>
          </p:cNvPr>
          <p:cNvSpPr>
            <a:spLocks noGrp="1"/>
          </p:cNvSpPr>
          <p:nvPr>
            <p:ph type="sldNum" sz="quarter" idx="12"/>
          </p:nvPr>
        </p:nvSpPr>
        <p:spPr/>
        <p:txBody>
          <a:bodyPr/>
          <a:lstStyle/>
          <a:p>
            <a:fld id="{6F763863-3493-4D6C-B30E-4E6E30AF1945}" type="slidenum">
              <a:rPr lang="en-IN" smtClean="0"/>
              <a:t>‹#›</a:t>
            </a:fld>
            <a:endParaRPr lang="en-IN"/>
          </a:p>
        </p:txBody>
      </p:sp>
    </p:spTree>
    <p:extLst>
      <p:ext uri="{BB962C8B-B14F-4D97-AF65-F5344CB8AC3E}">
        <p14:creationId xmlns:p14="http://schemas.microsoft.com/office/powerpoint/2010/main" val="41903211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75F5A0-118E-A27C-C1EA-3A3990FDE1CF}"/>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EF262168-517B-E546-87A1-0CD2ADD0E2F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9D9969D2-E1D0-B555-7A1A-BBD6C85B9A1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93E8DFB7-1F8A-3A49-402B-7E41ECDBBD54}"/>
              </a:ext>
            </a:extLst>
          </p:cNvPr>
          <p:cNvSpPr>
            <a:spLocks noGrp="1"/>
          </p:cNvSpPr>
          <p:nvPr>
            <p:ph type="dt" sz="half" idx="10"/>
          </p:nvPr>
        </p:nvSpPr>
        <p:spPr/>
        <p:txBody>
          <a:bodyPr/>
          <a:lstStyle/>
          <a:p>
            <a:fld id="{61C8C5EA-45AD-46F8-9ED8-C410D8011223}" type="datetimeFigureOut">
              <a:rPr lang="en-IN" smtClean="0"/>
              <a:t>26-03-2025</a:t>
            </a:fld>
            <a:endParaRPr lang="en-IN"/>
          </a:p>
        </p:txBody>
      </p:sp>
      <p:sp>
        <p:nvSpPr>
          <p:cNvPr id="6" name="Footer Placeholder 5">
            <a:extLst>
              <a:ext uri="{FF2B5EF4-FFF2-40B4-BE49-F238E27FC236}">
                <a16:creationId xmlns:a16="http://schemas.microsoft.com/office/drawing/2014/main" id="{71E4D65A-EC9B-8F65-7915-2F2EF2928FF6}"/>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C2DA0B2D-BFB6-1CFF-519D-8AE0E53936AA}"/>
              </a:ext>
            </a:extLst>
          </p:cNvPr>
          <p:cNvSpPr>
            <a:spLocks noGrp="1"/>
          </p:cNvSpPr>
          <p:nvPr>
            <p:ph type="sldNum" sz="quarter" idx="12"/>
          </p:nvPr>
        </p:nvSpPr>
        <p:spPr/>
        <p:txBody>
          <a:bodyPr/>
          <a:lstStyle/>
          <a:p>
            <a:fld id="{6F763863-3493-4D6C-B30E-4E6E30AF1945}" type="slidenum">
              <a:rPr lang="en-IN" smtClean="0"/>
              <a:t>‹#›</a:t>
            </a:fld>
            <a:endParaRPr lang="en-IN"/>
          </a:p>
        </p:txBody>
      </p:sp>
    </p:spTree>
    <p:extLst>
      <p:ext uri="{BB962C8B-B14F-4D97-AF65-F5344CB8AC3E}">
        <p14:creationId xmlns:p14="http://schemas.microsoft.com/office/powerpoint/2010/main" val="2991239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4824D0-0377-B56A-7B54-4ABFC6D56EB1}"/>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DAC99407-F6BB-3097-A1D4-BD5037831D7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49E93BC-FB79-4D40-FBB7-46B1FDD53C5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9786641C-B3A1-3208-466F-C738FF54951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831349A-5152-E888-A039-3A532041808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9A419E0F-256A-51D3-537A-BA76286A03B6}"/>
              </a:ext>
            </a:extLst>
          </p:cNvPr>
          <p:cNvSpPr>
            <a:spLocks noGrp="1"/>
          </p:cNvSpPr>
          <p:nvPr>
            <p:ph type="dt" sz="half" idx="10"/>
          </p:nvPr>
        </p:nvSpPr>
        <p:spPr/>
        <p:txBody>
          <a:bodyPr/>
          <a:lstStyle/>
          <a:p>
            <a:fld id="{61C8C5EA-45AD-46F8-9ED8-C410D8011223}" type="datetimeFigureOut">
              <a:rPr lang="en-IN" smtClean="0"/>
              <a:t>26-03-2025</a:t>
            </a:fld>
            <a:endParaRPr lang="en-IN"/>
          </a:p>
        </p:txBody>
      </p:sp>
      <p:sp>
        <p:nvSpPr>
          <p:cNvPr id="8" name="Footer Placeholder 7">
            <a:extLst>
              <a:ext uri="{FF2B5EF4-FFF2-40B4-BE49-F238E27FC236}">
                <a16:creationId xmlns:a16="http://schemas.microsoft.com/office/drawing/2014/main" id="{0576590C-3AFC-C8E6-4312-63C92B35F189}"/>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207E9B78-EA33-4F42-4733-E6DC76A8281B}"/>
              </a:ext>
            </a:extLst>
          </p:cNvPr>
          <p:cNvSpPr>
            <a:spLocks noGrp="1"/>
          </p:cNvSpPr>
          <p:nvPr>
            <p:ph type="sldNum" sz="quarter" idx="12"/>
          </p:nvPr>
        </p:nvSpPr>
        <p:spPr/>
        <p:txBody>
          <a:bodyPr/>
          <a:lstStyle/>
          <a:p>
            <a:fld id="{6F763863-3493-4D6C-B30E-4E6E30AF1945}" type="slidenum">
              <a:rPr lang="en-IN" smtClean="0"/>
              <a:t>‹#›</a:t>
            </a:fld>
            <a:endParaRPr lang="en-IN"/>
          </a:p>
        </p:txBody>
      </p:sp>
    </p:spTree>
    <p:extLst>
      <p:ext uri="{BB962C8B-B14F-4D97-AF65-F5344CB8AC3E}">
        <p14:creationId xmlns:p14="http://schemas.microsoft.com/office/powerpoint/2010/main" val="2388741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B32249-DAAD-1BBC-1EC1-DA5ED5BCBC21}"/>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910B67A0-A76F-3DB2-6F15-743042F59973}"/>
              </a:ext>
            </a:extLst>
          </p:cNvPr>
          <p:cNvSpPr>
            <a:spLocks noGrp="1"/>
          </p:cNvSpPr>
          <p:nvPr>
            <p:ph type="dt" sz="half" idx="10"/>
          </p:nvPr>
        </p:nvSpPr>
        <p:spPr/>
        <p:txBody>
          <a:bodyPr/>
          <a:lstStyle/>
          <a:p>
            <a:fld id="{61C8C5EA-45AD-46F8-9ED8-C410D8011223}" type="datetimeFigureOut">
              <a:rPr lang="en-IN" smtClean="0"/>
              <a:t>26-03-2025</a:t>
            </a:fld>
            <a:endParaRPr lang="en-IN"/>
          </a:p>
        </p:txBody>
      </p:sp>
      <p:sp>
        <p:nvSpPr>
          <p:cNvPr id="4" name="Footer Placeholder 3">
            <a:extLst>
              <a:ext uri="{FF2B5EF4-FFF2-40B4-BE49-F238E27FC236}">
                <a16:creationId xmlns:a16="http://schemas.microsoft.com/office/drawing/2014/main" id="{8DE0EECC-3256-394D-A4A6-87C7AD3C6C8B}"/>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E813337A-1ECA-D254-B433-EA6A6C967B71}"/>
              </a:ext>
            </a:extLst>
          </p:cNvPr>
          <p:cNvSpPr>
            <a:spLocks noGrp="1"/>
          </p:cNvSpPr>
          <p:nvPr>
            <p:ph type="sldNum" sz="quarter" idx="12"/>
          </p:nvPr>
        </p:nvSpPr>
        <p:spPr/>
        <p:txBody>
          <a:bodyPr/>
          <a:lstStyle/>
          <a:p>
            <a:fld id="{6F763863-3493-4D6C-B30E-4E6E30AF1945}" type="slidenum">
              <a:rPr lang="en-IN" smtClean="0"/>
              <a:t>‹#›</a:t>
            </a:fld>
            <a:endParaRPr lang="en-IN"/>
          </a:p>
        </p:txBody>
      </p:sp>
    </p:spTree>
    <p:extLst>
      <p:ext uri="{BB962C8B-B14F-4D97-AF65-F5344CB8AC3E}">
        <p14:creationId xmlns:p14="http://schemas.microsoft.com/office/powerpoint/2010/main" val="1923801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3FA4F3F-453B-4B2A-AC29-536244081209}"/>
              </a:ext>
            </a:extLst>
          </p:cNvPr>
          <p:cNvSpPr>
            <a:spLocks noGrp="1"/>
          </p:cNvSpPr>
          <p:nvPr>
            <p:ph type="dt" sz="half" idx="10"/>
          </p:nvPr>
        </p:nvSpPr>
        <p:spPr/>
        <p:txBody>
          <a:bodyPr/>
          <a:lstStyle/>
          <a:p>
            <a:fld id="{61C8C5EA-45AD-46F8-9ED8-C410D8011223}" type="datetimeFigureOut">
              <a:rPr lang="en-IN" smtClean="0"/>
              <a:t>26-03-2025</a:t>
            </a:fld>
            <a:endParaRPr lang="en-IN"/>
          </a:p>
        </p:txBody>
      </p:sp>
      <p:sp>
        <p:nvSpPr>
          <p:cNvPr id="3" name="Footer Placeholder 2">
            <a:extLst>
              <a:ext uri="{FF2B5EF4-FFF2-40B4-BE49-F238E27FC236}">
                <a16:creationId xmlns:a16="http://schemas.microsoft.com/office/drawing/2014/main" id="{693E7988-9F9D-129A-C632-59219949C903}"/>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4C4E0D5D-A0D7-3D50-65F8-8C9FD6F15549}"/>
              </a:ext>
            </a:extLst>
          </p:cNvPr>
          <p:cNvSpPr>
            <a:spLocks noGrp="1"/>
          </p:cNvSpPr>
          <p:nvPr>
            <p:ph type="sldNum" sz="quarter" idx="12"/>
          </p:nvPr>
        </p:nvSpPr>
        <p:spPr/>
        <p:txBody>
          <a:bodyPr/>
          <a:lstStyle/>
          <a:p>
            <a:fld id="{6F763863-3493-4D6C-B30E-4E6E30AF1945}" type="slidenum">
              <a:rPr lang="en-IN" smtClean="0"/>
              <a:t>‹#›</a:t>
            </a:fld>
            <a:endParaRPr lang="en-IN"/>
          </a:p>
        </p:txBody>
      </p:sp>
    </p:spTree>
    <p:extLst>
      <p:ext uri="{BB962C8B-B14F-4D97-AF65-F5344CB8AC3E}">
        <p14:creationId xmlns:p14="http://schemas.microsoft.com/office/powerpoint/2010/main" val="13872647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3C11B5-D34C-266A-E98C-65975AF8060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7569537C-6A6C-2BF2-B6B8-31B32FDACB8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E3CEC719-2892-19F2-67FD-6BA5D99D3F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A559C5E-377D-4DC5-664D-D71B84B84740}"/>
              </a:ext>
            </a:extLst>
          </p:cNvPr>
          <p:cNvSpPr>
            <a:spLocks noGrp="1"/>
          </p:cNvSpPr>
          <p:nvPr>
            <p:ph type="dt" sz="half" idx="10"/>
          </p:nvPr>
        </p:nvSpPr>
        <p:spPr/>
        <p:txBody>
          <a:bodyPr/>
          <a:lstStyle/>
          <a:p>
            <a:fld id="{61C8C5EA-45AD-46F8-9ED8-C410D8011223}" type="datetimeFigureOut">
              <a:rPr lang="en-IN" smtClean="0"/>
              <a:t>26-03-2025</a:t>
            </a:fld>
            <a:endParaRPr lang="en-IN"/>
          </a:p>
        </p:txBody>
      </p:sp>
      <p:sp>
        <p:nvSpPr>
          <p:cNvPr id="6" name="Footer Placeholder 5">
            <a:extLst>
              <a:ext uri="{FF2B5EF4-FFF2-40B4-BE49-F238E27FC236}">
                <a16:creationId xmlns:a16="http://schemas.microsoft.com/office/drawing/2014/main" id="{2506E82F-2316-959A-77F6-F21247EF7FE1}"/>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1D670F70-4FC2-0AA0-8E41-22C78071F82B}"/>
              </a:ext>
            </a:extLst>
          </p:cNvPr>
          <p:cNvSpPr>
            <a:spLocks noGrp="1"/>
          </p:cNvSpPr>
          <p:nvPr>
            <p:ph type="sldNum" sz="quarter" idx="12"/>
          </p:nvPr>
        </p:nvSpPr>
        <p:spPr/>
        <p:txBody>
          <a:bodyPr/>
          <a:lstStyle/>
          <a:p>
            <a:fld id="{6F763863-3493-4D6C-B30E-4E6E30AF1945}" type="slidenum">
              <a:rPr lang="en-IN" smtClean="0"/>
              <a:t>‹#›</a:t>
            </a:fld>
            <a:endParaRPr lang="en-IN"/>
          </a:p>
        </p:txBody>
      </p:sp>
    </p:spTree>
    <p:extLst>
      <p:ext uri="{BB962C8B-B14F-4D97-AF65-F5344CB8AC3E}">
        <p14:creationId xmlns:p14="http://schemas.microsoft.com/office/powerpoint/2010/main" val="16894184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9D4F5E-DB39-34C6-4165-1FEB0071AE3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C13FB361-BBBB-059C-80B6-F709D77B6C1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10F12D09-4496-4B40-CE21-2506D84945A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2A38F30-651B-06FE-1769-7AFE0D668D9E}"/>
              </a:ext>
            </a:extLst>
          </p:cNvPr>
          <p:cNvSpPr>
            <a:spLocks noGrp="1"/>
          </p:cNvSpPr>
          <p:nvPr>
            <p:ph type="dt" sz="half" idx="10"/>
          </p:nvPr>
        </p:nvSpPr>
        <p:spPr/>
        <p:txBody>
          <a:bodyPr/>
          <a:lstStyle/>
          <a:p>
            <a:fld id="{61C8C5EA-45AD-46F8-9ED8-C410D8011223}" type="datetimeFigureOut">
              <a:rPr lang="en-IN" smtClean="0"/>
              <a:t>26-03-2025</a:t>
            </a:fld>
            <a:endParaRPr lang="en-IN"/>
          </a:p>
        </p:txBody>
      </p:sp>
      <p:sp>
        <p:nvSpPr>
          <p:cNvPr id="6" name="Footer Placeholder 5">
            <a:extLst>
              <a:ext uri="{FF2B5EF4-FFF2-40B4-BE49-F238E27FC236}">
                <a16:creationId xmlns:a16="http://schemas.microsoft.com/office/drawing/2014/main" id="{71500CF3-10BE-73B1-8713-36BD8C76318B}"/>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F4D1DCC8-E0C9-5B0A-91DB-A3676B617115}"/>
              </a:ext>
            </a:extLst>
          </p:cNvPr>
          <p:cNvSpPr>
            <a:spLocks noGrp="1"/>
          </p:cNvSpPr>
          <p:nvPr>
            <p:ph type="sldNum" sz="quarter" idx="12"/>
          </p:nvPr>
        </p:nvSpPr>
        <p:spPr/>
        <p:txBody>
          <a:bodyPr/>
          <a:lstStyle/>
          <a:p>
            <a:fld id="{6F763863-3493-4D6C-B30E-4E6E30AF1945}" type="slidenum">
              <a:rPr lang="en-IN" smtClean="0"/>
              <a:t>‹#›</a:t>
            </a:fld>
            <a:endParaRPr lang="en-IN"/>
          </a:p>
        </p:txBody>
      </p:sp>
    </p:spTree>
    <p:extLst>
      <p:ext uri="{BB962C8B-B14F-4D97-AF65-F5344CB8AC3E}">
        <p14:creationId xmlns:p14="http://schemas.microsoft.com/office/powerpoint/2010/main" val="35283360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5C25EC7-64B9-7511-36A7-799CA21993F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6EEB2529-68DC-EF84-6C06-29F73ABD52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B98A626C-E39D-DC25-D61A-99F8D7A919C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C8C5EA-45AD-46F8-9ED8-C410D8011223}" type="datetimeFigureOut">
              <a:rPr lang="en-IN" smtClean="0"/>
              <a:t>26-03-2025</a:t>
            </a:fld>
            <a:endParaRPr lang="en-IN"/>
          </a:p>
        </p:txBody>
      </p:sp>
      <p:sp>
        <p:nvSpPr>
          <p:cNvPr id="5" name="Footer Placeholder 4">
            <a:extLst>
              <a:ext uri="{FF2B5EF4-FFF2-40B4-BE49-F238E27FC236}">
                <a16:creationId xmlns:a16="http://schemas.microsoft.com/office/drawing/2014/main" id="{4BE71676-5E75-032D-94F2-AA88A8F46B4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1A856088-7DFB-4AC9-FE1E-9F35D69A89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763863-3493-4D6C-B30E-4E6E30AF1945}" type="slidenum">
              <a:rPr lang="en-IN" smtClean="0"/>
              <a:t>‹#›</a:t>
            </a:fld>
            <a:endParaRPr lang="en-IN"/>
          </a:p>
        </p:txBody>
      </p:sp>
    </p:spTree>
    <p:extLst>
      <p:ext uri="{BB962C8B-B14F-4D97-AF65-F5344CB8AC3E}">
        <p14:creationId xmlns:p14="http://schemas.microsoft.com/office/powerpoint/2010/main" val="7507895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businessjargons.com/channels-of-distribution.html"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6B210-A536-8006-921D-EED1FD1B3B53}"/>
              </a:ext>
            </a:extLst>
          </p:cNvPr>
          <p:cNvSpPr>
            <a:spLocks noGrp="1"/>
          </p:cNvSpPr>
          <p:nvPr>
            <p:ph type="ctrTitle"/>
          </p:nvPr>
        </p:nvSpPr>
        <p:spPr/>
        <p:txBody>
          <a:bodyPr/>
          <a:lstStyle/>
          <a:p>
            <a:r>
              <a:rPr lang="en-IN" dirty="0"/>
              <a:t>MARKETING ENVIRONMENT</a:t>
            </a:r>
          </a:p>
        </p:txBody>
      </p:sp>
      <p:sp>
        <p:nvSpPr>
          <p:cNvPr id="3" name="Subtitle 2">
            <a:extLst>
              <a:ext uri="{FF2B5EF4-FFF2-40B4-BE49-F238E27FC236}">
                <a16:creationId xmlns:a16="http://schemas.microsoft.com/office/drawing/2014/main" id="{904CE72B-14AE-8587-2292-11A16F0E9744}"/>
              </a:ext>
            </a:extLst>
          </p:cNvPr>
          <p:cNvSpPr>
            <a:spLocks noGrp="1"/>
          </p:cNvSpPr>
          <p:nvPr>
            <p:ph type="subTitle" idx="1"/>
          </p:nvPr>
        </p:nvSpPr>
        <p:spPr/>
        <p:txBody>
          <a:bodyPr/>
          <a:lstStyle/>
          <a:p>
            <a:r>
              <a:rPr lang="en-IN" dirty="0"/>
              <a:t>CONCEPT, IMPORTANCE AND COMPONENTS</a:t>
            </a:r>
          </a:p>
        </p:txBody>
      </p:sp>
    </p:spTree>
    <p:extLst>
      <p:ext uri="{BB962C8B-B14F-4D97-AF65-F5344CB8AC3E}">
        <p14:creationId xmlns:p14="http://schemas.microsoft.com/office/powerpoint/2010/main" val="32728696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E7C5F-ECC4-E4E3-4A9A-5193D70EC52E}"/>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8013BA6C-68CF-F263-0CCD-72507BBA7803}"/>
              </a:ext>
            </a:extLst>
          </p:cNvPr>
          <p:cNvSpPr>
            <a:spLocks noGrp="1"/>
          </p:cNvSpPr>
          <p:nvPr>
            <p:ph idx="1"/>
          </p:nvPr>
        </p:nvSpPr>
        <p:spPr/>
        <p:txBody>
          <a:bodyPr/>
          <a:lstStyle/>
          <a:p>
            <a:pPr algn="l">
              <a:spcAft>
                <a:spcPts val="1200"/>
              </a:spcAft>
            </a:pPr>
            <a:r>
              <a:rPr lang="en-US" b="1" i="0" dirty="0">
                <a:solidFill>
                  <a:srgbClr val="222222"/>
                </a:solidFill>
                <a:effectLst/>
                <a:latin typeface="Open Sans" panose="020B0606030504020204" pitchFamily="34" charset="0"/>
              </a:rPr>
              <a:t>Macro Environment</a:t>
            </a:r>
          </a:p>
          <a:p>
            <a:pPr algn="l">
              <a:spcBef>
                <a:spcPts val="750"/>
              </a:spcBef>
              <a:spcAft>
                <a:spcPts val="1950"/>
              </a:spcAft>
            </a:pPr>
            <a:r>
              <a:rPr lang="en-US" b="0" i="0" dirty="0">
                <a:solidFill>
                  <a:srgbClr val="222222"/>
                </a:solidFill>
                <a:effectLst/>
                <a:latin typeface="Rubik"/>
              </a:rPr>
              <a:t>It includes all those factors that exist outside the organization. Hence, they can not be controlled. These factors majorly include Social, Economic, Technological Forces, and Political and Legal Influences. These are also called as PESTLE framework.</a:t>
            </a:r>
          </a:p>
          <a:p>
            <a:endParaRPr lang="en-IN" dirty="0"/>
          </a:p>
        </p:txBody>
      </p:sp>
    </p:spTree>
    <p:extLst>
      <p:ext uri="{BB962C8B-B14F-4D97-AF65-F5344CB8AC3E}">
        <p14:creationId xmlns:p14="http://schemas.microsoft.com/office/powerpoint/2010/main" val="7969017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9AD66-7283-08B5-752F-FA80ADE72465}"/>
              </a:ext>
            </a:extLst>
          </p:cNvPr>
          <p:cNvSpPr>
            <a:spLocks noGrp="1"/>
          </p:cNvSpPr>
          <p:nvPr>
            <p:ph type="title"/>
          </p:nvPr>
        </p:nvSpPr>
        <p:spPr>
          <a:xfrm>
            <a:off x="838200" y="-1335856"/>
            <a:ext cx="10515600" cy="1325563"/>
          </a:xfrm>
        </p:spPr>
        <p:txBody>
          <a:bodyPr/>
          <a:lstStyle/>
          <a:p>
            <a:endParaRPr lang="en-IN"/>
          </a:p>
        </p:txBody>
      </p:sp>
      <p:sp>
        <p:nvSpPr>
          <p:cNvPr id="3" name="Content Placeholder 2">
            <a:extLst>
              <a:ext uri="{FF2B5EF4-FFF2-40B4-BE49-F238E27FC236}">
                <a16:creationId xmlns:a16="http://schemas.microsoft.com/office/drawing/2014/main" id="{A97F9DF3-8E64-BA34-E373-5002A8637BE5}"/>
              </a:ext>
            </a:extLst>
          </p:cNvPr>
          <p:cNvSpPr>
            <a:spLocks noGrp="1"/>
          </p:cNvSpPr>
          <p:nvPr>
            <p:ph idx="1"/>
          </p:nvPr>
        </p:nvSpPr>
        <p:spPr>
          <a:xfrm>
            <a:off x="464574" y="0"/>
            <a:ext cx="10515600" cy="6774425"/>
          </a:xfrm>
        </p:spPr>
        <p:txBody>
          <a:bodyPr>
            <a:normAutofit fontScale="92500" lnSpcReduction="10000"/>
          </a:bodyPr>
          <a:lstStyle/>
          <a:p>
            <a:pPr algn="l">
              <a:spcAft>
                <a:spcPts val="600"/>
              </a:spcAft>
              <a:buFont typeface="Arial" panose="020B0604020202020204" pitchFamily="34" charset="0"/>
              <a:buChar char="•"/>
            </a:pPr>
            <a:r>
              <a:rPr lang="en-US" b="1" i="0" dirty="0">
                <a:solidFill>
                  <a:srgbClr val="222222"/>
                </a:solidFill>
                <a:effectLst/>
                <a:latin typeface="Rubik"/>
              </a:rPr>
              <a:t>Political and Legal Factors</a:t>
            </a:r>
            <a:r>
              <a:rPr lang="en-US" b="0" i="0" dirty="0">
                <a:solidFill>
                  <a:srgbClr val="222222"/>
                </a:solidFill>
                <a:effectLst/>
                <a:latin typeface="Rubik"/>
              </a:rPr>
              <a:t>: With the change in political parties, several changes are seen in the market. They can be in terms of trade, taxes, duties, codes and practices, market regulations, etc. So the firm has to follow all these changes. Further, the violation of this could penalize its business operations.</a:t>
            </a:r>
          </a:p>
          <a:p>
            <a:pPr algn="l">
              <a:spcAft>
                <a:spcPts val="600"/>
              </a:spcAft>
              <a:buFont typeface="Arial" panose="020B0604020202020204" pitchFamily="34" charset="0"/>
              <a:buChar char="•"/>
            </a:pPr>
            <a:r>
              <a:rPr lang="en-US" b="1" i="0" dirty="0">
                <a:solidFill>
                  <a:srgbClr val="222222"/>
                </a:solidFill>
                <a:effectLst/>
                <a:latin typeface="Rubik"/>
              </a:rPr>
              <a:t>Economic Factors</a:t>
            </a:r>
            <a:r>
              <a:rPr lang="en-US" b="0" i="0" dirty="0">
                <a:solidFill>
                  <a:srgbClr val="222222"/>
                </a:solidFill>
                <a:effectLst/>
                <a:latin typeface="Rubik"/>
              </a:rPr>
              <a:t>: Every business operates in the economy. Therefore, it is affected by the different phases it is undergoing. In the case of a recession, the marketing practices should be different from what is followed during the inflation period.</a:t>
            </a:r>
          </a:p>
          <a:p>
            <a:pPr algn="l">
              <a:spcAft>
                <a:spcPts val="600"/>
              </a:spcAft>
              <a:buFont typeface="Arial" panose="020B0604020202020204" pitchFamily="34" charset="0"/>
              <a:buChar char="•"/>
            </a:pPr>
            <a:r>
              <a:rPr lang="en-US" b="1" i="0" dirty="0">
                <a:solidFill>
                  <a:srgbClr val="222222"/>
                </a:solidFill>
                <a:effectLst/>
                <a:latin typeface="Rubik"/>
              </a:rPr>
              <a:t>Social Factors</a:t>
            </a:r>
            <a:r>
              <a:rPr lang="en-US" b="0" i="0" dirty="0">
                <a:solidFill>
                  <a:srgbClr val="222222"/>
                </a:solidFill>
                <a:effectLst/>
                <a:latin typeface="Rubik"/>
              </a:rPr>
              <a:t>: Since a business operates in a society and so, it has some responsibility. It must follow marketing practices that do not harm the sentiments of people. Also, companies must invest in the welfare of the general people. They can do so by constructing public conveniences and parks, sponsoring education, etc.</a:t>
            </a:r>
          </a:p>
          <a:p>
            <a:pPr algn="l">
              <a:spcAft>
                <a:spcPts val="600"/>
              </a:spcAft>
              <a:buFont typeface="Arial" panose="020B0604020202020204" pitchFamily="34" charset="0"/>
              <a:buChar char="•"/>
            </a:pPr>
            <a:r>
              <a:rPr lang="en-US" b="1" i="0" dirty="0">
                <a:solidFill>
                  <a:srgbClr val="222222"/>
                </a:solidFill>
                <a:effectLst/>
                <a:latin typeface="Rubik"/>
              </a:rPr>
              <a:t>Technological Factors</a:t>
            </a:r>
            <a:r>
              <a:rPr lang="en-US" b="0" i="0" dirty="0">
                <a:solidFill>
                  <a:srgbClr val="222222"/>
                </a:solidFill>
                <a:effectLst/>
                <a:latin typeface="Rubik"/>
              </a:rPr>
              <a:t>: Technology is everchanging. So, the firms have to keep themselves updated so customers’ needs can be met more precisely. The company can also integrate state-of-the-art technology in the production of goods. This will lead to a reduction in the cost</a:t>
            </a:r>
          </a:p>
          <a:p>
            <a:endParaRPr lang="en-IN" dirty="0"/>
          </a:p>
        </p:txBody>
      </p:sp>
    </p:spTree>
    <p:extLst>
      <p:ext uri="{BB962C8B-B14F-4D97-AF65-F5344CB8AC3E}">
        <p14:creationId xmlns:p14="http://schemas.microsoft.com/office/powerpoint/2010/main" val="30604096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1224F4-1E02-9CC2-9FB8-C04D021E01C3}"/>
              </a:ext>
            </a:extLst>
          </p:cNvPr>
          <p:cNvSpPr>
            <a:spLocks noGrp="1"/>
          </p:cNvSpPr>
          <p:nvPr>
            <p:ph type="title"/>
          </p:nvPr>
        </p:nvSpPr>
        <p:spPr>
          <a:xfrm>
            <a:off x="838200" y="-972062"/>
            <a:ext cx="10515600" cy="1325563"/>
          </a:xfrm>
        </p:spPr>
        <p:txBody>
          <a:bodyPr/>
          <a:lstStyle/>
          <a:p>
            <a:endParaRPr lang="en-IN"/>
          </a:p>
        </p:txBody>
      </p:sp>
      <p:sp>
        <p:nvSpPr>
          <p:cNvPr id="3" name="Content Placeholder 2">
            <a:extLst>
              <a:ext uri="{FF2B5EF4-FFF2-40B4-BE49-F238E27FC236}">
                <a16:creationId xmlns:a16="http://schemas.microsoft.com/office/drawing/2014/main" id="{78236C7A-A0F8-0D5C-1121-A9189C9C8795}"/>
              </a:ext>
            </a:extLst>
          </p:cNvPr>
          <p:cNvSpPr>
            <a:spLocks noGrp="1"/>
          </p:cNvSpPr>
          <p:nvPr>
            <p:ph idx="1"/>
          </p:nvPr>
        </p:nvSpPr>
        <p:spPr>
          <a:xfrm>
            <a:off x="698090" y="353500"/>
            <a:ext cx="10655710" cy="6504499"/>
          </a:xfrm>
        </p:spPr>
        <p:txBody>
          <a:bodyPr>
            <a:normAutofit lnSpcReduction="10000"/>
          </a:bodyPr>
          <a:lstStyle/>
          <a:p>
            <a:pPr algn="l">
              <a:spcAft>
                <a:spcPts val="1950"/>
              </a:spcAft>
            </a:pPr>
            <a:r>
              <a:rPr lang="en-US" b="1" i="0" dirty="0">
                <a:solidFill>
                  <a:srgbClr val="222222"/>
                </a:solidFill>
                <a:effectLst/>
                <a:latin typeface="Inter"/>
              </a:rPr>
              <a:t>. Demographic factors</a:t>
            </a:r>
            <a:r>
              <a:rPr lang="en-US" dirty="0">
                <a:solidFill>
                  <a:srgbClr val="222222"/>
                </a:solidFill>
                <a:latin typeface="Inter"/>
              </a:rPr>
              <a:t> :</a:t>
            </a:r>
            <a:r>
              <a:rPr lang="en-US" b="0" i="0" dirty="0">
                <a:solidFill>
                  <a:srgbClr val="222222"/>
                </a:solidFill>
                <a:effectLst/>
                <a:latin typeface="Inter"/>
              </a:rPr>
              <a:t>It has a wide range of implications, including the physical characteristics of the targeted region’s population (size, age, gender, occupation, density), population growth rate, migration trends (inter-migration or intra-migration), changes in demographic structure, and the nature and characteristics of communities, among </a:t>
            </a:r>
            <a:r>
              <a:rPr lang="en-US" b="0" i="0" dirty="0" err="1">
                <a:solidFill>
                  <a:srgbClr val="222222"/>
                </a:solidFill>
                <a:effectLst/>
                <a:latin typeface="Inter"/>
              </a:rPr>
              <a:t>others.A</a:t>
            </a:r>
            <a:r>
              <a:rPr lang="en-US" b="0" i="0" dirty="0">
                <a:solidFill>
                  <a:srgbClr val="222222"/>
                </a:solidFill>
                <a:effectLst/>
                <a:latin typeface="Inter"/>
              </a:rPr>
              <a:t> thorough awareness of all such qualities provides a clear picture of the region’s overall demographic composition, allowing marketers to identify the most viable audience segment within that region as their primary target.</a:t>
            </a:r>
          </a:p>
          <a:p>
            <a:pPr algn="l">
              <a:spcAft>
                <a:spcPts val="1950"/>
              </a:spcAft>
            </a:pPr>
            <a:r>
              <a:rPr lang="en-US" b="1" i="0" dirty="0">
                <a:solidFill>
                  <a:srgbClr val="222222"/>
                </a:solidFill>
                <a:effectLst/>
                <a:latin typeface="Inter"/>
              </a:rPr>
              <a:t> Ecological </a:t>
            </a:r>
            <a:r>
              <a:rPr lang="en-US" b="1" i="0" dirty="0" err="1">
                <a:solidFill>
                  <a:srgbClr val="222222"/>
                </a:solidFill>
                <a:effectLst/>
                <a:latin typeface="Inter"/>
              </a:rPr>
              <a:t>factors:</a:t>
            </a:r>
            <a:r>
              <a:rPr lang="en-US" b="0" i="0" dirty="0" err="1">
                <a:solidFill>
                  <a:srgbClr val="222222"/>
                </a:solidFill>
                <a:effectLst/>
                <a:latin typeface="Inter"/>
              </a:rPr>
              <a:t>The</a:t>
            </a:r>
            <a:r>
              <a:rPr lang="en-US" b="0" i="0" dirty="0">
                <a:solidFill>
                  <a:srgbClr val="222222"/>
                </a:solidFill>
                <a:effectLst/>
                <a:latin typeface="Inter"/>
              </a:rPr>
              <a:t> macro environment’s physical setting is also essential. Location, ecology, biodiversity, natural resources, temperature, weather, climate, and seasons are included. Marketers can determine where to sell certain products by studying these </a:t>
            </a:r>
            <a:r>
              <a:rPr lang="en-US" b="0" i="0" dirty="0" err="1">
                <a:solidFill>
                  <a:srgbClr val="222222"/>
                </a:solidFill>
                <a:effectLst/>
                <a:latin typeface="Inter"/>
              </a:rPr>
              <a:t>factors.Although</a:t>
            </a:r>
            <a:r>
              <a:rPr lang="en-US" b="0" i="0" dirty="0">
                <a:solidFill>
                  <a:srgbClr val="222222"/>
                </a:solidFill>
                <a:effectLst/>
                <a:latin typeface="Inter"/>
              </a:rPr>
              <a:t> equatorial and tropical regions are extensively populated, heaters and electric blankets will never work there. Again, temperate Westerners will never want air conditioners or coolers.</a:t>
            </a:r>
          </a:p>
          <a:p>
            <a:endParaRPr lang="en-IN" dirty="0"/>
          </a:p>
        </p:txBody>
      </p:sp>
    </p:spTree>
    <p:extLst>
      <p:ext uri="{BB962C8B-B14F-4D97-AF65-F5344CB8AC3E}">
        <p14:creationId xmlns:p14="http://schemas.microsoft.com/office/powerpoint/2010/main" val="16843117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41FE4-F052-2CED-C2E9-F2E48F7CAECC}"/>
              </a:ext>
            </a:extLst>
          </p:cNvPr>
          <p:cNvSpPr>
            <a:spLocks noGrp="1"/>
          </p:cNvSpPr>
          <p:nvPr>
            <p:ph type="title"/>
          </p:nvPr>
        </p:nvSpPr>
        <p:spPr/>
        <p:txBody>
          <a:bodyPr/>
          <a:lstStyle/>
          <a:p>
            <a:r>
              <a:rPr lang="en-IN" dirty="0"/>
              <a:t>MEANING</a:t>
            </a:r>
          </a:p>
        </p:txBody>
      </p:sp>
      <p:sp>
        <p:nvSpPr>
          <p:cNvPr id="3" name="Content Placeholder 2">
            <a:extLst>
              <a:ext uri="{FF2B5EF4-FFF2-40B4-BE49-F238E27FC236}">
                <a16:creationId xmlns:a16="http://schemas.microsoft.com/office/drawing/2014/main" id="{7ECDB065-1EDE-F2D8-FBB2-EC965AE73C34}"/>
              </a:ext>
            </a:extLst>
          </p:cNvPr>
          <p:cNvSpPr>
            <a:spLocks noGrp="1"/>
          </p:cNvSpPr>
          <p:nvPr>
            <p:ph idx="1"/>
          </p:nvPr>
        </p:nvSpPr>
        <p:spPr>
          <a:xfrm>
            <a:off x="720213" y="2141537"/>
            <a:ext cx="10515600" cy="4351338"/>
          </a:xfrm>
        </p:spPr>
        <p:txBody>
          <a:bodyPr/>
          <a:lstStyle/>
          <a:p>
            <a:r>
              <a:rPr lang="en-IN" dirty="0"/>
              <a:t>Marketing environment includes the study of customers, suppliers, competitors and demographic, political, economic. Social and technological forces that exist inside and outside the business firm. Marketing environment also greatly influences the marketing operations of a firm.</a:t>
            </a:r>
          </a:p>
          <a:p>
            <a:endParaRPr lang="en-IN" dirty="0"/>
          </a:p>
          <a:p>
            <a:endParaRPr lang="en-IN" dirty="0"/>
          </a:p>
          <a:p>
            <a:endParaRPr lang="en-IN" dirty="0"/>
          </a:p>
          <a:p>
            <a:endParaRPr lang="en-IN" dirty="0"/>
          </a:p>
          <a:p>
            <a:endParaRPr lang="en-IN" dirty="0"/>
          </a:p>
          <a:p>
            <a:endParaRPr lang="en-IN" dirty="0"/>
          </a:p>
          <a:p>
            <a:endParaRPr lang="en-IN" dirty="0"/>
          </a:p>
          <a:p>
            <a:pPr marL="0" indent="0">
              <a:buNone/>
            </a:pPr>
            <a:endParaRPr lang="en-IN" dirty="0"/>
          </a:p>
        </p:txBody>
      </p:sp>
    </p:spTree>
    <p:extLst>
      <p:ext uri="{BB962C8B-B14F-4D97-AF65-F5344CB8AC3E}">
        <p14:creationId xmlns:p14="http://schemas.microsoft.com/office/powerpoint/2010/main" val="18254675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800A94-EACC-D347-E5D0-60DD0DCD7CEC}"/>
              </a:ext>
            </a:extLst>
          </p:cNvPr>
          <p:cNvSpPr>
            <a:spLocks noGrp="1"/>
          </p:cNvSpPr>
          <p:nvPr>
            <p:ph type="title"/>
          </p:nvPr>
        </p:nvSpPr>
        <p:spPr/>
        <p:txBody>
          <a:bodyPr/>
          <a:lstStyle/>
          <a:p>
            <a:r>
              <a:rPr lang="en-IN" dirty="0"/>
              <a:t>Components of marketing environment</a:t>
            </a:r>
          </a:p>
        </p:txBody>
      </p:sp>
      <p:pic>
        <p:nvPicPr>
          <p:cNvPr id="1026" name="Picture 2" descr="PPT - MKT 304: Chap 3 Key Terms PowerPoint Presentation, free download ...">
            <a:extLst>
              <a:ext uri="{FF2B5EF4-FFF2-40B4-BE49-F238E27FC236}">
                <a16:creationId xmlns:a16="http://schemas.microsoft.com/office/drawing/2014/main" id="{E294C738-4AB0-CB3A-D30B-24FC0E30ECA5}"/>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195108" y="1825625"/>
            <a:ext cx="5801784" cy="43513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661165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5EC6F-AD0E-9466-5A87-FD2BCF859B1F}"/>
              </a:ext>
            </a:extLst>
          </p:cNvPr>
          <p:cNvSpPr>
            <a:spLocks noGrp="1"/>
          </p:cNvSpPr>
          <p:nvPr>
            <p:ph type="title"/>
          </p:nvPr>
        </p:nvSpPr>
        <p:spPr/>
        <p:txBody>
          <a:bodyPr/>
          <a:lstStyle/>
          <a:p>
            <a:r>
              <a:rPr lang="en-IN" dirty="0"/>
              <a:t>Features of Marketing Environment</a:t>
            </a:r>
          </a:p>
        </p:txBody>
      </p:sp>
      <p:sp>
        <p:nvSpPr>
          <p:cNvPr id="3" name="Content Placeholder 2">
            <a:extLst>
              <a:ext uri="{FF2B5EF4-FFF2-40B4-BE49-F238E27FC236}">
                <a16:creationId xmlns:a16="http://schemas.microsoft.com/office/drawing/2014/main" id="{8DA7FBE2-156E-FE63-F521-95080976C14A}"/>
              </a:ext>
            </a:extLst>
          </p:cNvPr>
          <p:cNvSpPr>
            <a:spLocks noGrp="1"/>
          </p:cNvSpPr>
          <p:nvPr>
            <p:ph idx="1"/>
          </p:nvPr>
        </p:nvSpPr>
        <p:spPr/>
        <p:txBody>
          <a:bodyPr/>
          <a:lstStyle/>
          <a:p>
            <a:r>
              <a:rPr lang="en-IN" dirty="0"/>
              <a:t>1. COMPLEXITY</a:t>
            </a:r>
          </a:p>
          <a:p>
            <a:r>
              <a:rPr lang="en-IN" dirty="0"/>
              <a:t>2.DYNAMIC</a:t>
            </a:r>
          </a:p>
          <a:p>
            <a:r>
              <a:rPr lang="en-IN" dirty="0"/>
              <a:t>3. RELATIVE </a:t>
            </a:r>
          </a:p>
          <a:p>
            <a:r>
              <a:rPr lang="en-IN" dirty="0"/>
              <a:t>4. UNCERTAINITY </a:t>
            </a:r>
          </a:p>
          <a:p>
            <a:r>
              <a:rPr lang="en-IN" dirty="0"/>
              <a:t>5. STORE OF OPPORTUNITIES</a:t>
            </a:r>
          </a:p>
          <a:p>
            <a:r>
              <a:rPr lang="en-IN" dirty="0"/>
              <a:t>6. VARIETY OF FACTORS</a:t>
            </a:r>
          </a:p>
        </p:txBody>
      </p:sp>
    </p:spTree>
    <p:extLst>
      <p:ext uri="{BB962C8B-B14F-4D97-AF65-F5344CB8AC3E}">
        <p14:creationId xmlns:p14="http://schemas.microsoft.com/office/powerpoint/2010/main" val="26592870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CA5AC-79BE-1532-08C8-F115C204BE10}"/>
              </a:ext>
            </a:extLst>
          </p:cNvPr>
          <p:cNvSpPr>
            <a:spLocks noGrp="1"/>
          </p:cNvSpPr>
          <p:nvPr>
            <p:ph type="title"/>
          </p:nvPr>
        </p:nvSpPr>
        <p:spPr/>
        <p:txBody>
          <a:bodyPr/>
          <a:lstStyle/>
          <a:p>
            <a:r>
              <a:rPr lang="en-IN" dirty="0"/>
              <a:t>Types of Marketing environment</a:t>
            </a:r>
          </a:p>
        </p:txBody>
      </p:sp>
      <p:sp>
        <p:nvSpPr>
          <p:cNvPr id="3" name="Content Placeholder 2">
            <a:extLst>
              <a:ext uri="{FF2B5EF4-FFF2-40B4-BE49-F238E27FC236}">
                <a16:creationId xmlns:a16="http://schemas.microsoft.com/office/drawing/2014/main" id="{845BA0F9-41BE-80C6-6820-50F7826E2619}"/>
              </a:ext>
            </a:extLst>
          </p:cNvPr>
          <p:cNvSpPr>
            <a:spLocks noGrp="1"/>
          </p:cNvSpPr>
          <p:nvPr>
            <p:ph idx="1"/>
          </p:nvPr>
        </p:nvSpPr>
        <p:spPr/>
        <p:txBody>
          <a:bodyPr/>
          <a:lstStyle/>
          <a:p>
            <a:pPr algn="l">
              <a:spcBef>
                <a:spcPts val="750"/>
              </a:spcBef>
              <a:spcAft>
                <a:spcPts val="1950"/>
              </a:spcAft>
            </a:pPr>
            <a:r>
              <a:rPr lang="en-US" b="0" i="0" dirty="0">
                <a:solidFill>
                  <a:srgbClr val="222222"/>
                </a:solidFill>
                <a:effectLst/>
                <a:latin typeface="Rubik"/>
              </a:rPr>
              <a:t>The marketing environment can be broadly classified into internal and external environments. Some of these factors are controllable, while some are uncontrollable. Further, they require business operations to change accordingly. The marketing environment is classified into internal and external environment</a:t>
            </a:r>
          </a:p>
          <a:p>
            <a:endParaRPr lang="en-IN" dirty="0"/>
          </a:p>
        </p:txBody>
      </p:sp>
    </p:spTree>
    <p:extLst>
      <p:ext uri="{BB962C8B-B14F-4D97-AF65-F5344CB8AC3E}">
        <p14:creationId xmlns:p14="http://schemas.microsoft.com/office/powerpoint/2010/main" val="18249824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F3A4BA-F223-67AC-27DE-9E449FBAC040}"/>
              </a:ext>
            </a:extLst>
          </p:cNvPr>
          <p:cNvSpPr>
            <a:spLocks noGrp="1"/>
          </p:cNvSpPr>
          <p:nvPr>
            <p:ph type="title"/>
          </p:nvPr>
        </p:nvSpPr>
        <p:spPr>
          <a:xfrm flipV="1">
            <a:off x="838200" y="319406"/>
            <a:ext cx="10390239" cy="45719"/>
          </a:xfrm>
        </p:spPr>
        <p:txBody>
          <a:bodyPr>
            <a:normAutofit fontScale="90000"/>
          </a:bodyPr>
          <a:lstStyle/>
          <a:p>
            <a:pPr>
              <a:spcAft>
                <a:spcPts val="1200"/>
              </a:spcAft>
            </a:pPr>
            <a:br>
              <a:rPr lang="en-US" b="0" i="0" dirty="0">
                <a:solidFill>
                  <a:srgbClr val="222222"/>
                </a:solidFill>
                <a:effectLst/>
                <a:latin typeface="Rubik"/>
              </a:rPr>
            </a:br>
            <a:br>
              <a:rPr lang="en-IN" dirty="0"/>
            </a:br>
            <a:endParaRPr lang="en-IN" dirty="0"/>
          </a:p>
        </p:txBody>
      </p:sp>
      <p:sp>
        <p:nvSpPr>
          <p:cNvPr id="3" name="Content Placeholder 2">
            <a:extLst>
              <a:ext uri="{FF2B5EF4-FFF2-40B4-BE49-F238E27FC236}">
                <a16:creationId xmlns:a16="http://schemas.microsoft.com/office/drawing/2014/main" id="{3007B877-C55B-583B-CC5E-DC57A6CB8C24}"/>
              </a:ext>
            </a:extLst>
          </p:cNvPr>
          <p:cNvSpPr>
            <a:spLocks noGrp="1"/>
          </p:cNvSpPr>
          <p:nvPr>
            <p:ph idx="1"/>
          </p:nvPr>
        </p:nvSpPr>
        <p:spPr>
          <a:xfrm>
            <a:off x="838200" y="319406"/>
            <a:ext cx="10350909" cy="6301146"/>
          </a:xfrm>
        </p:spPr>
        <p:txBody>
          <a:bodyPr>
            <a:normAutofit/>
          </a:bodyPr>
          <a:lstStyle/>
          <a:p>
            <a:pPr algn="l">
              <a:spcAft>
                <a:spcPts val="1200"/>
              </a:spcAft>
            </a:pPr>
            <a:r>
              <a:rPr lang="en-US" b="1" i="0" dirty="0">
                <a:solidFill>
                  <a:srgbClr val="222222"/>
                </a:solidFill>
                <a:effectLst/>
                <a:latin typeface="Open Sans" panose="020B0606030504020204" pitchFamily="34" charset="0"/>
              </a:rPr>
              <a:t>Internal Environment</a:t>
            </a:r>
          </a:p>
          <a:p>
            <a:pPr algn="l">
              <a:spcBef>
                <a:spcPts val="750"/>
              </a:spcBef>
              <a:spcAft>
                <a:spcPts val="1950"/>
              </a:spcAft>
            </a:pPr>
            <a:r>
              <a:rPr lang="en-US" b="0" i="0" dirty="0">
                <a:solidFill>
                  <a:srgbClr val="222222"/>
                </a:solidFill>
                <a:effectLst/>
                <a:latin typeface="Rubik"/>
              </a:rPr>
              <a:t>It is all about those marketing factors that take place within the firm. They affect the overall business operations. These factors include:</a:t>
            </a:r>
          </a:p>
          <a:p>
            <a:endParaRPr lang="en-IN" dirty="0"/>
          </a:p>
          <a:p>
            <a:endParaRPr lang="en-IN" dirty="0"/>
          </a:p>
          <a:p>
            <a:endParaRPr lang="en-IN" dirty="0"/>
          </a:p>
          <a:p>
            <a:endParaRPr lang="en-IN" dirty="0"/>
          </a:p>
          <a:p>
            <a:endParaRPr lang="en-IN" dirty="0"/>
          </a:p>
          <a:p>
            <a:endParaRPr lang="en-IN" dirty="0"/>
          </a:p>
          <a:p>
            <a:endParaRPr lang="en-US" sz="1600" b="0" i="0" dirty="0">
              <a:solidFill>
                <a:srgbClr val="222222"/>
              </a:solidFill>
              <a:effectLst/>
              <a:latin typeface="Rubik"/>
            </a:endParaRPr>
          </a:p>
          <a:p>
            <a:endParaRPr lang="en-US" sz="1600" dirty="0">
              <a:solidFill>
                <a:srgbClr val="222222"/>
              </a:solidFill>
              <a:latin typeface="Rubik"/>
            </a:endParaRPr>
          </a:p>
          <a:p>
            <a:r>
              <a:rPr lang="en-US" sz="1600" b="0" i="0" dirty="0">
                <a:solidFill>
                  <a:srgbClr val="222222"/>
                </a:solidFill>
                <a:effectLst/>
                <a:latin typeface="Rubik"/>
              </a:rPr>
              <a:t>These are a part of the organization. Further, they affect the marketing decision and its relationship with the customers. These factors are under the control of the firm.</a:t>
            </a:r>
            <a:endParaRPr lang="en-IN" sz="1600" dirty="0"/>
          </a:p>
          <a:p>
            <a:endParaRPr lang="en-IN" dirty="0"/>
          </a:p>
        </p:txBody>
      </p:sp>
      <p:pic>
        <p:nvPicPr>
          <p:cNvPr id="3074" name="Picture 2">
            <a:extLst>
              <a:ext uri="{FF2B5EF4-FFF2-40B4-BE49-F238E27FC236}">
                <a16:creationId xmlns:a16="http://schemas.microsoft.com/office/drawing/2014/main" id="{8540B0B1-8165-87A0-4152-D3658E0A5FD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00408" y="2104103"/>
            <a:ext cx="4376841" cy="36823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288414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2F1D39-6760-5DD2-B704-47B734AFE839}"/>
              </a:ext>
            </a:extLst>
          </p:cNvPr>
          <p:cNvSpPr>
            <a:spLocks noGrp="1"/>
          </p:cNvSpPr>
          <p:nvPr>
            <p:ph type="title"/>
          </p:nvPr>
        </p:nvSpPr>
        <p:spPr>
          <a:xfrm>
            <a:off x="631723" y="-1325563"/>
            <a:ext cx="10515600" cy="1325563"/>
          </a:xfrm>
        </p:spPr>
        <p:txBody>
          <a:bodyPr/>
          <a:lstStyle/>
          <a:p>
            <a:endParaRPr lang="en-IN" dirty="0"/>
          </a:p>
        </p:txBody>
      </p:sp>
      <p:sp>
        <p:nvSpPr>
          <p:cNvPr id="3" name="Content Placeholder 2">
            <a:extLst>
              <a:ext uri="{FF2B5EF4-FFF2-40B4-BE49-F238E27FC236}">
                <a16:creationId xmlns:a16="http://schemas.microsoft.com/office/drawing/2014/main" id="{A200E540-79C0-2282-726B-8BF14DA508BD}"/>
              </a:ext>
            </a:extLst>
          </p:cNvPr>
          <p:cNvSpPr>
            <a:spLocks noGrp="1"/>
          </p:cNvSpPr>
          <p:nvPr>
            <p:ph idx="1"/>
          </p:nvPr>
        </p:nvSpPr>
        <p:spPr>
          <a:xfrm>
            <a:off x="366250" y="0"/>
            <a:ext cx="10515600" cy="6708774"/>
          </a:xfrm>
        </p:spPr>
        <p:txBody>
          <a:bodyPr/>
          <a:lstStyle/>
          <a:p>
            <a:pPr algn="l">
              <a:spcAft>
                <a:spcPts val="1200"/>
              </a:spcAft>
            </a:pPr>
            <a:r>
              <a:rPr lang="en-US" b="1" i="0" dirty="0">
                <a:solidFill>
                  <a:srgbClr val="222222"/>
                </a:solidFill>
                <a:effectLst/>
                <a:latin typeface="Open Sans" panose="020B0606030504020204" pitchFamily="34" charset="0"/>
              </a:rPr>
              <a:t>External Environment</a:t>
            </a:r>
          </a:p>
          <a:p>
            <a:pPr algn="l">
              <a:spcBef>
                <a:spcPts val="750"/>
              </a:spcBef>
              <a:spcAft>
                <a:spcPts val="1950"/>
              </a:spcAft>
            </a:pPr>
            <a:r>
              <a:rPr lang="en-US" b="0" i="0" dirty="0">
                <a:solidFill>
                  <a:srgbClr val="222222"/>
                </a:solidFill>
                <a:effectLst/>
                <a:latin typeface="Rubik"/>
              </a:rPr>
              <a:t>It is concerned with everything that takes place outside the firm. The external environment of the firm has two further divisions:</a:t>
            </a:r>
          </a:p>
          <a:p>
            <a:pPr algn="l">
              <a:spcAft>
                <a:spcPts val="1200"/>
              </a:spcAft>
            </a:pPr>
            <a:r>
              <a:rPr lang="en-US" b="1" i="0" dirty="0">
                <a:solidFill>
                  <a:srgbClr val="222222"/>
                </a:solidFill>
                <a:effectLst/>
                <a:latin typeface="Open Sans" panose="020B0606030504020204" pitchFamily="34" charset="0"/>
              </a:rPr>
              <a:t>Micro Environment</a:t>
            </a:r>
          </a:p>
          <a:p>
            <a:pPr algn="l">
              <a:spcBef>
                <a:spcPts val="750"/>
              </a:spcBef>
              <a:spcAft>
                <a:spcPts val="1950"/>
              </a:spcAft>
            </a:pPr>
            <a:r>
              <a:rPr lang="en-US" b="0" i="0" dirty="0">
                <a:solidFill>
                  <a:srgbClr val="222222"/>
                </a:solidFill>
                <a:effectLst/>
                <a:latin typeface="Rubik"/>
              </a:rPr>
              <a:t>It includes all factors closely associated with the operations and influences its </a:t>
            </a:r>
            <a:r>
              <a:rPr lang="en-US" b="0" i="0" dirty="0" err="1">
                <a:solidFill>
                  <a:srgbClr val="222222"/>
                </a:solidFill>
                <a:effectLst/>
                <a:latin typeface="Rubik"/>
              </a:rPr>
              <a:t>functioning.These</a:t>
            </a:r>
            <a:r>
              <a:rPr lang="en-US" b="0" i="0" dirty="0">
                <a:solidFill>
                  <a:srgbClr val="222222"/>
                </a:solidFill>
                <a:effectLst/>
                <a:latin typeface="Rubik"/>
              </a:rPr>
              <a:t> factors are controllable to some extent.</a:t>
            </a:r>
          </a:p>
          <a:p>
            <a:endParaRPr lang="en-IN" dirty="0"/>
          </a:p>
        </p:txBody>
      </p:sp>
    </p:spTree>
    <p:extLst>
      <p:ext uri="{BB962C8B-B14F-4D97-AF65-F5344CB8AC3E}">
        <p14:creationId xmlns:p14="http://schemas.microsoft.com/office/powerpoint/2010/main" val="40179622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CF9E1B-4C04-3403-45DE-C3988B75FCA3}"/>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DDD6885B-2195-C919-C85E-66D3E1A67B60}"/>
              </a:ext>
            </a:extLst>
          </p:cNvPr>
          <p:cNvSpPr>
            <a:spLocks noGrp="1"/>
          </p:cNvSpPr>
          <p:nvPr>
            <p:ph idx="1"/>
          </p:nvPr>
        </p:nvSpPr>
        <p:spPr/>
        <p:txBody>
          <a:bodyPr>
            <a:normAutofit fontScale="77500" lnSpcReduction="20000"/>
          </a:bodyPr>
          <a:lstStyle/>
          <a:p>
            <a:pPr algn="l">
              <a:spcAft>
                <a:spcPts val="600"/>
              </a:spcAft>
              <a:buFont typeface="+mj-lt"/>
              <a:buAutoNum type="arabicPeriod"/>
            </a:pPr>
            <a:r>
              <a:rPr lang="en-US" b="1" i="0" dirty="0">
                <a:solidFill>
                  <a:srgbClr val="222222"/>
                </a:solidFill>
                <a:effectLst/>
                <a:latin typeface="Rubik"/>
              </a:rPr>
              <a:t>Customers</a:t>
            </a:r>
            <a:r>
              <a:rPr lang="en-US" b="0" i="0" dirty="0">
                <a:solidFill>
                  <a:srgbClr val="222222"/>
                </a:solidFill>
                <a:effectLst/>
                <a:latin typeface="Rubik"/>
              </a:rPr>
              <a:t>: Every business revolves around fulfilling the customer’s needs and wants. Thus, each marketing strategy is customer oriented. It focuses on understanding the need of the customers and offering the best product that fulfils their needs.</a:t>
            </a:r>
          </a:p>
          <a:p>
            <a:pPr algn="l">
              <a:spcAft>
                <a:spcPts val="600"/>
              </a:spcAft>
              <a:buFont typeface="+mj-lt"/>
              <a:buAutoNum type="arabicPeriod"/>
            </a:pPr>
            <a:r>
              <a:rPr lang="en-US" b="1" i="0" dirty="0">
                <a:solidFill>
                  <a:srgbClr val="222222"/>
                </a:solidFill>
                <a:effectLst/>
                <a:latin typeface="Rubik"/>
              </a:rPr>
              <a:t>Employees</a:t>
            </a:r>
            <a:r>
              <a:rPr lang="en-US" b="0" i="0" dirty="0">
                <a:solidFill>
                  <a:srgbClr val="222222"/>
                </a:solidFill>
                <a:effectLst/>
                <a:latin typeface="Rubik"/>
              </a:rPr>
              <a:t>: They are the lifeblood of a business. This is because they contribute significantly to its success. They are the ones who can make or break the company. Thus, Training &amp; Development is crucial to impart marketing skills to an individual.</a:t>
            </a:r>
          </a:p>
          <a:p>
            <a:pPr algn="l">
              <a:spcAft>
                <a:spcPts val="600"/>
              </a:spcAft>
              <a:buFont typeface="+mj-lt"/>
              <a:buAutoNum type="arabicPeriod"/>
            </a:pPr>
            <a:r>
              <a:rPr lang="en-US" b="1" i="0" dirty="0">
                <a:solidFill>
                  <a:srgbClr val="222222"/>
                </a:solidFill>
                <a:effectLst/>
                <a:latin typeface="Rubik"/>
              </a:rPr>
              <a:t>Suppliers</a:t>
            </a:r>
            <a:r>
              <a:rPr lang="en-US" b="0" i="0" dirty="0">
                <a:solidFill>
                  <a:srgbClr val="222222"/>
                </a:solidFill>
                <a:effectLst/>
                <a:latin typeface="Rubik"/>
              </a:rPr>
              <a:t>: They are the party from whom the firm purchases material. Using the material, the firm produces finished goods. Hence, they are very important for the organization. It is pertinent to identify the suppliers existing in the market and choose the best that fulfils the firm’s requirements.</a:t>
            </a:r>
          </a:p>
          <a:p>
            <a:pPr algn="l">
              <a:spcAft>
                <a:spcPts val="600"/>
              </a:spcAft>
              <a:buFont typeface="+mj-lt"/>
              <a:buAutoNum type="arabicPeriod"/>
            </a:pPr>
            <a:r>
              <a:rPr lang="en-US" b="1" i="0" u="none" strike="noStrike" dirty="0">
                <a:solidFill>
                  <a:srgbClr val="008285"/>
                </a:solidFill>
                <a:effectLst/>
                <a:latin typeface="Rubik"/>
                <a:hlinkClick r:id="rId2"/>
              </a:rPr>
              <a:t>Channel partners</a:t>
            </a:r>
            <a:r>
              <a:rPr lang="en-US" b="0" i="0" dirty="0">
                <a:solidFill>
                  <a:srgbClr val="222222"/>
                </a:solidFill>
                <a:effectLst/>
                <a:latin typeface="Rubik"/>
              </a:rPr>
              <a:t>: Retailers and distributors are important to the success of marketing operations. As they are in touch with customers, they can give suggestions about customers’ demand for a product and its services. Also, they are the ones who remain updated about the increase or decrease in sales.</a:t>
            </a:r>
          </a:p>
          <a:p>
            <a:endParaRPr lang="en-IN" dirty="0"/>
          </a:p>
        </p:txBody>
      </p:sp>
    </p:spTree>
    <p:extLst>
      <p:ext uri="{BB962C8B-B14F-4D97-AF65-F5344CB8AC3E}">
        <p14:creationId xmlns:p14="http://schemas.microsoft.com/office/powerpoint/2010/main" val="30342114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F5C288-2D88-5BFC-5EE4-051615799703}"/>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F8DF7346-977B-65B4-F316-F07EA6248C76}"/>
              </a:ext>
            </a:extLst>
          </p:cNvPr>
          <p:cNvSpPr>
            <a:spLocks noGrp="1"/>
          </p:cNvSpPr>
          <p:nvPr>
            <p:ph idx="1"/>
          </p:nvPr>
        </p:nvSpPr>
        <p:spPr/>
        <p:txBody>
          <a:bodyPr/>
          <a:lstStyle/>
          <a:p>
            <a:pPr marL="0" indent="0" algn="l">
              <a:spcAft>
                <a:spcPts val="600"/>
              </a:spcAft>
              <a:buNone/>
            </a:pPr>
            <a:r>
              <a:rPr lang="en-US" b="1" i="0" dirty="0">
                <a:solidFill>
                  <a:srgbClr val="222222"/>
                </a:solidFill>
                <a:effectLst/>
                <a:latin typeface="Rubik"/>
              </a:rPr>
              <a:t>5.Competitors</a:t>
            </a:r>
            <a:r>
              <a:rPr lang="en-US" b="0" i="0" dirty="0">
                <a:solidFill>
                  <a:srgbClr val="222222"/>
                </a:solidFill>
                <a:effectLst/>
                <a:latin typeface="Rubik"/>
              </a:rPr>
              <a:t>: We all know that competition leads to success. Keeping a close watch on competitors enables a company to design its marketing strategy accordingly.</a:t>
            </a:r>
          </a:p>
          <a:p>
            <a:pPr marL="0" indent="0" algn="l">
              <a:spcAft>
                <a:spcPts val="600"/>
              </a:spcAft>
              <a:buNone/>
            </a:pPr>
            <a:r>
              <a:rPr lang="en-US" b="1" i="0" dirty="0">
                <a:solidFill>
                  <a:srgbClr val="222222"/>
                </a:solidFill>
                <a:effectLst/>
                <a:latin typeface="Rubik"/>
              </a:rPr>
              <a:t>6.Shareholders</a:t>
            </a:r>
            <a:r>
              <a:rPr lang="en-US" b="0" i="0" dirty="0">
                <a:solidFill>
                  <a:srgbClr val="222222"/>
                </a:solidFill>
                <a:effectLst/>
                <a:latin typeface="Rubik"/>
              </a:rPr>
              <a:t>: They are the owners of the company. Every firm has an objective of maximizing its shareholder’s wealth. Thus, marketing activities should be undertaken keeping in mind the returns to shareholders.</a:t>
            </a:r>
          </a:p>
          <a:p>
            <a:pPr marL="0" indent="0">
              <a:buNone/>
            </a:pPr>
            <a:r>
              <a:rPr lang="en-US" b="1" i="0" dirty="0">
                <a:solidFill>
                  <a:srgbClr val="222222"/>
                </a:solidFill>
                <a:effectLst/>
                <a:latin typeface="Rubik"/>
              </a:rPr>
              <a:t>7.General public</a:t>
            </a:r>
            <a:r>
              <a:rPr lang="en-US" b="0" i="0" dirty="0">
                <a:solidFill>
                  <a:srgbClr val="222222"/>
                </a:solidFill>
                <a:effectLst/>
                <a:latin typeface="Rubik"/>
              </a:rPr>
              <a:t>: The business has some social responsibility towards the society in which it is operating. Thus, all marketing activities should be designed to increase society’s welfare as a whole.</a:t>
            </a:r>
          </a:p>
          <a:p>
            <a:endParaRPr lang="en-IN" dirty="0"/>
          </a:p>
        </p:txBody>
      </p:sp>
    </p:spTree>
    <p:extLst>
      <p:ext uri="{BB962C8B-B14F-4D97-AF65-F5344CB8AC3E}">
        <p14:creationId xmlns:p14="http://schemas.microsoft.com/office/powerpoint/2010/main" val="34094413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TotalTime>
  <Words>973</Words>
  <Application>Microsoft Office PowerPoint</Application>
  <PresentationFormat>Widescreen</PresentationFormat>
  <Paragraphs>51</Paragraphs>
  <Slides>12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Calibri</vt:lpstr>
      <vt:lpstr>Calibri Light</vt:lpstr>
      <vt:lpstr>Inter</vt:lpstr>
      <vt:lpstr>Open Sans</vt:lpstr>
      <vt:lpstr>Rubik</vt:lpstr>
      <vt:lpstr>Office Theme</vt:lpstr>
      <vt:lpstr>MARKETING ENVIRONMENT</vt:lpstr>
      <vt:lpstr>MEANING</vt:lpstr>
      <vt:lpstr>Components of marketing environment</vt:lpstr>
      <vt:lpstr>Features of Marketing Environment</vt:lpstr>
      <vt:lpstr>Types of Marketing environment</vt:lpstr>
      <vt:lpstr>  </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Dhanjyoti talukdar</dc:creator>
  <cp:lastModifiedBy>Dhanjyoti talukdar</cp:lastModifiedBy>
  <cp:revision>1</cp:revision>
  <dcterms:created xsi:type="dcterms:W3CDTF">2025-03-26T18:05:16Z</dcterms:created>
  <dcterms:modified xsi:type="dcterms:W3CDTF">2025-03-26T18:26:43Z</dcterms:modified>
</cp:coreProperties>
</file>