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9" r:id="rId4"/>
    <p:sldId id="261" r:id="rId5"/>
    <p:sldId id="262" r:id="rId6"/>
    <p:sldId id="263"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AD833-4E8E-4324-B8A9-2F5749E95972}" type="datetimeFigureOut">
              <a:rPr lang="en-IN" smtClean="0"/>
              <a:t>27-12-2025</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B60839-EF13-4854-8303-DC4B76259E90}" type="slidenum">
              <a:rPr lang="en-IN" smtClean="0"/>
              <a:t>‹#›</a:t>
            </a:fld>
            <a:endParaRPr lang="en-IN" dirty="0"/>
          </a:p>
        </p:txBody>
      </p:sp>
    </p:spTree>
    <p:extLst>
      <p:ext uri="{BB962C8B-B14F-4D97-AF65-F5344CB8AC3E}">
        <p14:creationId xmlns:p14="http://schemas.microsoft.com/office/powerpoint/2010/main" val="167147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9B60839-EF13-4854-8303-DC4B76259E90}" type="slidenum">
              <a:rPr lang="en-IN" smtClean="0"/>
              <a:t>1</a:t>
            </a:fld>
            <a:endParaRPr lang="en-IN" dirty="0"/>
          </a:p>
        </p:txBody>
      </p:sp>
    </p:spTree>
    <p:extLst>
      <p:ext uri="{BB962C8B-B14F-4D97-AF65-F5344CB8AC3E}">
        <p14:creationId xmlns:p14="http://schemas.microsoft.com/office/powerpoint/2010/main" val="3578459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2AF30-3FA9-36DB-5455-3C0AB28D4A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A2DCF3C-88E4-17DB-EF03-8246BB7194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F31BA89-5A04-6723-3847-43025FCA6744}"/>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5" name="Footer Placeholder 4">
            <a:extLst>
              <a:ext uri="{FF2B5EF4-FFF2-40B4-BE49-F238E27FC236}">
                <a16:creationId xmlns:a16="http://schemas.microsoft.com/office/drawing/2014/main" id="{331FFEC9-A91F-91E0-62F2-8718C1C053F9}"/>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A0C5F330-A266-EC50-C55D-9B3FB8094FCB}"/>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465166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9039F-E96A-7ACB-EF41-4AB4FDA2303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000CD67-3B3E-85E7-6AF4-10B0F13247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AF0E63A-439A-A88A-FBB6-EF8EE12542AC}"/>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5" name="Footer Placeholder 4">
            <a:extLst>
              <a:ext uri="{FF2B5EF4-FFF2-40B4-BE49-F238E27FC236}">
                <a16:creationId xmlns:a16="http://schemas.microsoft.com/office/drawing/2014/main" id="{7D3CA73A-3069-84B7-FD52-E1BB3AB6E4D6}"/>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6F654299-7DD4-B70D-7AC8-804769E7FE6F}"/>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2079049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C64ECB-A397-5591-BF3A-4FEDB590FC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C7B6ED2-3CC2-012A-E476-9741C0ECBE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320B577-D1F4-8A3D-2F1D-524D3228F011}"/>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5" name="Footer Placeholder 4">
            <a:extLst>
              <a:ext uri="{FF2B5EF4-FFF2-40B4-BE49-F238E27FC236}">
                <a16:creationId xmlns:a16="http://schemas.microsoft.com/office/drawing/2014/main" id="{BEA63C69-E99D-9354-9755-763ACB902527}"/>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E5BA3534-174C-AC05-ACFC-33B71BB55427}"/>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3125258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86FE5-1510-A35C-55D7-E5565F98BFE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42D5C5E-C661-5EA5-BB79-9C33FC7B80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C062D4D-20A8-6500-D7AF-5229EDE1455C}"/>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5" name="Footer Placeholder 4">
            <a:extLst>
              <a:ext uri="{FF2B5EF4-FFF2-40B4-BE49-F238E27FC236}">
                <a16:creationId xmlns:a16="http://schemas.microsoft.com/office/drawing/2014/main" id="{152C4E18-0E0E-C395-71C4-5E9D59C0CAE2}"/>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0D912C14-1961-4D18-6764-94108F2244DB}"/>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363096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370DE-A235-E2EC-105C-6E38BE7ADD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A9B35A7-B767-0358-75EE-853C18736F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249109-483C-95DA-A4D3-C65EEC0E2CCE}"/>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5" name="Footer Placeholder 4">
            <a:extLst>
              <a:ext uri="{FF2B5EF4-FFF2-40B4-BE49-F238E27FC236}">
                <a16:creationId xmlns:a16="http://schemas.microsoft.com/office/drawing/2014/main" id="{E6E91E85-F328-AC5A-4E97-EF68F546556A}"/>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3A773C7E-0149-AF68-56B4-6A2086DBC9C8}"/>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627226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CEB41-E74B-5568-8ED2-0D34352FDDA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436424E-4F0B-6B78-6FC3-84A41B94CB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D81A506-73FF-1A41-6382-ECC428B20F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F554C5B-891D-E8A2-7FAA-B65EEFBC41A5}"/>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6" name="Footer Placeholder 5">
            <a:extLst>
              <a:ext uri="{FF2B5EF4-FFF2-40B4-BE49-F238E27FC236}">
                <a16:creationId xmlns:a16="http://schemas.microsoft.com/office/drawing/2014/main" id="{02CC71C7-45B2-E5B7-474B-A0728E8C1475}"/>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6D5EE4CE-F0EA-A2C7-9794-C8637B187C37}"/>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2697596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76F27-6027-1F5C-B847-343812DEE68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1F665E2-D10F-6791-BAEE-09E09D07C6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BF55F3-F974-E7A8-0D61-E187F8A7A8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4361F44-A5CA-DB18-46DB-A05250E0EF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613CB5-D399-9337-A429-9209474737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6F678691-DC7D-041D-151D-FE5D042943B2}"/>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8" name="Footer Placeholder 7">
            <a:extLst>
              <a:ext uri="{FF2B5EF4-FFF2-40B4-BE49-F238E27FC236}">
                <a16:creationId xmlns:a16="http://schemas.microsoft.com/office/drawing/2014/main" id="{F1020425-EFF0-8EA0-98FE-7D7772672C43}"/>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id="{2CCBF8A8-2775-85CE-EDD5-970147106F46}"/>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896010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AF5CF-1252-9B0C-E69F-1B53103693D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F32663F-C5F1-9F3A-BD42-A72D87735D39}"/>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4" name="Footer Placeholder 3">
            <a:extLst>
              <a:ext uri="{FF2B5EF4-FFF2-40B4-BE49-F238E27FC236}">
                <a16:creationId xmlns:a16="http://schemas.microsoft.com/office/drawing/2014/main" id="{FB91FF49-0041-EF4A-F7FF-4CD13AFE7553}"/>
              </a:ext>
            </a:extLst>
          </p:cNvPr>
          <p:cNvSpPr>
            <a:spLocks noGrp="1"/>
          </p:cNvSpPr>
          <p:nvPr>
            <p:ph type="ftr" sz="quarter" idx="11"/>
          </p:nvPr>
        </p:nvSpPr>
        <p:spPr/>
        <p:txBody>
          <a:bodyPr/>
          <a:lstStyle/>
          <a:p>
            <a:endParaRPr lang="en-IN" dirty="0"/>
          </a:p>
        </p:txBody>
      </p:sp>
      <p:sp>
        <p:nvSpPr>
          <p:cNvPr id="5" name="Slide Number Placeholder 4">
            <a:extLst>
              <a:ext uri="{FF2B5EF4-FFF2-40B4-BE49-F238E27FC236}">
                <a16:creationId xmlns:a16="http://schemas.microsoft.com/office/drawing/2014/main" id="{691B0244-290D-A4DD-8B56-9FA4C365E1F3}"/>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4225646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C14976-D08E-6CAA-D9D8-AA11C1130A1E}"/>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3" name="Footer Placeholder 2">
            <a:extLst>
              <a:ext uri="{FF2B5EF4-FFF2-40B4-BE49-F238E27FC236}">
                <a16:creationId xmlns:a16="http://schemas.microsoft.com/office/drawing/2014/main" id="{1EB5A4FA-60A5-0FA9-F34E-367178816CB7}"/>
              </a:ext>
            </a:extLst>
          </p:cNvPr>
          <p:cNvSpPr>
            <a:spLocks noGrp="1"/>
          </p:cNvSpPr>
          <p:nvPr>
            <p:ph type="ftr" sz="quarter" idx="11"/>
          </p:nvPr>
        </p:nvSpPr>
        <p:spPr/>
        <p:txBody>
          <a:bodyPr/>
          <a:lstStyle/>
          <a:p>
            <a:endParaRPr lang="en-IN" dirty="0"/>
          </a:p>
        </p:txBody>
      </p:sp>
      <p:sp>
        <p:nvSpPr>
          <p:cNvPr id="4" name="Slide Number Placeholder 3">
            <a:extLst>
              <a:ext uri="{FF2B5EF4-FFF2-40B4-BE49-F238E27FC236}">
                <a16:creationId xmlns:a16="http://schemas.microsoft.com/office/drawing/2014/main" id="{A9FCB969-BD65-BF7E-A08F-2B540D5D586B}"/>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31916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AA6A4-3742-28D1-5DEC-5177A2D49F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DFAFBAA-FFE5-FFC1-17E2-028B328AA2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A5B2B1F-0C9C-0651-4386-DFC6B76F79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34F229-96CB-D102-BC84-2CF37B8A498E}"/>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6" name="Footer Placeholder 5">
            <a:extLst>
              <a:ext uri="{FF2B5EF4-FFF2-40B4-BE49-F238E27FC236}">
                <a16:creationId xmlns:a16="http://schemas.microsoft.com/office/drawing/2014/main" id="{45E57AFB-D74E-AFA1-41DF-662767E41BBB}"/>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0109CB12-2469-970D-F0AA-4BB01BC8082C}"/>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530042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1847C-21BE-6897-257B-5DBFB3042B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52A8A0A-3B58-A455-8BF1-A1D4E7B456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id="{ACDB12E7-65B9-03AC-3BF6-5C3FBC4678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A6C9D1-4623-01BD-7993-B0F0CC65C77F}"/>
              </a:ext>
            </a:extLst>
          </p:cNvPr>
          <p:cNvSpPr>
            <a:spLocks noGrp="1"/>
          </p:cNvSpPr>
          <p:nvPr>
            <p:ph type="dt" sz="half" idx="10"/>
          </p:nvPr>
        </p:nvSpPr>
        <p:spPr/>
        <p:txBody>
          <a:bodyPr/>
          <a:lstStyle/>
          <a:p>
            <a:fld id="{C562368A-9C04-4D2A-AF90-2995AEA048A1}" type="datetimeFigureOut">
              <a:rPr lang="en-IN" smtClean="0"/>
              <a:t>27-12-2025</a:t>
            </a:fld>
            <a:endParaRPr lang="en-IN" dirty="0"/>
          </a:p>
        </p:txBody>
      </p:sp>
      <p:sp>
        <p:nvSpPr>
          <p:cNvPr id="6" name="Footer Placeholder 5">
            <a:extLst>
              <a:ext uri="{FF2B5EF4-FFF2-40B4-BE49-F238E27FC236}">
                <a16:creationId xmlns:a16="http://schemas.microsoft.com/office/drawing/2014/main" id="{F7A0B19C-BC34-DE5A-FA2B-216F6C85DA60}"/>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92F65E79-831F-EE4E-4967-947387579F2B}"/>
              </a:ext>
            </a:extLst>
          </p:cNvPr>
          <p:cNvSpPr>
            <a:spLocks noGrp="1"/>
          </p:cNvSpPr>
          <p:nvPr>
            <p:ph type="sldNum" sz="quarter" idx="12"/>
          </p:nvPr>
        </p:nvSpPr>
        <p:spPr/>
        <p:txBody>
          <a:bodyPr/>
          <a:lstStyle/>
          <a:p>
            <a:fld id="{E6F2BC54-F6FA-45FC-85DF-86872A884D89}" type="slidenum">
              <a:rPr lang="en-IN" smtClean="0"/>
              <a:t>‹#›</a:t>
            </a:fld>
            <a:endParaRPr lang="en-IN" dirty="0"/>
          </a:p>
        </p:txBody>
      </p:sp>
    </p:spTree>
    <p:extLst>
      <p:ext uri="{BB962C8B-B14F-4D97-AF65-F5344CB8AC3E}">
        <p14:creationId xmlns:p14="http://schemas.microsoft.com/office/powerpoint/2010/main" val="680122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6214EE-3B75-2F53-140E-2C660F77BF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37C383B-E834-FDC6-31E6-AAFB3B5E20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F513FB6-DC8A-712E-97CD-D66166E4F5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2368A-9C04-4D2A-AF90-2995AEA048A1}" type="datetimeFigureOut">
              <a:rPr lang="en-IN" smtClean="0"/>
              <a:t>27-12-2025</a:t>
            </a:fld>
            <a:endParaRPr lang="en-IN" dirty="0"/>
          </a:p>
        </p:txBody>
      </p:sp>
      <p:sp>
        <p:nvSpPr>
          <p:cNvPr id="5" name="Footer Placeholder 4">
            <a:extLst>
              <a:ext uri="{FF2B5EF4-FFF2-40B4-BE49-F238E27FC236}">
                <a16:creationId xmlns:a16="http://schemas.microsoft.com/office/drawing/2014/main" id="{AE5D5CA1-DB7A-88C6-FBB2-C58CF51DD2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a:extLst>
              <a:ext uri="{FF2B5EF4-FFF2-40B4-BE49-F238E27FC236}">
                <a16:creationId xmlns:a16="http://schemas.microsoft.com/office/drawing/2014/main" id="{D657EC0C-7B14-BF29-A15D-714963B935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2BC54-F6FA-45FC-85DF-86872A884D89}" type="slidenum">
              <a:rPr lang="en-IN" smtClean="0"/>
              <a:t>‹#›</a:t>
            </a:fld>
            <a:endParaRPr lang="en-IN" dirty="0"/>
          </a:p>
        </p:txBody>
      </p:sp>
    </p:spTree>
    <p:extLst>
      <p:ext uri="{BB962C8B-B14F-4D97-AF65-F5344CB8AC3E}">
        <p14:creationId xmlns:p14="http://schemas.microsoft.com/office/powerpoint/2010/main" val="1063075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marketing91.com/what-is-advertisin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bing.com/ck/a?!&amp;&amp;p=235f8a15099cc5767e4538715b28cec45162f040d42bc16681d0498646fdf20bJmltdHM9MTc2Njc5MzYwMA&amp;ptn=3&amp;ver=2&amp;hsh=4&amp;fclid=1eb7e9d1-668c-6030-06a4-ff1e67ee61b5&amp;psq=advertising+as+a+tool+of+communication&amp;u=a1aHR0cHM6Ly93d3cubWJhc2tvb2wuY29tL2J1c2luZXNzLWNvbmNlcHRzL21hcmtldGluZy1hbmQtc3RyYXRlZ3ktdGVybXMvMTU2Ni1hZHZlcnRpc2luZy5odG1s&amp;ntb=1" TargetMode="External"/><Relationship Id="rId2" Type="http://schemas.openxmlformats.org/officeDocument/2006/relationships/hyperlink" Target="https://www.bing.com/ck/a?!&amp;&amp;p=92672e93ada654f2c60a3f7c5d439a95ef087cd95dda96eb09df5c29f70eb3e1JmltdHM9MTc2Njc5MzYwMA&amp;ptn=3&amp;ver=2&amp;hsh=4&amp;fclid=1eb7e9d1-668c-6030-06a4-ff1e67ee61b5&amp;psq=advertising+as+a+tool+of+communication&amp;u=a1aHR0cHM6Ly9lLXNhcnRoaS5scGNwcy5vcmcuaW4vdXBsb2Fkcy9Ob3Rlcy8xMC81MS8zNDYvVW5pdCUyMElWL1NlbGxpbmdfYW5kX0FkdmVydGlzaW5nXy1fVU5JVF8tXzQucGRm&amp;ntb=1" TargetMode="External"/><Relationship Id="rId1" Type="http://schemas.openxmlformats.org/officeDocument/2006/relationships/slideLayout" Target="../slideLayouts/slideLayout9.xml"/><Relationship Id="rId5" Type="http://schemas.openxmlformats.org/officeDocument/2006/relationships/image" Target="../media/image1.png"/><Relationship Id="rId4" Type="http://schemas.openxmlformats.org/officeDocument/2006/relationships/hyperlink" Target="https://www.bing.com/ck/a?!&amp;&amp;p=92672e93ada654f2c60a3f7c5d439a95ef087cd95dda96eb09df5c29f70eb3e1JmltdHM9MTc2Njc5MzYwMA&amp;ptn=3&amp;ver=2&amp;hsh=4&amp;fclid=1eb7e9d1-668c-6030-06a4-ff1e67ee61b5&amp;psq=advertising+as+a+tool+of+communication&amp;u=a1aHR0cHM6Ly9lLXNhcnRoaS5scGNwcy5vcmcuaW4vdXBsb2Fkcy9Ob3Rlcy8xMC81MS8zNDYvVW5pdCUyMElWL1NlbGxpbmdfYW5kX0FkdmVydGlzaW5nXy1fVU5JVF8tXzQucGR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bing.com/ck/a?!&amp;&amp;p=235f8a15099cc5767e4538715b28cec45162f040d42bc16681d0498646fdf20bJmltdHM9MTc2Njc5MzYwMA&amp;ptn=3&amp;ver=2&amp;hsh=4&amp;fclid=1eb7e9d1-668c-6030-06a4-ff1e67ee61b5&amp;psq=advertising+as+a+tool+of+communication&amp;u=a1aHR0cHM6Ly93d3cubWJhc2tvb2wuY29tL2J1c2luZXNzLWNvbmNlcHRzL21hcmtldGluZy1hbmQtc3RyYXRlZ3ktdGVybXMvMTU2Ni1hZHZlcnRpc2luZy5odG1s&amp;ntb=1" TargetMode="External"/><Relationship Id="rId2" Type="http://schemas.openxmlformats.org/officeDocument/2006/relationships/hyperlink" Target="https://www.bing.com/ck/a?!&amp;&amp;p=92672e93ada654f2c60a3f7c5d439a95ef087cd95dda96eb09df5c29f70eb3e1JmltdHM9MTc2Njc5MzYwMA&amp;ptn=3&amp;ver=2&amp;hsh=4&amp;fclid=1eb7e9d1-668c-6030-06a4-ff1e67ee61b5&amp;psq=advertising+as+a+tool+of+communication&amp;u=a1aHR0cHM6Ly9lLXNhcnRoaS5scGNwcy5vcmcuaW4vdXBsb2Fkcy9Ob3Rlcy8xMC81MS8zNDYvVW5pdCUyMElWL1NlbGxpbmdfYW5kX0FkdmVydGlzaW5nXy1fVU5JVF8tXzQucGRm&amp;ntb=1"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px.pocpoc.io/v1/clk.jpeg?e=qorNPYYPBYReqNPYZPaRuhNPYPaARhxwNRrdNdqk0tzofuaTGegdRzorNhvT-TYYMURrtNrtl0zghRezeNofRkzliNARqhcNTGARleNplRzzNroktez_lqstRqbNqweRdznNxltkRworNARzdNBqKAUatq-twat-PPqM-MwwU-MraMtPeTZKwZRcsorNTYYMURcslnlN&amp;dm=marketing91.com&amp;tid=PW1-12286&amp;url=https%3A%2F%2Farbredirect.com%2Fcampaign%2F435914%3Fpublisher_id%3D%7B%7Bpublisher_id%7D%7D%26section_id%3D%7B%7Bunique_id%7D%7D%26site_domain%3D%7B%7Breferrer%7D%7D%26campaign_id%3D42549%26ad_id%3D422432%26network%3Dpubpower%26ad_title%3DDownload%26cpc%3D%7B%7Bcpc%7D%7D%26click_id%3D%7B%7Bclick_id%7D%7D%26ad_group_id%3D42490" TargetMode="External"/><Relationship Id="rId2" Type="http://schemas.openxmlformats.org/officeDocument/2006/relationships/hyperlink" Target="https://www.marketing91.com/advertising-effectiveness/"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marketing91.com/direct-mail-advertisin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px.pocpoc.io/v1/clk.jpeg?e=qorNPYYPBYReqNPYZPaRuhNPYPaARhxwNRrdNdqk0tzofuaTGegdRzorNhvT-TYYMURrtNrtl0zghRezeNofRkzliNARqhcNTGARleNplRzzNroktez_lqstRqbNqweRdznNxltkRworNARzdNMyBeAAZU-BTyw-PUUM-qrqT-aZYPeaMeYYUPRcsorNTYYMURcslnlN&amp;dm=marketing91.com&amp;tid=PW1-12286&amp;url=https%3A%2F%2Farbredirect.com%2Fcampaign%2F435914%3Fnetwork%3Dpubpower%26ad_title%3DDownload%26publisher_id%3D%7B%7Bpublisher_id%7D%7D%26section_id%3D%7B%7Bunique_id%7D%7D%26click_id%3D%7B%7Bclick_id%7D%7D%26ad_group_id%3D42490%26site_domain%3D%7B%7Breferrer%7D%7D%26campaign_id%3D42549%26ad_id%3D422432%26cpc%3D%7B%7Bcpc%7D%7D" TargetMode="External"/><Relationship Id="rId2" Type="http://schemas.openxmlformats.org/officeDocument/2006/relationships/hyperlink" Target="https://www.marketing91.com/podcast-advertising/"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marketing91.com/advertising-strategy/"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marketing91.com/advertising-media/"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365FD-76E7-DF1B-A8BC-FD6B530C6F39}"/>
              </a:ext>
            </a:extLst>
          </p:cNvPr>
          <p:cNvSpPr>
            <a:spLocks noGrp="1"/>
          </p:cNvSpPr>
          <p:nvPr>
            <p:ph type="ctrTitle"/>
          </p:nvPr>
        </p:nvSpPr>
        <p:spPr/>
        <p:txBody>
          <a:bodyPr/>
          <a:lstStyle/>
          <a:p>
            <a:r>
              <a:rPr lang="en-IN" dirty="0"/>
              <a:t>Unit 1 –</a:t>
            </a:r>
            <a:br>
              <a:rPr lang="en-IN" dirty="0"/>
            </a:br>
            <a:r>
              <a:rPr lang="en-IN" dirty="0"/>
              <a:t>COMMUNICATION</a:t>
            </a:r>
          </a:p>
        </p:txBody>
      </p:sp>
      <p:sp>
        <p:nvSpPr>
          <p:cNvPr id="3" name="Subtitle 2">
            <a:extLst>
              <a:ext uri="{FF2B5EF4-FFF2-40B4-BE49-F238E27FC236}">
                <a16:creationId xmlns:a16="http://schemas.microsoft.com/office/drawing/2014/main" id="{CFE9FCA3-B390-F107-2C3F-453178977C62}"/>
              </a:ext>
            </a:extLst>
          </p:cNvPr>
          <p:cNvSpPr>
            <a:spLocks noGrp="1"/>
          </p:cNvSpPr>
          <p:nvPr>
            <p:ph type="subTitle" idx="1"/>
          </p:nvPr>
        </p:nvSpPr>
        <p:spPr/>
        <p:txBody>
          <a:bodyPr/>
          <a:lstStyle/>
          <a:p>
            <a:r>
              <a:rPr lang="en-US" dirty="0"/>
              <a:t>Advertising serves as a powerful tool of communication, .</a:t>
            </a:r>
            <a:endParaRPr lang="en-IN" dirty="0"/>
          </a:p>
        </p:txBody>
      </p:sp>
    </p:spTree>
    <p:extLst>
      <p:ext uri="{BB962C8B-B14F-4D97-AF65-F5344CB8AC3E}">
        <p14:creationId xmlns:p14="http://schemas.microsoft.com/office/powerpoint/2010/main" val="1528123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63406C-682C-9134-1018-C4C3BEB439AC}"/>
              </a:ext>
            </a:extLst>
          </p:cNvPr>
          <p:cNvSpPr txBox="1"/>
          <p:nvPr/>
        </p:nvSpPr>
        <p:spPr>
          <a:xfrm>
            <a:off x="98323" y="432619"/>
            <a:ext cx="11631561" cy="5560497"/>
          </a:xfrm>
          <a:prstGeom prst="rect">
            <a:avLst/>
          </a:prstGeom>
          <a:noFill/>
        </p:spPr>
        <p:txBody>
          <a:bodyPr wrap="square">
            <a:spAutoFit/>
          </a:bodyPr>
          <a:lstStyle/>
          <a:p>
            <a:pPr algn="l">
              <a:spcAft>
                <a:spcPts val="1200"/>
              </a:spcAft>
              <a:buNone/>
            </a:pPr>
            <a:r>
              <a:rPr lang="en-US" b="1" i="0" dirty="0">
                <a:solidFill>
                  <a:srgbClr val="000000"/>
                </a:solidFill>
                <a:effectLst/>
                <a:latin typeface="Inter"/>
              </a:rPr>
              <a:t>12) Guerrilla advertising</a:t>
            </a:r>
          </a:p>
          <a:p>
            <a:pPr algn="l">
              <a:spcAft>
                <a:spcPts val="1950"/>
              </a:spcAft>
              <a:buNone/>
            </a:pPr>
            <a:r>
              <a:rPr lang="en-US" b="0" i="0" dirty="0">
                <a:solidFill>
                  <a:srgbClr val="222222"/>
                </a:solidFill>
                <a:effectLst/>
                <a:latin typeface="Inter"/>
              </a:rPr>
              <a:t>Guerrilla advertising encompasses unconventional, cost-effective tactics that leverage ingenuity to grab attention.</a:t>
            </a:r>
          </a:p>
          <a:p>
            <a:pPr algn="l">
              <a:spcAft>
                <a:spcPts val="1950"/>
              </a:spcAft>
              <a:buNone/>
            </a:pPr>
            <a:r>
              <a:rPr lang="en-US" b="0" i="0" dirty="0">
                <a:solidFill>
                  <a:srgbClr val="222222"/>
                </a:solidFill>
                <a:effectLst/>
                <a:latin typeface="Inter"/>
              </a:rPr>
              <a:t>Ambient advertising has become the norm in this domain, as it entails displaying advertisements unconventionally within public spaces.</a:t>
            </a:r>
          </a:p>
          <a:p>
            <a:pPr algn="l">
              <a:spcAft>
                <a:spcPts val="1950"/>
              </a:spcAft>
              <a:buNone/>
            </a:pPr>
            <a:r>
              <a:rPr lang="en-US" b="1" i="0" dirty="0">
                <a:solidFill>
                  <a:srgbClr val="222222"/>
                </a:solidFill>
                <a:effectLst/>
                <a:latin typeface="Inter"/>
              </a:rPr>
              <a:t>For example</a:t>
            </a:r>
            <a:r>
              <a:rPr lang="en-US" b="0" i="0" dirty="0">
                <a:solidFill>
                  <a:srgbClr val="222222"/>
                </a:solidFill>
                <a:effectLst/>
                <a:latin typeface="Inter"/>
              </a:rPr>
              <a:t>, a marketing team may decide to advertise their product or service by sticking stickers in public areas, creating posters and graffiti art, or even dressing up as characters and distributing flyers.</a:t>
            </a:r>
          </a:p>
          <a:p>
            <a:pPr algn="l">
              <a:spcAft>
                <a:spcPts val="1200"/>
              </a:spcAft>
              <a:buNone/>
            </a:pPr>
            <a:r>
              <a:rPr lang="en-US" b="1" i="0" dirty="0">
                <a:solidFill>
                  <a:srgbClr val="000000"/>
                </a:solidFill>
                <a:effectLst/>
                <a:latin typeface="Inter"/>
              </a:rPr>
              <a:t>13) Product placement advertising</a:t>
            </a:r>
          </a:p>
          <a:p>
            <a:pPr algn="l">
              <a:spcAft>
                <a:spcPts val="1950"/>
              </a:spcAft>
              <a:buNone/>
            </a:pPr>
            <a:r>
              <a:rPr lang="en-US" b="0" i="0" dirty="0">
                <a:solidFill>
                  <a:srgbClr val="222222"/>
                </a:solidFill>
                <a:effectLst/>
                <a:latin typeface="Inter"/>
              </a:rPr>
              <a:t>Through this type of marketing, companies can pay to have their product prominently featured in television programs or films.</a:t>
            </a:r>
          </a:p>
          <a:p>
            <a:pPr algn="l">
              <a:spcAft>
                <a:spcPts val="1950"/>
              </a:spcAft>
              <a:buNone/>
            </a:pPr>
            <a:r>
              <a:rPr lang="en-US" b="0" i="0" dirty="0">
                <a:solidFill>
                  <a:srgbClr val="222222"/>
                </a:solidFill>
                <a:effectLst/>
                <a:latin typeface="Inter"/>
              </a:rPr>
              <a:t>Content that does not explicitly name the product can be seen by spectators, allowing companies to make contact with targeted groups more subtly.</a:t>
            </a:r>
          </a:p>
          <a:p>
            <a:pPr algn="l">
              <a:spcAft>
                <a:spcPts val="1950"/>
              </a:spcAft>
              <a:buNone/>
            </a:pPr>
            <a:r>
              <a:rPr lang="en-US" b="1" i="0" dirty="0">
                <a:solidFill>
                  <a:srgbClr val="222222"/>
                </a:solidFill>
                <a:effectLst/>
                <a:latin typeface="Inter"/>
              </a:rPr>
              <a:t>As an example</a:t>
            </a:r>
            <a:r>
              <a:rPr lang="en-US" b="0" i="0" dirty="0">
                <a:solidFill>
                  <a:srgbClr val="222222"/>
                </a:solidFill>
                <a:effectLst/>
                <a:latin typeface="Inter"/>
              </a:rPr>
              <a:t>, a soft drink company may be willing to pay for their product to make a subtle appearance in the background of an important scene – such as when two characters sit down and converse. With this approach, the company can connect with its target audience without resorting to traditional </a:t>
            </a:r>
            <a:r>
              <a:rPr lang="en-US" b="0" i="0" u="none" strike="noStrike" dirty="0">
                <a:solidFill>
                  <a:srgbClr val="222222"/>
                </a:solidFill>
                <a:effectLst/>
                <a:latin typeface="Inter"/>
                <a:hlinkClick r:id="rId2"/>
              </a:rPr>
              <a:t>advertising</a:t>
            </a:r>
            <a:r>
              <a:rPr lang="en-US" b="0" i="0" dirty="0">
                <a:solidFill>
                  <a:srgbClr val="222222"/>
                </a:solidFill>
                <a:effectLst/>
                <a:latin typeface="Inter"/>
              </a:rPr>
              <a:t> methods.</a:t>
            </a:r>
          </a:p>
        </p:txBody>
      </p:sp>
    </p:spTree>
    <p:extLst>
      <p:ext uri="{BB962C8B-B14F-4D97-AF65-F5344CB8AC3E}">
        <p14:creationId xmlns:p14="http://schemas.microsoft.com/office/powerpoint/2010/main" val="1485888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B2C41C7-E7C1-66C5-B810-951E0211D892}"/>
              </a:ext>
            </a:extLst>
          </p:cNvPr>
          <p:cNvSpPr>
            <a:spLocks noChangeArrowheads="1"/>
          </p:cNvSpPr>
          <p:nvPr/>
        </p:nvSpPr>
        <p:spPr bwMode="auto">
          <a:xfrm>
            <a:off x="0" y="108070"/>
            <a:ext cx="115416" cy="2410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10156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000000"/>
                </a:solidFill>
                <a:effectLst/>
                <a:latin typeface="Inter"/>
              </a:rPr>
              <a:t>14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81B75CED-DD3D-2773-FD53-A903A88C67B2}"/>
              </a:ext>
            </a:extLst>
          </p:cNvPr>
          <p:cNvSpPr txBox="1"/>
          <p:nvPr/>
        </p:nvSpPr>
        <p:spPr>
          <a:xfrm>
            <a:off x="707923" y="619432"/>
            <a:ext cx="8418870" cy="3970318"/>
          </a:xfrm>
          <a:prstGeom prst="rect">
            <a:avLst/>
          </a:prstGeom>
          <a:noFill/>
        </p:spPr>
        <p:txBody>
          <a:bodyPr wrap="square">
            <a:spAutoFit/>
          </a:bodyPr>
          <a:lstStyle/>
          <a:p>
            <a:r>
              <a:rPr lang="en-US" b="1" dirty="0"/>
              <a:t>14) Public service advertising</a:t>
            </a:r>
          </a:p>
          <a:p>
            <a:endParaRPr lang="en-US" dirty="0"/>
          </a:p>
          <a:p>
            <a:r>
              <a:rPr lang="en-US" dirty="0"/>
              <a:t>Public service announcements (PSAs) are ads that promote a social cause rather than any product. These advertisements focus on raising awareness about an important topic or initiative and typically have an educational, informative, or persuasive message.</a:t>
            </a:r>
          </a:p>
          <a:p>
            <a:endParaRPr lang="en-US" dirty="0"/>
          </a:p>
          <a:p>
            <a:endParaRPr lang="en-US" dirty="0"/>
          </a:p>
          <a:p>
            <a:r>
              <a:rPr lang="en-US" dirty="0"/>
              <a:t>Businesses can spread awareness about powerful issues with public service advertising (PSA) using television, radio, or even online video. By meeting specific criteria, providers will grant airtime for these ads – a great opportunity to educate and benefit the public in meaningful ways.</a:t>
            </a:r>
          </a:p>
          <a:p>
            <a:endParaRPr lang="en-US" dirty="0"/>
          </a:p>
          <a:p>
            <a:r>
              <a:rPr lang="en-US" dirty="0"/>
              <a:t>For example, government agencies and charitable organizations often employ this type of advertising to educate the public on topics related to health and safety.</a:t>
            </a:r>
            <a:endParaRPr lang="en-IN" dirty="0"/>
          </a:p>
        </p:txBody>
      </p:sp>
    </p:spTree>
    <p:extLst>
      <p:ext uri="{BB962C8B-B14F-4D97-AF65-F5344CB8AC3E}">
        <p14:creationId xmlns:p14="http://schemas.microsoft.com/office/powerpoint/2010/main" val="1523142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FCC138-B574-4564-C533-3A1B7843163B}"/>
              </a:ext>
            </a:extLst>
          </p:cNvPr>
          <p:cNvSpPr txBox="1"/>
          <p:nvPr/>
        </p:nvSpPr>
        <p:spPr>
          <a:xfrm>
            <a:off x="3048000" y="2969793"/>
            <a:ext cx="6096000" cy="923330"/>
          </a:xfrm>
          <a:prstGeom prst="rect">
            <a:avLst/>
          </a:prstGeom>
          <a:noFill/>
        </p:spPr>
        <p:txBody>
          <a:bodyPr wrap="square">
            <a:spAutoFit/>
          </a:bodyPr>
          <a:lstStyle/>
          <a:p>
            <a:r>
              <a:rPr lang="en-IN" dirty="0">
                <a:highlight>
                  <a:srgbClr val="00FFFF"/>
                </a:highlight>
              </a:rPr>
              <a:t>https://www.bing.com/videos/riverview/relatedvideo?&amp;q=types+of+advertising+video+&amp;&amp;mid=80C2878987D0A4EEE10580C2878987D0A4EEE105&amp;&amp;FORM=VRDGAR</a:t>
            </a:r>
          </a:p>
        </p:txBody>
      </p:sp>
    </p:spTree>
    <p:extLst>
      <p:ext uri="{BB962C8B-B14F-4D97-AF65-F5344CB8AC3E}">
        <p14:creationId xmlns:p14="http://schemas.microsoft.com/office/powerpoint/2010/main" val="873466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6A0309-8DA3-BF4F-F8D0-6BD3C835D59C}"/>
              </a:ext>
            </a:extLst>
          </p:cNvPr>
          <p:cNvSpPr txBox="1"/>
          <p:nvPr/>
        </p:nvSpPr>
        <p:spPr>
          <a:xfrm>
            <a:off x="521110" y="530942"/>
            <a:ext cx="11071122" cy="6494085"/>
          </a:xfrm>
          <a:prstGeom prst="rect">
            <a:avLst/>
          </a:prstGeom>
          <a:noFill/>
        </p:spPr>
        <p:txBody>
          <a:bodyPr wrap="square">
            <a:spAutoFit/>
          </a:bodyPr>
          <a:lstStyle/>
          <a:p>
            <a:pPr algn="l">
              <a:spcAft>
                <a:spcPts val="1200"/>
              </a:spcAft>
              <a:buNone/>
            </a:pPr>
            <a:r>
              <a:rPr lang="en-US" b="1" i="0" dirty="0">
                <a:solidFill>
                  <a:srgbClr val="000000"/>
                </a:solidFill>
                <a:effectLst/>
                <a:latin typeface="Inter"/>
              </a:rPr>
              <a:t>ADVERTISING BUDGET</a:t>
            </a:r>
          </a:p>
          <a:p>
            <a:pPr algn="l">
              <a:spcAft>
                <a:spcPts val="1200"/>
              </a:spcAft>
              <a:buNone/>
            </a:pPr>
            <a:r>
              <a:rPr lang="en-US" b="1" i="0" dirty="0">
                <a:solidFill>
                  <a:srgbClr val="000000"/>
                </a:solidFill>
                <a:effectLst/>
                <a:latin typeface="Inter"/>
              </a:rPr>
              <a:t>What is an Advertising Budget?</a:t>
            </a:r>
          </a:p>
          <a:p>
            <a:r>
              <a:rPr lang="en-US" b="0" i="0" dirty="0">
                <a:solidFill>
                  <a:srgbClr val="222222"/>
                </a:solidFill>
                <a:effectLst/>
                <a:latin typeface="Inter"/>
              </a:rPr>
              <a:t>An advertising budget is the amount of money a company allocates for promotions and advertisements over a specific period. This fund can be utilized for various advertising channels, such as digital platforms, print media, TV commercials, and more, and the budget size usually depends on the company’s overall goals and financial capacity. </a:t>
            </a:r>
          </a:p>
          <a:p>
            <a:endParaRPr lang="en-US" dirty="0">
              <a:solidFill>
                <a:srgbClr val="222222"/>
              </a:solidFill>
              <a:latin typeface="Inter"/>
            </a:endParaRPr>
          </a:p>
          <a:p>
            <a:r>
              <a:rPr lang="en-US" b="1" dirty="0"/>
              <a:t>Why is Budgeting Important in Advertising?</a:t>
            </a:r>
          </a:p>
          <a:p>
            <a:endParaRPr lang="en-US" dirty="0"/>
          </a:p>
          <a:p>
            <a:r>
              <a:rPr lang="en-US" dirty="0"/>
              <a:t>Setting marketing and advertising budgets is akin to navigating with a compass; it provides direction and ensures resources are effectively used. It allows businesses to allocate funds strategically, optimizing reach and maximizing return on investment.</a:t>
            </a:r>
          </a:p>
          <a:p>
            <a:endParaRPr lang="en-US" b="1" dirty="0"/>
          </a:p>
          <a:p>
            <a:r>
              <a:rPr lang="en-US" b="1" dirty="0"/>
              <a:t>Controlled Spending:</a:t>
            </a:r>
            <a:r>
              <a:rPr lang="en-US" dirty="0"/>
              <a:t> Budgeting prevents over-spending and under-spending, ensuring funds are utilized wisely.</a:t>
            </a:r>
          </a:p>
          <a:p>
            <a:endParaRPr lang="en-US" b="1" dirty="0"/>
          </a:p>
          <a:p>
            <a:r>
              <a:rPr lang="en-US" b="1" dirty="0"/>
              <a:t>Efficient Resource Allocation: </a:t>
            </a:r>
            <a:r>
              <a:rPr lang="en-US" dirty="0"/>
              <a:t>It helps assign the correct amount of money to the most effective campaigns.</a:t>
            </a:r>
          </a:p>
          <a:p>
            <a:endParaRPr lang="en-US" b="1" dirty="0"/>
          </a:p>
          <a:p>
            <a:r>
              <a:rPr lang="en-US" b="1" dirty="0"/>
              <a:t>Performance Analysis: </a:t>
            </a:r>
            <a:r>
              <a:rPr lang="en-US" dirty="0"/>
              <a:t>Regular review of the budget helps in evaluating the success of advertising campaigns.</a:t>
            </a:r>
          </a:p>
          <a:p>
            <a:endParaRPr lang="en-US" b="1" dirty="0"/>
          </a:p>
          <a:p>
            <a:r>
              <a:rPr lang="en-US" b="1" dirty="0"/>
              <a:t>Future Planning: </a:t>
            </a:r>
            <a:r>
              <a:rPr lang="en-US" dirty="0"/>
              <a:t>It assists in predicting future trends and preparing for them.</a:t>
            </a:r>
          </a:p>
          <a:p>
            <a:endParaRPr lang="en-US" b="1" dirty="0"/>
          </a:p>
          <a:p>
            <a:r>
              <a:rPr lang="en-US" b="1" dirty="0"/>
              <a:t>Goal Setting: </a:t>
            </a:r>
            <a:r>
              <a:rPr lang="en-US" dirty="0"/>
              <a:t>A well-planned budget aligns with the company’s goals and objectives, ensuring they are achievable.</a:t>
            </a:r>
          </a:p>
          <a:p>
            <a:pPr algn="l">
              <a:spcAft>
                <a:spcPts val="1950"/>
              </a:spcAft>
              <a:buNone/>
            </a:pPr>
            <a:endParaRPr lang="en-US" b="0" i="0" dirty="0">
              <a:solidFill>
                <a:srgbClr val="222222"/>
              </a:solidFill>
              <a:effectLst/>
              <a:latin typeface="Inter"/>
            </a:endParaRPr>
          </a:p>
        </p:txBody>
      </p:sp>
    </p:spTree>
    <p:extLst>
      <p:ext uri="{BB962C8B-B14F-4D97-AF65-F5344CB8AC3E}">
        <p14:creationId xmlns:p14="http://schemas.microsoft.com/office/powerpoint/2010/main" val="1712493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021F1CF-6449-B2E8-2285-FA76B101D611}"/>
              </a:ext>
            </a:extLst>
          </p:cNvPr>
          <p:cNvSpPr>
            <a:spLocks noChangeArrowheads="1"/>
          </p:cNvSpPr>
          <p:nvPr/>
        </p:nvSpPr>
        <p:spPr bwMode="auto">
          <a:xfrm>
            <a:off x="-1032387" y="-1930264"/>
            <a:ext cx="13224387" cy="915373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53920" tIns="0" rIns="0" bIns="165048"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Inter"/>
              </a:rPr>
              <a:t>How to Create an Advertising Budget?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22222"/>
                </a:solidFill>
                <a:effectLst/>
                <a:latin typeface="Inter"/>
              </a:rPr>
              <a:t>     </a:t>
            </a:r>
            <a:r>
              <a:rPr kumimoji="0" lang="en-US" altLang="en-US" sz="30000" b="0" i="0" u="none" strike="noStrike" cap="none" normalizeH="0" baseline="0" dirty="0">
                <a:ln>
                  <a:noFill/>
                </a:ln>
                <a:solidFill>
                  <a:srgbClr val="222222"/>
                </a:solidFill>
                <a:effectLst/>
                <a:latin typeface="Inter"/>
              </a:rPr>
              <a:t>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Understand your business goals: </a:t>
            </a:r>
            <a:r>
              <a:rPr kumimoji="0" lang="en-US" altLang="en-US" sz="1300" b="0" i="0" u="none" strike="noStrike" cap="none" normalizeH="0" baseline="0" dirty="0">
                <a:ln>
                  <a:noFill/>
                </a:ln>
                <a:solidFill>
                  <a:srgbClr val="222222"/>
                </a:solidFill>
                <a:effectLst/>
                <a:latin typeface="Inter"/>
              </a:rPr>
              <a:t>The first step to creating an advertising budget is to understand what you hope to achieve. Are you looking to increase brand awareness, boost sales, or enter new markets? Your goals will guide your budgeting decisions.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Evaluate your financial situation: </a:t>
            </a:r>
            <a:r>
              <a:rPr kumimoji="0" lang="en-US" altLang="en-US" sz="1300" b="0" i="0" u="none" strike="noStrike" cap="none" normalizeH="0" baseline="0" dirty="0">
                <a:ln>
                  <a:noFill/>
                </a:ln>
                <a:solidFill>
                  <a:srgbClr val="222222"/>
                </a:solidFill>
                <a:effectLst/>
                <a:latin typeface="Inter"/>
              </a:rPr>
              <a:t>Assess your company’s financial health. How much can you realistically afford to spend on advertising without jeopardizing other critical areas of your business?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Research your competitors: </a:t>
            </a:r>
            <a:r>
              <a:rPr kumimoji="0" lang="en-US" altLang="en-US" sz="1300" b="0" i="0" u="none" strike="noStrike" cap="none" normalizeH="0" baseline="0" dirty="0">
                <a:ln>
                  <a:noFill/>
                </a:ln>
                <a:solidFill>
                  <a:srgbClr val="222222"/>
                </a:solidFill>
                <a:effectLst/>
                <a:latin typeface="Inter"/>
              </a:rPr>
              <a:t>Look at how similar businesses in your industry allocate their advertising budgets. While you don’t have to copy them, it can be helpful to understand industry norms.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Estimate your advertising costs: </a:t>
            </a:r>
            <a:r>
              <a:rPr kumimoji="0" lang="en-US" altLang="en-US" sz="1300" b="0" i="0" u="none" strike="noStrike" cap="none" normalizeH="0" baseline="0" dirty="0">
                <a:ln>
                  <a:noFill/>
                </a:ln>
                <a:solidFill>
                  <a:srgbClr val="222222"/>
                </a:solidFill>
                <a:effectLst/>
                <a:latin typeface="Inter"/>
              </a:rPr>
              <a:t>This includes both the direct costs of placing ads and the indirect costs, like designing ads or hiring an advertising agency.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Monitor and adjust your budget: </a:t>
            </a:r>
            <a:r>
              <a:rPr kumimoji="0" lang="en-US" altLang="en-US" sz="1300" b="0" i="0" u="none" strike="noStrike" cap="none" normalizeH="0" baseline="0" dirty="0">
                <a:ln>
                  <a:noFill/>
                </a:ln>
                <a:solidFill>
                  <a:srgbClr val="222222"/>
                </a:solidFill>
                <a:effectLst/>
                <a:latin typeface="Inter"/>
              </a:rPr>
              <a:t>Your advertising budget should not be static. Monitor the effectiveness of your ads and adjust your budget as necessary. If a campaign is doing particularly well, it might be worth investing more in it. Conversely, if an ad is not performing, consider reducing your spend or trying a different approach.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222222"/>
                </a:solidFill>
                <a:effectLst/>
                <a:latin typeface="Inter"/>
              </a:rPr>
              <a:t>When it comes to creating an ad budget, it’s important to consider the essential elements that need to be included such as:</a:t>
            </a:r>
            <a:endParaRPr kumimoji="0" lang="en-US" altLang="en-US" sz="1200" b="1" i="0" u="none" strike="noStrike" cap="none" normalizeH="0" baseline="0" dirty="0">
              <a:ln>
                <a:noFill/>
              </a:ln>
              <a:solidFill>
                <a:srgbClr val="000000"/>
              </a:solidFill>
              <a:effectLst/>
              <a:latin typeface="Inte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Inter"/>
              </a:rPr>
              <a:t>What to Include in the Budget?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Paid Advertising: </a:t>
            </a:r>
            <a:r>
              <a:rPr kumimoji="0" lang="en-US" altLang="en-US" sz="1300" b="0" i="0" u="none" strike="noStrike" cap="none" normalizeH="0" baseline="0" dirty="0">
                <a:ln>
                  <a:noFill/>
                </a:ln>
                <a:solidFill>
                  <a:srgbClr val="222222"/>
                </a:solidFill>
                <a:effectLst/>
                <a:latin typeface="Inter"/>
              </a:rPr>
              <a:t>This includes any form of advertising where you pay for ad space, such as TV commercials, online advertising, or print ads.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Salaries and Fees: </a:t>
            </a:r>
            <a:r>
              <a:rPr kumimoji="0" lang="en-US" altLang="en-US" sz="1300" b="0" i="0" u="none" strike="noStrike" cap="none" normalizeH="0" baseline="0" dirty="0">
                <a:ln>
                  <a:noFill/>
                </a:ln>
                <a:solidFill>
                  <a:srgbClr val="222222"/>
                </a:solidFill>
                <a:effectLst/>
                <a:latin typeface="Inter"/>
              </a:rPr>
              <a:t>Include costs related to hiring in-house advertising staff or working with an agency. You should also budget for fees associated with creating and producing ad campaigns.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Marketing Materials: </a:t>
            </a:r>
            <a:r>
              <a:rPr kumimoji="0" lang="en-US" altLang="en-US" sz="1300" b="0" i="0" u="none" strike="noStrike" cap="none" normalizeH="0" baseline="0" dirty="0">
                <a:ln>
                  <a:noFill/>
                </a:ln>
                <a:solidFill>
                  <a:srgbClr val="222222"/>
                </a:solidFill>
                <a:effectLst/>
                <a:latin typeface="Inter"/>
              </a:rPr>
              <a:t>This category includes items like business cards, brochures, social media marketing, and other promotional materials that you may use to advertise your business.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Events and Sponsorships: </a:t>
            </a:r>
            <a:r>
              <a:rPr kumimoji="0" lang="en-US" altLang="en-US" sz="1300" b="0" i="0" u="none" strike="noStrike" cap="none" normalizeH="0" baseline="0" dirty="0">
                <a:ln>
                  <a:noFill/>
                </a:ln>
                <a:solidFill>
                  <a:srgbClr val="222222"/>
                </a:solidFill>
                <a:effectLst/>
                <a:latin typeface="Inter"/>
              </a:rPr>
              <a:t>If your company participates in events or sponsors organizations, be sure to include these costs in your budget. These can be great opportunities for brand exposure, but they can also add up quickly.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Digital Marketing: </a:t>
            </a:r>
            <a:r>
              <a:rPr kumimoji="0" lang="en-US" altLang="en-US" sz="1300" b="0" i="0" u="none" strike="noStrike" cap="none" normalizeH="0" baseline="0" dirty="0">
                <a:ln>
                  <a:noFill/>
                </a:ln>
                <a:solidFill>
                  <a:srgbClr val="222222"/>
                </a:solidFill>
                <a:effectLst/>
                <a:latin typeface="Inter"/>
              </a:rPr>
              <a:t>In addition to paid online ads, you should also factor in costs for activities like email marketing, social media management, and content creation.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300" b="1" i="0" u="none" strike="noStrike" cap="none" normalizeH="0" baseline="0" dirty="0">
                <a:ln>
                  <a:noFill/>
                </a:ln>
                <a:solidFill>
                  <a:srgbClr val="222222"/>
                </a:solidFill>
                <a:effectLst/>
                <a:latin typeface="Inter"/>
              </a:rPr>
              <a:t>Testing and Research: </a:t>
            </a:r>
            <a:r>
              <a:rPr kumimoji="0" lang="en-US" altLang="en-US" sz="1300" b="0" i="0" u="none" strike="noStrike" cap="none" normalizeH="0" baseline="0" dirty="0">
                <a:ln>
                  <a:noFill/>
                </a:ln>
                <a:solidFill>
                  <a:srgbClr val="222222"/>
                </a:solidFill>
                <a:effectLst/>
                <a:latin typeface="Inter"/>
              </a:rPr>
              <a:t>It’s important to have funds set aside for market research and testing different advertising strategies. This can help you determine which campaigns are most effective and where you should focus your budget.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098" name="Picture 2" descr="How to Create an Advertising Budget?">
            <a:extLst>
              <a:ext uri="{FF2B5EF4-FFF2-40B4-BE49-F238E27FC236}">
                <a16:creationId xmlns:a16="http://schemas.microsoft.com/office/drawing/2014/main" id="{A15AEB2A-C268-C715-5C02-680A05A36F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042" y="-1032382"/>
            <a:ext cx="8265242" cy="284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9816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0BFDB-9A23-A7AE-3EEB-5B8589B996D0}"/>
              </a:ext>
            </a:extLst>
          </p:cNvPr>
          <p:cNvSpPr>
            <a:spLocks noGrp="1"/>
          </p:cNvSpPr>
          <p:nvPr>
            <p:ph type="title"/>
          </p:nvPr>
        </p:nvSpPr>
        <p:spPr/>
        <p:txBody>
          <a:bodyPr/>
          <a:lstStyle/>
          <a:p>
            <a:r>
              <a:rPr lang="en-IN" dirty="0"/>
              <a:t>ADVERTISING COMMUNICATION</a:t>
            </a:r>
          </a:p>
        </p:txBody>
      </p:sp>
      <p:sp>
        <p:nvSpPr>
          <p:cNvPr id="4" name="Text Placeholder 3">
            <a:extLst>
              <a:ext uri="{FF2B5EF4-FFF2-40B4-BE49-F238E27FC236}">
                <a16:creationId xmlns:a16="http://schemas.microsoft.com/office/drawing/2014/main" id="{CBD098E3-AD96-21B7-ED4A-96A3A0CBD071}"/>
              </a:ext>
            </a:extLst>
          </p:cNvPr>
          <p:cNvSpPr>
            <a:spLocks noGrp="1"/>
          </p:cNvSpPr>
          <p:nvPr>
            <p:ph type="body" sz="half" idx="2"/>
          </p:nvPr>
        </p:nvSpPr>
        <p:spPr/>
        <p:txBody>
          <a:bodyPr>
            <a:normAutofit lnSpcReduction="10000"/>
          </a:bodyPr>
          <a:lstStyle/>
          <a:p>
            <a:r>
              <a:rPr lang="en-US" b="1" dirty="0"/>
              <a:t>Role of Advertising in Communication</a:t>
            </a:r>
          </a:p>
          <a:p>
            <a:r>
              <a:rPr lang="en-US" dirty="0"/>
              <a:t>Advertising is an essential component of Integrated Marketing Communication (IMC), which coordinates various communication tools to deliver a unified message to target audiences. It plays a crucial role in:</a:t>
            </a:r>
          </a:p>
          <a:p>
            <a:r>
              <a:rPr lang="en-US" b="1" dirty="0">
                <a:hlinkClick r:id="rId2"/>
              </a:rPr>
              <a:t>Building Brand Awareness</a:t>
            </a:r>
            <a:r>
              <a:rPr lang="en-US" dirty="0">
                <a:hlinkClick r:id="rId2"/>
              </a:rPr>
              <a:t>: Advertising helps create visibility for a brand or product, making it recognizable to consumers. </a:t>
            </a:r>
            <a:endParaRPr lang="en-US" u="sng" dirty="0">
              <a:hlinkClick r:id="rId2"/>
            </a:endParaRPr>
          </a:p>
          <a:p>
            <a:r>
              <a:rPr lang="en-US" b="1" dirty="0">
                <a:hlinkClick r:id="rId3"/>
              </a:rPr>
              <a:t>Influencing Consumer Behavior</a:t>
            </a:r>
            <a:r>
              <a:rPr lang="en-US" dirty="0">
                <a:hlinkClick r:id="rId3"/>
              </a:rPr>
              <a:t>: Through strategic messaging, advertising can shape consumer perceptions and encourage purchasing decisions</a:t>
            </a:r>
            <a:endParaRPr lang="en-US" u="sng" dirty="0">
              <a:hlinkClick r:id="rId3"/>
            </a:endParaRPr>
          </a:p>
          <a:p>
            <a:r>
              <a:rPr lang="en-US" b="1" dirty="0">
                <a:hlinkClick r:id="rId4"/>
              </a:rPr>
              <a:t>Reinforcing Brand Image</a:t>
            </a:r>
            <a:r>
              <a:rPr lang="en-US" dirty="0">
                <a:hlinkClick r:id="rId4"/>
              </a:rPr>
              <a:t>: Consistent advertising helps maintain and strengthen a brand's identity in the minds of consumers</a:t>
            </a:r>
            <a:endParaRPr lang="en-US" dirty="0"/>
          </a:p>
          <a:p>
            <a:endParaRPr lang="en-IN" sz="7200" dirty="0"/>
          </a:p>
        </p:txBody>
      </p:sp>
      <p:pic>
        <p:nvPicPr>
          <p:cNvPr id="1026" name="Picture 2" descr="Advertising Communication Model PowerPoint and Google Slides Template ...">
            <a:extLst>
              <a:ext uri="{FF2B5EF4-FFF2-40B4-BE49-F238E27FC236}">
                <a16:creationId xmlns:a16="http://schemas.microsoft.com/office/drawing/2014/main" id="{D4463AEE-1225-E7E4-2B9F-1696FB64475A}"/>
              </a:ext>
            </a:extLst>
          </p:cNvPr>
          <p:cNvPicPr>
            <a:picLocks noGrp="1" noChangeAspect="1" noChangeArrowheads="1"/>
          </p:cNvPicPr>
          <p:nvPr>
            <p:ph type="pic" idx="1"/>
          </p:nvPr>
        </p:nvPicPr>
        <p:blipFill>
          <a:blip r:embed="rId5">
            <a:extLst>
              <a:ext uri="{28A0092B-C50C-407E-A947-70E740481C1C}">
                <a14:useLocalDpi xmlns:a14="http://schemas.microsoft.com/office/drawing/2010/main" val="0"/>
              </a:ext>
            </a:extLst>
          </a:blip>
          <a:srcRect l="14381" r="14381"/>
          <a:stretch>
            <a:fillRect/>
          </a:stretch>
        </p:blipFill>
        <p:spPr bwMode="auto">
          <a:xfrm>
            <a:off x="5270090" y="841254"/>
            <a:ext cx="6921910" cy="4918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259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7BD86D-6EF5-BE91-05FA-AF3C359A175E}"/>
              </a:ext>
            </a:extLst>
          </p:cNvPr>
          <p:cNvSpPr txBox="1"/>
          <p:nvPr/>
        </p:nvSpPr>
        <p:spPr>
          <a:xfrm>
            <a:off x="796413" y="1494502"/>
            <a:ext cx="10992464" cy="4129336"/>
          </a:xfrm>
          <a:prstGeom prst="rect">
            <a:avLst/>
          </a:prstGeom>
          <a:noFill/>
        </p:spPr>
        <p:txBody>
          <a:bodyPr wrap="square">
            <a:spAutoFit/>
          </a:bodyPr>
          <a:lstStyle/>
          <a:p>
            <a:pPr algn="l">
              <a:lnSpc>
                <a:spcPts val="1650"/>
              </a:lnSpc>
              <a:buNone/>
            </a:pPr>
            <a:r>
              <a:rPr lang="en-US" b="1" dirty="0">
                <a:solidFill>
                  <a:srgbClr val="2D3D88"/>
                </a:solidFill>
                <a:effectLst/>
                <a:latin typeface="Roboto" panose="02000000000000000000" pitchFamily="2" charset="0"/>
              </a:rPr>
              <a:t>Advertising Strategies</a:t>
            </a:r>
          </a:p>
          <a:p>
            <a:pPr algn="l">
              <a:lnSpc>
                <a:spcPts val="1650"/>
              </a:lnSpc>
              <a:buNone/>
            </a:pPr>
            <a:endParaRPr lang="en-US" b="1" dirty="0">
              <a:solidFill>
                <a:srgbClr val="2D3D88"/>
              </a:solidFill>
              <a:effectLst/>
              <a:highlight>
                <a:srgbClr val="C0C0C0"/>
              </a:highlight>
              <a:latin typeface="Roboto" panose="02000000000000000000" pitchFamily="2" charset="0"/>
            </a:endParaRPr>
          </a:p>
          <a:p>
            <a:pPr algn="l">
              <a:buFont typeface="Arial" panose="020B0604020202020204" pitchFamily="34" charset="0"/>
              <a:buChar char="•"/>
            </a:pPr>
            <a:r>
              <a:rPr lang="en-US" b="1" i="0" strike="noStrike" dirty="0">
                <a:effectLst/>
                <a:highlight>
                  <a:srgbClr val="C0C0C0"/>
                </a:highlight>
                <a:latin typeface="Roboto" panose="02000000000000000000" pitchFamily="2" charset="0"/>
                <a:hlinkClick r:id="rId2"/>
              </a:rPr>
              <a:t>Integrated Marketing Communication (IMC)</a:t>
            </a:r>
            <a:r>
              <a:rPr lang="en-US" b="0" i="0" strike="noStrike" dirty="0">
                <a:effectLst/>
                <a:highlight>
                  <a:srgbClr val="C0C0C0"/>
                </a:highlight>
                <a:latin typeface="Roboto" panose="02000000000000000000" pitchFamily="2" charset="0"/>
                <a:hlinkClick r:id="rId2"/>
              </a:rPr>
              <a:t>: Advertising is part of a broader strategy that includes various promotional methods, ensuring a cohesive message across all channels</a:t>
            </a:r>
            <a:r>
              <a:rPr lang="en-US" dirty="0">
                <a:highlight>
                  <a:srgbClr val="C0C0C0"/>
                </a:highlight>
                <a:latin typeface="Roboto" panose="02000000000000000000" pitchFamily="2" charset="0"/>
                <a:hlinkClick r:id="rId2"/>
              </a:rPr>
              <a:t>.</a:t>
            </a:r>
          </a:p>
          <a:p>
            <a:pPr algn="l">
              <a:buFont typeface="Arial" panose="020B0604020202020204" pitchFamily="34" charset="0"/>
              <a:buChar char="•"/>
            </a:pPr>
            <a:endParaRPr lang="en-US" b="0" i="0" dirty="0">
              <a:solidFill>
                <a:srgbClr val="3C51B4"/>
              </a:solidFill>
              <a:effectLst/>
              <a:highlight>
                <a:srgbClr val="C0C0C0"/>
              </a:highlight>
              <a:latin typeface="Roboto" panose="02000000000000000000" pitchFamily="2" charset="0"/>
              <a:hlinkClick r:id="rId2"/>
            </a:endParaRPr>
          </a:p>
          <a:p>
            <a:pPr algn="l">
              <a:buFont typeface="Arial" panose="020B0604020202020204" pitchFamily="34" charset="0"/>
              <a:buChar char="•"/>
            </a:pPr>
            <a:r>
              <a:rPr lang="en-US" b="1" i="0" strike="noStrike" dirty="0">
                <a:effectLst/>
                <a:highlight>
                  <a:srgbClr val="C0C0C0"/>
                </a:highlight>
                <a:latin typeface="Roboto" panose="02000000000000000000" pitchFamily="2" charset="0"/>
                <a:hlinkClick r:id="rId3"/>
              </a:rPr>
              <a:t>Creative Messaging</a:t>
            </a:r>
            <a:r>
              <a:rPr lang="en-US" b="0" i="0" strike="noStrike" dirty="0">
                <a:effectLst/>
                <a:highlight>
                  <a:srgbClr val="C0C0C0"/>
                </a:highlight>
                <a:latin typeface="Roboto" panose="02000000000000000000" pitchFamily="2" charset="0"/>
                <a:hlinkClick r:id="rId3"/>
              </a:rPr>
              <a:t>: The creative aspect of advertising—such as visuals, themes, and storytelling—plays a significant role in capturing attention and fostering a connection with consumers.</a:t>
            </a:r>
          </a:p>
          <a:p>
            <a:pPr algn="l"/>
            <a:endParaRPr lang="en-US" b="0" i="0" dirty="0">
              <a:solidFill>
                <a:srgbClr val="3C51B4"/>
              </a:solidFill>
              <a:effectLst/>
              <a:highlight>
                <a:srgbClr val="C0C0C0"/>
              </a:highlight>
              <a:latin typeface="Roboto" panose="02000000000000000000" pitchFamily="2" charset="0"/>
              <a:hlinkClick r:id="rId3"/>
            </a:endParaRPr>
          </a:p>
          <a:p>
            <a:pPr algn="l">
              <a:buFont typeface="Arial" panose="020B0604020202020204" pitchFamily="34" charset="0"/>
              <a:buChar char="•"/>
            </a:pPr>
            <a:r>
              <a:rPr lang="en-US" b="1" dirty="0">
                <a:highlight>
                  <a:srgbClr val="C0C0C0"/>
                </a:highlight>
                <a:latin typeface="Roboto" panose="02000000000000000000" pitchFamily="2" charset="0"/>
              </a:rPr>
              <a:t>Measurement and Accountability</a:t>
            </a:r>
            <a:r>
              <a:rPr lang="en-US" dirty="0">
                <a:highlight>
                  <a:srgbClr val="C0C0C0"/>
                </a:highlight>
                <a:latin typeface="Roboto" panose="02000000000000000000" pitchFamily="2" charset="0"/>
              </a:rPr>
              <a:t>: Modern advertising strategies often include measurable objectives, allowing brands to assess the effectiveness of their communication efforts and adjust accordingly. </a:t>
            </a:r>
            <a:endParaRPr lang="en-US" u="sng" dirty="0">
              <a:solidFill>
                <a:srgbClr val="3C51B4"/>
              </a:solidFill>
              <a:highlight>
                <a:srgbClr val="C0C0C0"/>
              </a:highlight>
              <a:latin typeface="Roboto" panose="02000000000000000000" pitchFamily="2" charset="0"/>
            </a:endParaRPr>
          </a:p>
          <a:p>
            <a:pPr algn="l"/>
            <a:br>
              <a:rPr lang="en-US" b="0" i="0" dirty="0">
                <a:effectLst/>
                <a:highlight>
                  <a:srgbClr val="C0C0C0"/>
                </a:highlight>
                <a:latin typeface="Roboto" panose="02000000000000000000" pitchFamily="2" charset="0"/>
              </a:rPr>
            </a:br>
            <a:r>
              <a:rPr lang="en-US" b="0" i="0" dirty="0">
                <a:effectLst/>
                <a:highlight>
                  <a:srgbClr val="C0C0C0"/>
                </a:highlight>
                <a:latin typeface="Roboto" panose="02000000000000000000" pitchFamily="2" charset="0"/>
              </a:rPr>
              <a:t>In summary, advertising is a powerful tool of communication that not only informs consumers about products and services but also shapes their perceptions and influences their purchasing decisions. By effectively conveying messages and engaging with target audiences, advertising plays a crucial role in the success of marketing strategies.</a:t>
            </a:r>
          </a:p>
        </p:txBody>
      </p:sp>
    </p:spTree>
    <p:extLst>
      <p:ext uri="{BB962C8B-B14F-4D97-AF65-F5344CB8AC3E}">
        <p14:creationId xmlns:p14="http://schemas.microsoft.com/office/powerpoint/2010/main" val="3921345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775B7F-06C8-C775-ED47-A9CF8E36BBAC}"/>
              </a:ext>
            </a:extLst>
          </p:cNvPr>
          <p:cNvSpPr txBox="1"/>
          <p:nvPr/>
        </p:nvSpPr>
        <p:spPr>
          <a:xfrm>
            <a:off x="884903" y="10762806"/>
            <a:ext cx="9576620" cy="8309967"/>
          </a:xfrm>
          <a:prstGeom prst="rect">
            <a:avLst/>
          </a:prstGeom>
          <a:noFill/>
        </p:spPr>
        <p:txBody>
          <a:bodyPr wrap="square">
            <a:spAutoFit/>
          </a:bodyPr>
          <a:lstStyle/>
          <a:p>
            <a:pPr algn="l">
              <a:spcAft>
                <a:spcPts val="1950"/>
              </a:spcAft>
              <a:buNone/>
            </a:pPr>
            <a:r>
              <a:rPr lang="en-US" b="0" i="0" dirty="0">
                <a:solidFill>
                  <a:srgbClr val="222222"/>
                </a:solidFill>
                <a:effectLst/>
                <a:latin typeface="Inter"/>
              </a:rPr>
              <a:t>With 14 different types of advertising, companies have a plethora of options to reach their target audience or spread awareness –</a:t>
            </a:r>
          </a:p>
          <a:p>
            <a:pPr algn="l">
              <a:spcAft>
                <a:spcPts val="1200"/>
              </a:spcAft>
              <a:buNone/>
            </a:pPr>
            <a:r>
              <a:rPr lang="en-US" b="1" i="0" dirty="0">
                <a:solidFill>
                  <a:srgbClr val="000000"/>
                </a:solidFill>
                <a:effectLst/>
                <a:latin typeface="Inter"/>
              </a:rPr>
              <a:t>1) Television advertising</a:t>
            </a:r>
          </a:p>
          <a:p>
            <a:pPr algn="l">
              <a:spcAft>
                <a:spcPts val="1950"/>
              </a:spcAft>
              <a:buNone/>
            </a:pPr>
            <a:r>
              <a:rPr lang="en-US" b="0" i="0" dirty="0">
                <a:solidFill>
                  <a:srgbClr val="222222"/>
                </a:solidFill>
                <a:effectLst/>
                <a:latin typeface="Inter"/>
              </a:rPr>
              <a:t>Television </a:t>
            </a:r>
            <a:r>
              <a:rPr lang="en-US" b="0" i="0" u="none" strike="noStrike" dirty="0">
                <a:solidFill>
                  <a:srgbClr val="222222"/>
                </a:solidFill>
                <a:effectLst/>
                <a:latin typeface="Inter"/>
                <a:hlinkClick r:id="rId2"/>
              </a:rPr>
              <a:t>advertising is an effective</a:t>
            </a:r>
            <a:r>
              <a:rPr lang="en-US" b="0" i="0" dirty="0">
                <a:solidFill>
                  <a:srgbClr val="222222"/>
                </a:solidFill>
                <a:effectLst/>
                <a:latin typeface="Inter"/>
              </a:rPr>
              <a:t> broadcast method where businesses can display and promote their products or services. Companies have the option of utilizing 20-, 30- or 60-second commercials, though it may be pricey at first. However, being able to repeat advertisements regularly will allow your brand to stay top-of-mind with customers!</a:t>
            </a:r>
          </a:p>
          <a:p>
            <a:pPr algn="l">
              <a:spcAft>
                <a:spcPts val="1950"/>
              </a:spcAft>
              <a:buNone/>
            </a:pPr>
            <a:r>
              <a:rPr lang="en-US" b="1" i="0" dirty="0">
                <a:solidFill>
                  <a:srgbClr val="222222"/>
                </a:solidFill>
                <a:effectLst/>
                <a:latin typeface="Inter"/>
              </a:rPr>
              <a:t>For example</a:t>
            </a:r>
            <a:r>
              <a:rPr lang="en-US" b="0" i="0" dirty="0">
                <a:solidFill>
                  <a:srgbClr val="222222"/>
                </a:solidFill>
                <a:effectLst/>
                <a:latin typeface="Inter"/>
              </a:rPr>
              <a:t>, companies can capitalize on the opportunity to highlight their products and services during a commercial break in popular shows, as viewers are sure to be more attentive at this time.</a:t>
            </a:r>
          </a:p>
          <a:p>
            <a:pPr algn="l">
              <a:spcAft>
                <a:spcPts val="1200"/>
              </a:spcAft>
              <a:buNone/>
            </a:pPr>
            <a:r>
              <a:rPr lang="en-US" b="1" i="0" dirty="0">
                <a:solidFill>
                  <a:srgbClr val="000000"/>
                </a:solidFill>
                <a:effectLst/>
                <a:latin typeface="Inter"/>
              </a:rPr>
              <a:t>2) Print Advertising</a:t>
            </a:r>
          </a:p>
          <a:p>
            <a:pPr algn="l">
              <a:spcAft>
                <a:spcPts val="1950"/>
              </a:spcAft>
              <a:buNone/>
            </a:pPr>
            <a:r>
              <a:rPr lang="en-US" b="0" i="0" dirty="0">
                <a:solidFill>
                  <a:srgbClr val="222222"/>
                </a:solidFill>
                <a:effectLst/>
                <a:latin typeface="Inter"/>
              </a:rPr>
              <a:t>When it comes to print advertising, most people think of printed advertisements in newspapers and magazines. However, this type of marketing strategy also involves promotional materials like brochures, directories, and flyers.</a:t>
            </a:r>
          </a:p>
          <a:p>
            <a:pPr algn="l">
              <a:spcAft>
                <a:spcPts val="1950"/>
              </a:spcAft>
              <a:buNone/>
            </a:pPr>
            <a:r>
              <a:rPr lang="en-US" b="0" i="0" dirty="0">
                <a:solidFill>
                  <a:srgbClr val="222222"/>
                </a:solidFill>
                <a:effectLst/>
                <a:latin typeface="Inter"/>
              </a:rPr>
              <a:t>Companies can reach more customers in their local area by strategically placing ads within newspapers or the classifieds section of a specific region. This will lead to increased visibility and engagement with potential clients that are nearby.</a:t>
            </a:r>
          </a:p>
          <a:p>
            <a:pPr algn="l">
              <a:spcAft>
                <a:spcPts val="1950"/>
              </a:spcAft>
              <a:buNone/>
            </a:pPr>
            <a:r>
              <a:rPr lang="en-US" b="0" i="0" dirty="0">
                <a:solidFill>
                  <a:srgbClr val="222222"/>
                </a:solidFill>
                <a:effectLst/>
                <a:latin typeface="Inter"/>
              </a:rPr>
              <a:t>Companies who wish to reach a more specialized demographic should consider investing in magazine advertising. </a:t>
            </a:r>
            <a:r>
              <a:rPr lang="en-US" b="1" i="0" dirty="0">
                <a:solidFill>
                  <a:srgbClr val="222222"/>
                </a:solidFill>
                <a:effectLst/>
                <a:latin typeface="Inter"/>
              </a:rPr>
              <a:t>For example</a:t>
            </a:r>
            <a:r>
              <a:rPr lang="en-US" b="0" i="0" dirty="0">
                <a:solidFill>
                  <a:srgbClr val="222222"/>
                </a:solidFill>
                <a:effectLst/>
                <a:latin typeface="Inter"/>
              </a:rPr>
              <a:t>, when companies advertise in a publication related to their product or service, they can reach readers who are likely interested and more willing to purchase. This method of advertising offers the advantage of connecting with potential customers that share an interest in what is being advertised.</a:t>
            </a:r>
          </a:p>
          <a:p>
            <a:pPr>
              <a:buNone/>
            </a:pPr>
            <a:br>
              <a:rPr lang="en-US" b="0" i="0" u="none" strike="noStrike" dirty="0">
                <a:solidFill>
                  <a:srgbClr val="222222"/>
                </a:solidFill>
                <a:effectLst/>
                <a:latin typeface="Arial" panose="020B0604020202020204" pitchFamily="34" charset="0"/>
                <a:hlinkClick r:id="rId3" tooltip="Download"/>
              </a:rPr>
            </a:br>
            <a:endParaRPr lang="en-IN" dirty="0"/>
          </a:p>
        </p:txBody>
      </p:sp>
      <p:sp>
        <p:nvSpPr>
          <p:cNvPr id="5" name="TextBox 4">
            <a:extLst>
              <a:ext uri="{FF2B5EF4-FFF2-40B4-BE49-F238E27FC236}">
                <a16:creationId xmlns:a16="http://schemas.microsoft.com/office/drawing/2014/main" id="{46988A5E-690C-91F4-C8EC-E834AD82A139}"/>
              </a:ext>
            </a:extLst>
          </p:cNvPr>
          <p:cNvSpPr txBox="1"/>
          <p:nvPr/>
        </p:nvSpPr>
        <p:spPr>
          <a:xfrm>
            <a:off x="481781" y="157316"/>
            <a:ext cx="11218605" cy="7222490"/>
          </a:xfrm>
          <a:prstGeom prst="rect">
            <a:avLst/>
          </a:prstGeom>
          <a:noFill/>
        </p:spPr>
        <p:txBody>
          <a:bodyPr wrap="square">
            <a:spAutoFit/>
          </a:bodyPr>
          <a:lstStyle/>
          <a:p>
            <a:pPr algn="l">
              <a:spcAft>
                <a:spcPts val="1950"/>
              </a:spcAft>
              <a:buNone/>
            </a:pPr>
            <a:r>
              <a:rPr lang="en-US" b="0" i="0" dirty="0">
                <a:solidFill>
                  <a:srgbClr val="222222"/>
                </a:solidFill>
                <a:effectLst/>
                <a:latin typeface="Inter"/>
              </a:rPr>
              <a:t>TYPES OF ADVERTISING</a:t>
            </a:r>
          </a:p>
          <a:p>
            <a:pPr algn="l">
              <a:spcAft>
                <a:spcPts val="1950"/>
              </a:spcAft>
              <a:buNone/>
            </a:pPr>
            <a:r>
              <a:rPr lang="en-US" b="0" i="0" dirty="0">
                <a:solidFill>
                  <a:srgbClr val="222222"/>
                </a:solidFill>
                <a:effectLst/>
                <a:latin typeface="Inter"/>
              </a:rPr>
              <a:t>With 14 different types of advertising, companies have a plethora of options to reach their target audience or spread awareness –</a:t>
            </a:r>
          </a:p>
          <a:p>
            <a:pPr algn="l">
              <a:spcAft>
                <a:spcPts val="1200"/>
              </a:spcAft>
              <a:buNone/>
            </a:pPr>
            <a:r>
              <a:rPr lang="en-US" b="1" i="0" dirty="0">
                <a:solidFill>
                  <a:srgbClr val="000000"/>
                </a:solidFill>
                <a:effectLst/>
                <a:latin typeface="Inter"/>
              </a:rPr>
              <a:t>1) Television advertising</a:t>
            </a:r>
          </a:p>
          <a:p>
            <a:pPr algn="l">
              <a:spcAft>
                <a:spcPts val="1950"/>
              </a:spcAft>
              <a:buNone/>
            </a:pPr>
            <a:r>
              <a:rPr lang="en-US" b="0" i="0" dirty="0">
                <a:solidFill>
                  <a:srgbClr val="222222"/>
                </a:solidFill>
                <a:effectLst/>
                <a:latin typeface="Inter"/>
              </a:rPr>
              <a:t>Television </a:t>
            </a:r>
            <a:r>
              <a:rPr lang="en-US" b="0" i="0" u="none" strike="noStrike" dirty="0">
                <a:solidFill>
                  <a:srgbClr val="222222"/>
                </a:solidFill>
                <a:effectLst/>
                <a:latin typeface="Inter"/>
                <a:hlinkClick r:id="rId2"/>
              </a:rPr>
              <a:t>advertising is an effective</a:t>
            </a:r>
            <a:r>
              <a:rPr lang="en-US" b="0" i="0" dirty="0">
                <a:solidFill>
                  <a:srgbClr val="222222"/>
                </a:solidFill>
                <a:effectLst/>
                <a:latin typeface="Inter"/>
              </a:rPr>
              <a:t> broadcast method where businesses can display and promote their products or services. Companies have the option of utilizing 20-, 30- or 60-second commercials, though it may be pricey at first. However, being able to repeat advertisements regularly will allow your brand to stay top-of-mind with customers!</a:t>
            </a:r>
          </a:p>
          <a:p>
            <a:pPr algn="l">
              <a:spcAft>
                <a:spcPts val="1950"/>
              </a:spcAft>
              <a:buNone/>
            </a:pPr>
            <a:r>
              <a:rPr lang="en-US" b="1" i="0" dirty="0">
                <a:solidFill>
                  <a:srgbClr val="222222"/>
                </a:solidFill>
                <a:effectLst/>
                <a:latin typeface="Inter"/>
              </a:rPr>
              <a:t>For example</a:t>
            </a:r>
            <a:r>
              <a:rPr lang="en-US" b="0" i="0" dirty="0">
                <a:solidFill>
                  <a:srgbClr val="222222"/>
                </a:solidFill>
                <a:effectLst/>
                <a:latin typeface="Inter"/>
              </a:rPr>
              <a:t>, companies can capitalize on the opportunity to highlight their products and services during a commercial break in popular shows, as viewers are sure to be more attentive at this time.</a:t>
            </a:r>
          </a:p>
          <a:p>
            <a:pPr algn="l">
              <a:spcAft>
                <a:spcPts val="1200"/>
              </a:spcAft>
              <a:buNone/>
            </a:pPr>
            <a:r>
              <a:rPr lang="en-US" b="1" i="0" dirty="0">
                <a:solidFill>
                  <a:srgbClr val="000000"/>
                </a:solidFill>
                <a:effectLst/>
                <a:latin typeface="Inter"/>
              </a:rPr>
              <a:t>2) Print Advertising</a:t>
            </a:r>
          </a:p>
          <a:p>
            <a:pPr algn="l">
              <a:spcAft>
                <a:spcPts val="1950"/>
              </a:spcAft>
              <a:buNone/>
            </a:pPr>
            <a:r>
              <a:rPr lang="en-US" b="0" i="0" dirty="0">
                <a:solidFill>
                  <a:srgbClr val="222222"/>
                </a:solidFill>
                <a:effectLst/>
                <a:latin typeface="Inter"/>
              </a:rPr>
              <a:t>When it comes to print advertising, most people think of printed advertisements in newspapers and magazines. However, this type of marketing strategy also involves promotional materials like brochures, directories, and </a:t>
            </a:r>
            <a:r>
              <a:rPr lang="en-US" b="0" i="0" dirty="0" err="1">
                <a:solidFill>
                  <a:srgbClr val="222222"/>
                </a:solidFill>
                <a:effectLst/>
                <a:latin typeface="Inter"/>
              </a:rPr>
              <a:t>flyers.Companies</a:t>
            </a:r>
            <a:r>
              <a:rPr lang="en-US" b="0" i="0" dirty="0">
                <a:solidFill>
                  <a:srgbClr val="222222"/>
                </a:solidFill>
                <a:effectLst/>
                <a:latin typeface="Inter"/>
              </a:rPr>
              <a:t> can reach more customers in their local area by strategically placing ads within newspapers or the classifieds section of a specific region. This will lead to increased visibility and engagement with potential clients that are </a:t>
            </a:r>
            <a:r>
              <a:rPr lang="en-US" b="0" i="0" dirty="0" err="1">
                <a:solidFill>
                  <a:srgbClr val="222222"/>
                </a:solidFill>
                <a:effectLst/>
                <a:latin typeface="Inter"/>
              </a:rPr>
              <a:t>nearby.Companies</a:t>
            </a:r>
            <a:r>
              <a:rPr lang="en-US" b="0" i="0" dirty="0">
                <a:solidFill>
                  <a:srgbClr val="222222"/>
                </a:solidFill>
                <a:effectLst/>
                <a:latin typeface="Inter"/>
              </a:rPr>
              <a:t> who wish to reach a more specialized demographic should consider investing in magazine advertising. </a:t>
            </a:r>
            <a:r>
              <a:rPr lang="en-US" b="1" i="0" dirty="0">
                <a:solidFill>
                  <a:srgbClr val="222222"/>
                </a:solidFill>
                <a:effectLst/>
                <a:latin typeface="Inter"/>
              </a:rPr>
              <a:t>For example</a:t>
            </a:r>
            <a:r>
              <a:rPr lang="en-US" b="0" i="0" dirty="0">
                <a:solidFill>
                  <a:srgbClr val="222222"/>
                </a:solidFill>
                <a:effectLst/>
                <a:latin typeface="Inter"/>
              </a:rPr>
              <a:t>, when companies advertise in a publication related to their product or service, they can reach readers who are likely interested and more willing to purchase. This method of advertising offers the advantage of connecting with potential customers that share an interest in what is being advertised.</a:t>
            </a:r>
          </a:p>
          <a:p>
            <a:pPr>
              <a:buNone/>
            </a:pPr>
            <a:br>
              <a:rPr lang="en-US" b="0" i="0" u="none" strike="noStrike" dirty="0">
                <a:solidFill>
                  <a:srgbClr val="222222"/>
                </a:solidFill>
                <a:effectLst/>
                <a:latin typeface="Arial" panose="020B0604020202020204" pitchFamily="34" charset="0"/>
                <a:hlinkClick r:id="rId3" tooltip="Download"/>
              </a:rPr>
            </a:br>
            <a:endParaRPr lang="en-IN" dirty="0"/>
          </a:p>
        </p:txBody>
      </p:sp>
    </p:spTree>
    <p:extLst>
      <p:ext uri="{BB962C8B-B14F-4D97-AF65-F5344CB8AC3E}">
        <p14:creationId xmlns:p14="http://schemas.microsoft.com/office/powerpoint/2010/main" val="3344100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685AB5-9486-89BD-B95D-14167C40BDBB}"/>
              </a:ext>
            </a:extLst>
          </p:cNvPr>
          <p:cNvSpPr txBox="1"/>
          <p:nvPr/>
        </p:nvSpPr>
        <p:spPr>
          <a:xfrm>
            <a:off x="707923" y="707636"/>
            <a:ext cx="10441858" cy="3785652"/>
          </a:xfrm>
          <a:prstGeom prst="rect">
            <a:avLst/>
          </a:prstGeom>
          <a:noFill/>
        </p:spPr>
        <p:txBody>
          <a:bodyPr wrap="square">
            <a:spAutoFit/>
          </a:bodyPr>
          <a:lstStyle/>
          <a:p>
            <a:pPr algn="l">
              <a:spcAft>
                <a:spcPts val="1200"/>
              </a:spcAft>
              <a:buNone/>
            </a:pPr>
            <a:r>
              <a:rPr lang="en-US" b="1" dirty="0">
                <a:solidFill>
                  <a:srgbClr val="000000"/>
                </a:solidFill>
                <a:latin typeface="Inter"/>
              </a:rPr>
              <a:t>3)</a:t>
            </a:r>
            <a:r>
              <a:rPr lang="en-US" b="1" i="0" dirty="0">
                <a:solidFill>
                  <a:srgbClr val="000000"/>
                </a:solidFill>
                <a:effectLst/>
                <a:latin typeface="Inter"/>
              </a:rPr>
              <a:t> Native advertising</a:t>
            </a:r>
          </a:p>
          <a:p>
            <a:pPr algn="l">
              <a:spcAft>
                <a:spcPts val="1950"/>
              </a:spcAft>
              <a:buNone/>
            </a:pPr>
            <a:r>
              <a:rPr lang="en-US" b="0" i="0" dirty="0">
                <a:solidFill>
                  <a:srgbClr val="222222"/>
                </a:solidFill>
                <a:effectLst/>
                <a:latin typeface="Inter"/>
              </a:rPr>
              <a:t>Pay-per-click ads make it easier than ever to reach a target audience, as they seamlessly blend in with the page content. By using this type of digital advertising campaign, an advertised product or service can be delivered straight into users’ feeds without any disruption – making it a perfect form of native advertising.</a:t>
            </a:r>
          </a:p>
          <a:p>
            <a:pPr algn="l">
              <a:spcAft>
                <a:spcPts val="1950"/>
              </a:spcAft>
              <a:buNone/>
            </a:pPr>
            <a:r>
              <a:rPr lang="en-US" b="0" i="0" dirty="0">
                <a:solidFill>
                  <a:srgbClr val="222222"/>
                </a:solidFill>
                <a:effectLst/>
                <a:latin typeface="Inter"/>
              </a:rPr>
              <a:t>Companies appreciate native ads format as it doesn’t interfere with user experience like display advertising does, making for a more enjoyable journey.</a:t>
            </a:r>
          </a:p>
          <a:p>
            <a:pPr algn="l">
              <a:spcAft>
                <a:spcPts val="1950"/>
              </a:spcAft>
              <a:buNone/>
            </a:pPr>
            <a:r>
              <a:rPr lang="en-US" b="1" i="0" dirty="0">
                <a:solidFill>
                  <a:srgbClr val="222222"/>
                </a:solidFill>
                <a:effectLst/>
                <a:latin typeface="Inter"/>
              </a:rPr>
              <a:t>For instance</a:t>
            </a:r>
            <a:r>
              <a:rPr lang="en-US" b="0" i="0" dirty="0">
                <a:solidFill>
                  <a:srgbClr val="222222"/>
                </a:solidFill>
                <a:effectLst/>
                <a:latin typeface="Inter"/>
              </a:rPr>
              <a:t>, a car dealership website may subtly feature sponsored articles regarding the most recent cars or exclusive offers without users even realizing it is an advertisement.</a:t>
            </a:r>
          </a:p>
          <a:p>
            <a:pPr algn="l">
              <a:spcAft>
                <a:spcPts val="1950"/>
              </a:spcAft>
              <a:buNone/>
            </a:pPr>
            <a:r>
              <a:rPr lang="en-US" b="0" i="0" dirty="0">
                <a:solidFill>
                  <a:srgbClr val="222222"/>
                </a:solidFill>
                <a:effectLst/>
                <a:latin typeface="Inter"/>
              </a:rPr>
              <a:t>By utilizing native advertising, brands can provide consumers with content that is relevant and appears natural to them, leading to increased levels of engagement.</a:t>
            </a:r>
          </a:p>
        </p:txBody>
      </p:sp>
    </p:spTree>
    <p:extLst>
      <p:ext uri="{BB962C8B-B14F-4D97-AF65-F5344CB8AC3E}">
        <p14:creationId xmlns:p14="http://schemas.microsoft.com/office/powerpoint/2010/main" val="1450891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07D5DE-269A-4414-8845-89701AE94B9C}"/>
              </a:ext>
            </a:extLst>
          </p:cNvPr>
          <p:cNvSpPr txBox="1"/>
          <p:nvPr/>
        </p:nvSpPr>
        <p:spPr>
          <a:xfrm>
            <a:off x="442452" y="78659"/>
            <a:ext cx="10982631" cy="6022161"/>
          </a:xfrm>
          <a:prstGeom prst="rect">
            <a:avLst/>
          </a:prstGeom>
          <a:noFill/>
        </p:spPr>
        <p:txBody>
          <a:bodyPr wrap="square">
            <a:spAutoFit/>
          </a:bodyPr>
          <a:lstStyle/>
          <a:p>
            <a:pPr algn="l">
              <a:spcAft>
                <a:spcPts val="1200"/>
              </a:spcAft>
              <a:buNone/>
            </a:pPr>
            <a:r>
              <a:rPr lang="en-US" b="1" i="0" dirty="0">
                <a:solidFill>
                  <a:srgbClr val="000000"/>
                </a:solidFill>
                <a:effectLst/>
                <a:latin typeface="Inter"/>
              </a:rPr>
              <a:t>4) Direct mail advertising</a:t>
            </a:r>
          </a:p>
          <a:p>
            <a:pPr algn="l">
              <a:spcAft>
                <a:spcPts val="1950"/>
              </a:spcAft>
              <a:buNone/>
            </a:pPr>
            <a:r>
              <a:rPr lang="en-US" b="0" i="0" u="none" strike="noStrike" dirty="0">
                <a:solidFill>
                  <a:srgbClr val="222222"/>
                </a:solidFill>
                <a:effectLst/>
                <a:latin typeface="Inter"/>
                <a:hlinkClick r:id="rId2"/>
              </a:rPr>
              <a:t>Direct mail advertising</a:t>
            </a:r>
            <a:r>
              <a:rPr lang="en-US" b="0" i="0" dirty="0">
                <a:solidFill>
                  <a:srgbClr val="222222"/>
                </a:solidFill>
                <a:effectLst/>
                <a:latin typeface="Inter"/>
              </a:rPr>
              <a:t> is an effective way to reach your customers, with a range of print materials like brochures, catalogs, newsletters, and flyers sent directly through the post.</a:t>
            </a:r>
          </a:p>
          <a:p>
            <a:pPr algn="l">
              <a:spcAft>
                <a:spcPts val="1950"/>
              </a:spcAft>
              <a:buNone/>
            </a:pPr>
            <a:r>
              <a:rPr lang="en-US" b="0" i="0" dirty="0">
                <a:solidFill>
                  <a:srgbClr val="222222"/>
                </a:solidFill>
                <a:effectLst/>
                <a:latin typeface="Inter"/>
              </a:rPr>
              <a:t>Through this strategic marketing method, companies can effectively reach an incredibly specific market through direct mailers and other printed materials.</a:t>
            </a:r>
          </a:p>
          <a:p>
            <a:r>
              <a:rPr lang="en-US" b="0" i="0" dirty="0">
                <a:solidFill>
                  <a:srgbClr val="222222"/>
                </a:solidFill>
                <a:effectLst/>
                <a:latin typeface="Inter"/>
              </a:rPr>
              <a:t>Unlike many traditional print advertising formats, targeted ads are circulated only to those that meet the company’s desired demographic criteria. </a:t>
            </a:r>
            <a:r>
              <a:rPr lang="en-US" b="1" i="0" dirty="0">
                <a:solidFill>
                  <a:srgbClr val="222222"/>
                </a:solidFill>
                <a:effectLst/>
                <a:latin typeface="Inter"/>
              </a:rPr>
              <a:t>For instance</a:t>
            </a:r>
            <a:r>
              <a:rPr lang="en-US" b="0" i="0" dirty="0">
                <a:solidFill>
                  <a:srgbClr val="222222"/>
                </a:solidFill>
                <a:effectLst/>
                <a:latin typeface="Inter"/>
              </a:rPr>
              <a:t>, an individual who owns a restaurant can distribute flyers to promote their grand opening.</a:t>
            </a:r>
          </a:p>
          <a:p>
            <a:endParaRPr lang="en-US" dirty="0">
              <a:solidFill>
                <a:srgbClr val="222222"/>
              </a:solidFill>
              <a:latin typeface="Inter"/>
            </a:endParaRPr>
          </a:p>
          <a:p>
            <a:r>
              <a:rPr lang="en-US" b="0" i="0" dirty="0">
                <a:solidFill>
                  <a:srgbClr val="222222"/>
                </a:solidFill>
                <a:effectLst/>
                <a:latin typeface="Inter"/>
              </a:rPr>
              <a:t> </a:t>
            </a:r>
            <a:r>
              <a:rPr lang="en-US" b="1" dirty="0"/>
              <a:t>5) Outdoor advertising</a:t>
            </a:r>
          </a:p>
          <a:p>
            <a:r>
              <a:rPr lang="en-US" dirty="0"/>
              <a:t>Outdoor advertising, also known as out-of-home advertising, is a special type of marketing that consumers can observe beyond the walls of their homes.</a:t>
            </a:r>
          </a:p>
          <a:p>
            <a:r>
              <a:rPr lang="en-US" dirty="0"/>
              <a:t>From billboards to ads on buses and inside subways, examples of outdoor advertising are everywhere. Outdoor advertising is an effective tool to grab the attention of a large audience and help companies boost their brand recognition in this area.</a:t>
            </a:r>
          </a:p>
          <a:p>
            <a:r>
              <a:rPr lang="en-US" dirty="0"/>
              <a:t>Given the space constraints and time limitations of outdoor advertisements, they are often designed to be attention-grabbing with dynamic images and succinct words. That way, readers can quickly comprehend the message without having to spend too much effort on it.</a:t>
            </a:r>
          </a:p>
          <a:p>
            <a:pPr algn="l">
              <a:spcAft>
                <a:spcPts val="1950"/>
              </a:spcAft>
              <a:buNone/>
            </a:pPr>
            <a:endParaRPr lang="en-US" b="0" i="0" dirty="0">
              <a:solidFill>
                <a:srgbClr val="222222"/>
              </a:solidFill>
              <a:effectLst/>
              <a:latin typeface="Inter"/>
            </a:endParaRPr>
          </a:p>
        </p:txBody>
      </p:sp>
    </p:spTree>
    <p:extLst>
      <p:ext uri="{BB962C8B-B14F-4D97-AF65-F5344CB8AC3E}">
        <p14:creationId xmlns:p14="http://schemas.microsoft.com/office/powerpoint/2010/main" val="2889549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7A3259-4FA6-C844-2F6C-B0F65F176289}"/>
              </a:ext>
            </a:extLst>
          </p:cNvPr>
          <p:cNvSpPr txBox="1"/>
          <p:nvPr/>
        </p:nvSpPr>
        <p:spPr>
          <a:xfrm>
            <a:off x="511277" y="235974"/>
            <a:ext cx="11021962" cy="6319679"/>
          </a:xfrm>
          <a:prstGeom prst="rect">
            <a:avLst/>
          </a:prstGeom>
          <a:noFill/>
        </p:spPr>
        <p:txBody>
          <a:bodyPr wrap="square">
            <a:spAutoFit/>
          </a:bodyPr>
          <a:lstStyle/>
          <a:p>
            <a:pPr algn="l">
              <a:spcAft>
                <a:spcPts val="1200"/>
              </a:spcAft>
              <a:buNone/>
            </a:pPr>
            <a:r>
              <a:rPr lang="en-US" b="1" i="0" dirty="0">
                <a:solidFill>
                  <a:srgbClr val="000000"/>
                </a:solidFill>
                <a:effectLst/>
                <a:latin typeface="Inter"/>
              </a:rPr>
              <a:t>6) Radio advertising</a:t>
            </a:r>
          </a:p>
          <a:p>
            <a:pPr algn="l">
              <a:spcAft>
                <a:spcPts val="1950"/>
              </a:spcAft>
              <a:buNone/>
            </a:pPr>
            <a:r>
              <a:rPr lang="en-US" b="0" i="0" dirty="0">
                <a:solidFill>
                  <a:srgbClr val="222222"/>
                </a:solidFill>
                <a:effectLst/>
                <a:latin typeface="Inter"/>
              </a:rPr>
              <a:t>Radio advertising is an effective form of broadcast that plays commercials during programming pauses. Individuals get to hear these radio ads while driving or completing other tasks like doing household chores, all the while having the chance to understand your message and </a:t>
            </a:r>
            <a:r>
              <a:rPr lang="en-US" b="0" i="0" dirty="0" err="1">
                <a:solidFill>
                  <a:srgbClr val="222222"/>
                </a:solidFill>
                <a:effectLst/>
                <a:latin typeface="Inter"/>
              </a:rPr>
              <a:t>services.Radio</a:t>
            </a:r>
            <a:r>
              <a:rPr lang="en-US" b="0" i="0" dirty="0">
                <a:solidFill>
                  <a:srgbClr val="222222"/>
                </a:solidFill>
                <a:effectLst/>
                <a:latin typeface="Inter"/>
              </a:rPr>
              <a:t> is an effective way to reach potential customers, as its advertisements can be heard multiple times over a few days. This helps companies become more recognizable to their target </a:t>
            </a:r>
            <a:r>
              <a:rPr lang="en-US" b="0" i="0" dirty="0" err="1">
                <a:solidFill>
                  <a:srgbClr val="222222"/>
                </a:solidFill>
                <a:effectLst/>
                <a:latin typeface="Inter"/>
              </a:rPr>
              <a:t>audience.</a:t>
            </a:r>
            <a:r>
              <a:rPr lang="en-US" dirty="0" err="1"/>
              <a:t>For</a:t>
            </a:r>
            <a:r>
              <a:rPr lang="en-US" dirty="0"/>
              <a:t> example, you can easily access information to understand which radio stations your target clients love and at what times of the day they are most tuned in. This way, you can ensure that you’re utilizing strategically-timed marketing campaigns to maximize visibility among your desired demographic.</a:t>
            </a:r>
          </a:p>
          <a:p>
            <a:r>
              <a:rPr lang="en-US" b="1" dirty="0"/>
              <a:t>7) Podcast advertising</a:t>
            </a:r>
          </a:p>
          <a:p>
            <a:r>
              <a:rPr lang="en-US" dirty="0">
                <a:hlinkClick r:id="rId2"/>
              </a:rPr>
              <a:t>Podcast advertising</a:t>
            </a:r>
            <a:r>
              <a:rPr lang="en-US" dirty="0"/>
              <a:t> is an excellent way for companies to promote their products and services. Companies can sponsor the podcast itself or have ads inserted at various points throughout the episode, such as the beginning, middle, and end of each segment. This provides a powerful platform for businesses to reach new customers engagingly.</a:t>
            </a:r>
          </a:p>
          <a:p>
            <a:r>
              <a:rPr lang="en-US" dirty="0"/>
              <a:t>Just like radio commercials, businesses can explore the best podcasts that their target audience listens to. Podcasting is an engaging method for consumers to receive ads, especially when hosts read from either a script given by the producers or one they wrote themselves.</a:t>
            </a:r>
          </a:p>
          <a:p>
            <a:r>
              <a:rPr lang="en-US" b="1" dirty="0"/>
              <a:t>For example</a:t>
            </a:r>
            <a:r>
              <a:rPr lang="en-US" dirty="0"/>
              <a:t>, a diet business owner utilizes podcasts to discuss the advantages and workings of one of their products. This allows potential customers to gain in-depth knowledge about the product, giving them more reason to invest in it.</a:t>
            </a:r>
          </a:p>
          <a:p>
            <a:pPr>
              <a:buNone/>
            </a:pPr>
            <a:br>
              <a:rPr lang="en-US" b="0" i="0" u="none" strike="noStrike" dirty="0">
                <a:solidFill>
                  <a:srgbClr val="222222"/>
                </a:solidFill>
                <a:effectLst/>
                <a:latin typeface="Arial" panose="020B0604020202020204" pitchFamily="34" charset="0"/>
                <a:hlinkClick r:id="rId3" tooltip="Download"/>
              </a:rPr>
            </a:br>
            <a:endParaRPr lang="en-IN" dirty="0"/>
          </a:p>
        </p:txBody>
      </p:sp>
    </p:spTree>
    <p:extLst>
      <p:ext uri="{BB962C8B-B14F-4D97-AF65-F5344CB8AC3E}">
        <p14:creationId xmlns:p14="http://schemas.microsoft.com/office/powerpoint/2010/main" val="736102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B34210-5A26-EA8C-C096-AB7E87C57C5B}"/>
              </a:ext>
            </a:extLst>
          </p:cNvPr>
          <p:cNvSpPr txBox="1"/>
          <p:nvPr/>
        </p:nvSpPr>
        <p:spPr>
          <a:xfrm>
            <a:off x="265471" y="314642"/>
            <a:ext cx="11356257" cy="6155531"/>
          </a:xfrm>
          <a:prstGeom prst="rect">
            <a:avLst/>
          </a:prstGeom>
          <a:noFill/>
        </p:spPr>
        <p:txBody>
          <a:bodyPr wrap="square">
            <a:spAutoFit/>
          </a:bodyPr>
          <a:lstStyle/>
          <a:p>
            <a:pPr algn="l">
              <a:spcAft>
                <a:spcPts val="1200"/>
              </a:spcAft>
              <a:buNone/>
            </a:pPr>
            <a:r>
              <a:rPr lang="en-US" b="1" i="0" dirty="0">
                <a:solidFill>
                  <a:srgbClr val="000000"/>
                </a:solidFill>
                <a:effectLst/>
                <a:latin typeface="Inter"/>
              </a:rPr>
              <a:t>8) Mobile advertising</a:t>
            </a:r>
          </a:p>
          <a:p>
            <a:pPr algn="l">
              <a:spcAft>
                <a:spcPts val="1950"/>
              </a:spcAft>
              <a:buNone/>
            </a:pPr>
            <a:r>
              <a:rPr lang="en-US" b="0" i="0" dirty="0">
                <a:solidFill>
                  <a:srgbClr val="222222"/>
                </a:solidFill>
                <a:effectLst/>
                <a:latin typeface="Inter"/>
              </a:rPr>
              <a:t>Consumers can be reached through any mobile device with internet access, like a smartphone or tablet. These ads may appear in apps, on web pages, or across social media platforms to reach targeted audiences.</a:t>
            </a:r>
          </a:p>
          <a:p>
            <a:pPr algn="l">
              <a:spcAft>
                <a:spcPts val="1950"/>
              </a:spcAft>
              <a:buNone/>
            </a:pPr>
            <a:r>
              <a:rPr lang="en-US" b="1" i="0" dirty="0">
                <a:solidFill>
                  <a:srgbClr val="222222"/>
                </a:solidFill>
                <a:effectLst/>
                <a:latin typeface="Inter"/>
              </a:rPr>
              <a:t>Consider this example</a:t>
            </a:r>
            <a:r>
              <a:rPr lang="en-US" b="0" i="0" dirty="0">
                <a:solidFill>
                  <a:srgbClr val="222222"/>
                </a:solidFill>
                <a:effectLst/>
                <a:latin typeface="Inter"/>
              </a:rPr>
              <a:t>, when a mobile gamer plays, they are likely to be exposed to ads for similar games between rounds. This is advantageous because it allows companies to reach potential customers no matter where they are located. Furthermore, if individuals enable their location settings on the device, firms can even target them depending on the geographic area – an especially powerful tool in digital </a:t>
            </a:r>
            <a:r>
              <a:rPr lang="en-US" b="0" i="0" dirty="0" err="1">
                <a:solidFill>
                  <a:srgbClr val="222222"/>
                </a:solidFill>
                <a:effectLst/>
                <a:latin typeface="Inter"/>
              </a:rPr>
              <a:t>marketing!Companies</a:t>
            </a:r>
            <a:r>
              <a:rPr lang="en-US" b="0" i="0" dirty="0">
                <a:solidFill>
                  <a:srgbClr val="222222"/>
                </a:solidFill>
                <a:effectLst/>
                <a:latin typeface="Inter"/>
              </a:rPr>
              <a:t> can also leverage the power of mobile advertising by incorporating QR codes into their print advertisements. By simply scanning a QR code featured in magazines, consumers can access the brand’s</a:t>
            </a:r>
            <a:r>
              <a:rPr lang="en-US" dirty="0">
                <a:solidFill>
                  <a:srgbClr val="222222"/>
                </a:solidFill>
                <a:latin typeface="Inter"/>
              </a:rPr>
              <a:t>.</a:t>
            </a:r>
            <a:endParaRPr lang="en-US" b="0" i="0" dirty="0">
              <a:solidFill>
                <a:srgbClr val="222222"/>
              </a:solidFill>
              <a:effectLst/>
              <a:latin typeface="Inter"/>
            </a:endParaRPr>
          </a:p>
          <a:p>
            <a:pPr algn="l">
              <a:spcAft>
                <a:spcPts val="1200"/>
              </a:spcAft>
              <a:buNone/>
            </a:pPr>
            <a:r>
              <a:rPr lang="en-US" b="1" i="0" dirty="0">
                <a:solidFill>
                  <a:srgbClr val="000000"/>
                </a:solidFill>
                <a:effectLst/>
                <a:latin typeface="Inter"/>
              </a:rPr>
              <a:t>9) Paid search advertising</a:t>
            </a:r>
          </a:p>
          <a:p>
            <a:pPr algn="l">
              <a:spcAft>
                <a:spcPts val="1950"/>
              </a:spcAft>
              <a:buNone/>
            </a:pPr>
            <a:r>
              <a:rPr lang="en-US" b="0" i="0" dirty="0">
                <a:solidFill>
                  <a:srgbClr val="222222"/>
                </a:solidFill>
                <a:effectLst/>
                <a:latin typeface="Inter"/>
              </a:rPr>
              <a:t>Harnessing the power of paid search (or pay-per-click) marketing is an effective way to make your online presence known and attract potential customers. Digital ad platforms for PPC ad campaigns are quite effective in offering favorable results.</a:t>
            </a:r>
          </a:p>
          <a:p>
            <a:pPr algn="l">
              <a:spcAft>
                <a:spcPts val="1950"/>
              </a:spcAft>
              <a:buNone/>
            </a:pPr>
            <a:r>
              <a:rPr lang="en-US" b="0" i="0" dirty="0">
                <a:solidFill>
                  <a:srgbClr val="222222"/>
                </a:solidFill>
                <a:effectLst/>
                <a:latin typeface="Inter"/>
              </a:rPr>
              <a:t>Pay-Per-Click (PPC) </a:t>
            </a:r>
            <a:r>
              <a:rPr lang="en-US" b="0" i="0" u="none" strike="noStrike" dirty="0">
                <a:solidFill>
                  <a:srgbClr val="222222"/>
                </a:solidFill>
                <a:effectLst/>
                <a:latin typeface="Inter"/>
                <a:hlinkClick r:id="rId2"/>
              </a:rPr>
              <a:t>advertising strategy</a:t>
            </a:r>
            <a:r>
              <a:rPr lang="en-US" b="0" i="0" dirty="0">
                <a:solidFill>
                  <a:srgbClr val="222222"/>
                </a:solidFill>
                <a:effectLst/>
                <a:latin typeface="Inter"/>
              </a:rPr>
              <a:t> offers companies a budget-friendly and highly targeted approach to reaching potential customers, as they are only charged when their advertisement has been clicked on. Companies place their advertisements on search engines by bidding for relevant keywords about the business. The placement of these ads is then determined based on those </a:t>
            </a:r>
            <a:r>
              <a:rPr lang="en-US" b="0" i="0" dirty="0" err="1">
                <a:solidFill>
                  <a:srgbClr val="222222"/>
                </a:solidFill>
                <a:effectLst/>
                <a:latin typeface="Inter"/>
              </a:rPr>
              <a:t>bids.</a:t>
            </a:r>
            <a:r>
              <a:rPr lang="en-US" b="1" i="0" dirty="0" err="1">
                <a:solidFill>
                  <a:srgbClr val="222222"/>
                </a:solidFill>
                <a:effectLst/>
                <a:latin typeface="Inter"/>
              </a:rPr>
              <a:t>For</a:t>
            </a:r>
            <a:r>
              <a:rPr lang="en-US" b="1" i="0" dirty="0">
                <a:solidFill>
                  <a:srgbClr val="222222"/>
                </a:solidFill>
                <a:effectLst/>
                <a:latin typeface="Inter"/>
              </a:rPr>
              <a:t> instance</a:t>
            </a:r>
            <a:r>
              <a:rPr lang="en-US" b="0" i="0" dirty="0">
                <a:solidFill>
                  <a:srgbClr val="222222"/>
                </a:solidFill>
                <a:effectLst/>
                <a:latin typeface="Inter"/>
              </a:rPr>
              <a:t>, a company that offers hiking equipment may opt to target the keyword ‘hiking’, and their advertisement will be seen by potential customers who search for this term.</a:t>
            </a:r>
          </a:p>
        </p:txBody>
      </p:sp>
    </p:spTree>
    <p:extLst>
      <p:ext uri="{BB962C8B-B14F-4D97-AF65-F5344CB8AC3E}">
        <p14:creationId xmlns:p14="http://schemas.microsoft.com/office/powerpoint/2010/main" val="1103762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8BFC5A-492E-8090-C9C7-27D8B8C570B1}"/>
              </a:ext>
            </a:extLst>
          </p:cNvPr>
          <p:cNvSpPr txBox="1"/>
          <p:nvPr/>
        </p:nvSpPr>
        <p:spPr>
          <a:xfrm>
            <a:off x="422787" y="157316"/>
            <a:ext cx="11307097" cy="5786199"/>
          </a:xfrm>
          <a:prstGeom prst="rect">
            <a:avLst/>
          </a:prstGeom>
          <a:noFill/>
        </p:spPr>
        <p:txBody>
          <a:bodyPr wrap="square">
            <a:spAutoFit/>
          </a:bodyPr>
          <a:lstStyle/>
          <a:p>
            <a:pPr algn="l">
              <a:spcAft>
                <a:spcPts val="1200"/>
              </a:spcAft>
              <a:buNone/>
            </a:pPr>
            <a:r>
              <a:rPr lang="en-US" b="1" i="0" dirty="0">
                <a:solidFill>
                  <a:srgbClr val="000000"/>
                </a:solidFill>
                <a:effectLst/>
                <a:latin typeface="Inter"/>
              </a:rPr>
              <a:t>10) Social media advertising</a:t>
            </a:r>
          </a:p>
          <a:p>
            <a:r>
              <a:rPr lang="en-US" b="0" i="0" dirty="0">
                <a:solidFill>
                  <a:srgbClr val="222222"/>
                </a:solidFill>
                <a:effectLst/>
                <a:latin typeface="Inter"/>
              </a:rPr>
              <a:t>Companies leverage the power of social </a:t>
            </a:r>
            <a:r>
              <a:rPr lang="en-US" b="0" i="0" u="none" strike="noStrike" dirty="0">
                <a:solidFill>
                  <a:srgbClr val="222222"/>
                </a:solidFill>
                <a:effectLst/>
                <a:latin typeface="Inter"/>
                <a:hlinkClick r:id="rId2"/>
              </a:rPr>
              <a:t>media advertising</a:t>
            </a:r>
            <a:r>
              <a:rPr lang="en-US" b="0" i="0" dirty="0">
                <a:solidFill>
                  <a:srgbClr val="222222"/>
                </a:solidFill>
                <a:effectLst/>
                <a:latin typeface="Inter"/>
              </a:rPr>
              <a:t> to target and engage a specific demographic with their products or services. From Twitter, Instagram, YouTube, and Facebook – no matter where you are likely looking online today there is an opportunity for your business to tap into this powerful digital marketing tool. </a:t>
            </a:r>
            <a:r>
              <a:rPr lang="en-US" dirty="0"/>
              <a:t>With its ability to precisely target potential customers based on key interests, it’s never been easier for companies large and small alike to make a splash in the crowded marketplace!</a:t>
            </a:r>
          </a:p>
          <a:p>
            <a:r>
              <a:rPr lang="en-US" dirty="0"/>
              <a:t>Companies can strategically target potential customers based on their geographical area, age demographic, or purchasing behavior – either by paying for a platform to promote the ads or taking advantage of more organic tactics.</a:t>
            </a:r>
          </a:p>
          <a:p>
            <a:r>
              <a:rPr lang="en-US" dirty="0"/>
              <a:t>Social media ads are an excellent way for salons to gain traction and get in front of potential customers. </a:t>
            </a:r>
            <a:r>
              <a:rPr lang="en-US" b="1" dirty="0"/>
              <a:t>For example</a:t>
            </a:r>
            <a:r>
              <a:rPr lang="en-US" dirty="0"/>
              <a:t>, by placing compelling advertisements on platforms such as Facebook or Instagram, businesses can build a deeper connection with their audience while also directing them toward the salon’s website.</a:t>
            </a:r>
          </a:p>
          <a:p>
            <a:endParaRPr lang="en-US" b="1" dirty="0"/>
          </a:p>
          <a:p>
            <a:r>
              <a:rPr lang="en-US" b="1" dirty="0"/>
              <a:t>11) Display advertising</a:t>
            </a:r>
          </a:p>
          <a:p>
            <a:r>
              <a:rPr lang="en-US" dirty="0"/>
              <a:t>If you’re looking for a powerful digital advertising solution, Display Advertising is the way to go. This type of ad includes banner ads placed on websites or pop-up ads that can be easily identified by your target audience!</a:t>
            </a:r>
          </a:p>
          <a:p>
            <a:r>
              <a:rPr lang="en-US" dirty="0"/>
              <a:t>Utilizing display advertising will help you reach an even wider range of potential customers and increase conversions significantly.</a:t>
            </a:r>
          </a:p>
          <a:p>
            <a:r>
              <a:rPr lang="en-US" b="1" dirty="0"/>
              <a:t>An additional illustration</a:t>
            </a:r>
            <a:r>
              <a:rPr lang="en-US" dirty="0"/>
              <a:t> would be the video ads that show up before or during streaming videos. Show advertising motivates users to click on them to visit the company’s website and quite possibly make a purchase.</a:t>
            </a:r>
          </a:p>
          <a:p>
            <a:pPr algn="l">
              <a:spcAft>
                <a:spcPts val="1950"/>
              </a:spcAft>
              <a:buNone/>
            </a:pPr>
            <a:endParaRPr lang="en-US" b="0" i="0" dirty="0">
              <a:solidFill>
                <a:srgbClr val="222222"/>
              </a:solidFill>
              <a:effectLst/>
              <a:latin typeface="Inter"/>
            </a:endParaRPr>
          </a:p>
        </p:txBody>
      </p:sp>
    </p:spTree>
    <p:extLst>
      <p:ext uri="{BB962C8B-B14F-4D97-AF65-F5344CB8AC3E}">
        <p14:creationId xmlns:p14="http://schemas.microsoft.com/office/powerpoint/2010/main" val="2953152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2981</Words>
  <Application>Microsoft Office PowerPoint</Application>
  <PresentationFormat>Widescreen</PresentationFormat>
  <Paragraphs>120</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Inter</vt:lpstr>
      <vt:lpstr>Roboto</vt:lpstr>
      <vt:lpstr>Office Theme</vt:lpstr>
      <vt:lpstr>Unit 1 – COMMUNICATION</vt:lpstr>
      <vt:lpstr>ADVERTISING COMMUNICATION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Dhanjyoti talukdar</dc:creator>
  <cp:lastModifiedBy>Dhanjyoti talukdar</cp:lastModifiedBy>
  <cp:revision>1</cp:revision>
  <dcterms:created xsi:type="dcterms:W3CDTF">2025-12-27T13:33:35Z</dcterms:created>
  <dcterms:modified xsi:type="dcterms:W3CDTF">2025-12-27T15:53:35Z</dcterms:modified>
</cp:coreProperties>
</file>