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65" r:id="rId2"/>
    <p:sldId id="257" r:id="rId3"/>
    <p:sldId id="258" r:id="rId4"/>
    <p:sldId id="259" r:id="rId5"/>
    <p:sldId id="260" r:id="rId6"/>
    <p:sldId id="261" r:id="rId7"/>
    <p:sldId id="262" r:id="rId8"/>
    <p:sldId id="264" r:id="rId9"/>
    <p:sldId id="266" r:id="rId10"/>
    <p:sldId id="267" r:id="rId11"/>
    <p:sldId id="268" r:id="rId12"/>
    <p:sldId id="269" r:id="rId13"/>
    <p:sldId id="270" r:id="rId14"/>
    <p:sldId id="271" r:id="rId15"/>
    <p:sldId id="272"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156"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B6F92F-4CCA-4E42-B901-5BDD96B3399A}"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C2B78-0438-403C-8306-51FDF9D869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B6F92F-4CCA-4E42-B901-5BDD96B3399A}" type="datetimeFigureOut">
              <a:rPr lang="en-US" smtClean="0"/>
              <a:pPr/>
              <a:t>12/29/2025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C2B78-0438-403C-8306-51FDF9D8691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676400"/>
            <a:ext cx="9116291" cy="144655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r>
              <a:rPr lang="en-US" sz="4000" b="1" dirty="0" smtClean="0">
                <a:solidFill>
                  <a:schemeClr val="accent2">
                    <a:lumMod val="75000"/>
                  </a:schemeClr>
                </a:solidFill>
                <a:latin typeface="Arial Black" pitchFamily="34" charset="0"/>
              </a:rPr>
              <a:t>                        </a:t>
            </a:r>
          </a:p>
          <a:p>
            <a:pPr algn="ctr"/>
            <a:r>
              <a:rPr lang="en-US" sz="2400" b="1" dirty="0" smtClean="0">
                <a:solidFill>
                  <a:schemeClr val="accent1">
                    <a:lumMod val="75000"/>
                  </a:schemeClr>
                </a:solidFill>
                <a:latin typeface="Arial Black" pitchFamily="34" charset="0"/>
              </a:rPr>
              <a:t>CREDIT </a:t>
            </a:r>
            <a:r>
              <a:rPr lang="en-US" sz="2400" b="1" dirty="0" smtClean="0">
                <a:solidFill>
                  <a:schemeClr val="accent1">
                    <a:lumMod val="75000"/>
                  </a:schemeClr>
                </a:solidFill>
                <a:latin typeface="Arial Black" pitchFamily="34" charset="0"/>
              </a:rPr>
              <a:t>CREATION BY COMMERCIAL BANK </a:t>
            </a:r>
          </a:p>
          <a:p>
            <a:pPr algn="ctr"/>
            <a:r>
              <a:rPr lang="en-US" sz="2400" b="1" dirty="0" smtClean="0">
                <a:solidFill>
                  <a:schemeClr val="accent1">
                    <a:lumMod val="75000"/>
                  </a:schemeClr>
                </a:solidFill>
                <a:latin typeface="Arial Black" pitchFamily="34" charset="0"/>
              </a:rPr>
              <a:t>AND CREDIT </a:t>
            </a:r>
            <a:r>
              <a:rPr lang="en-US" sz="2400" b="1" dirty="0" smtClean="0">
                <a:solidFill>
                  <a:schemeClr val="accent1">
                    <a:lumMod val="75000"/>
                  </a:schemeClr>
                </a:solidFill>
                <a:latin typeface="Arial Black" pitchFamily="34" charset="0"/>
              </a:rPr>
              <a:t>CONTROL BY RBI</a:t>
            </a:r>
            <a:endParaRPr lang="en-US" sz="2400" b="1" dirty="0" smtClean="0">
              <a:solidFill>
                <a:schemeClr val="accent1">
                  <a:lumMod val="75000"/>
                </a:schemeClr>
              </a:solidFill>
              <a:latin typeface="Arial Black" pitchFamily="34" charset="0"/>
            </a:endParaRPr>
          </a:p>
        </p:txBody>
      </p:sp>
      <p:sp>
        <p:nvSpPr>
          <p:cNvPr id="6" name="AutoShape 2" descr="RBI se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7" name="AutoShape 4" descr="RBI sea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AutoShape 6" descr="RBI seal"/>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TextBox 9"/>
          <p:cNvSpPr txBox="1"/>
          <p:nvPr/>
        </p:nvSpPr>
        <p:spPr>
          <a:xfrm>
            <a:off x="3200400" y="4038600"/>
            <a:ext cx="5181600" cy="707886"/>
          </a:xfrm>
          <a:prstGeom prst="rect">
            <a:avLst/>
          </a:prstGeom>
          <a:noFill/>
          <a:ln>
            <a:noFill/>
            <a:prstDash val="lgDashDot"/>
          </a:ln>
        </p:spPr>
        <p:txBody>
          <a:bodyPr wrap="square" rtlCol="0">
            <a:spAutoFit/>
          </a:bodyPr>
          <a:lstStyle/>
          <a:p>
            <a:pPr algn="ctr"/>
            <a:r>
              <a:rPr lang="en-US" sz="2000" b="1" dirty="0" err="1" smtClean="0"/>
              <a:t>Mrinmoyee</a:t>
            </a:r>
            <a:r>
              <a:rPr lang="en-US" sz="2000" b="1" dirty="0" smtClean="0"/>
              <a:t> Bhattacharyya,</a:t>
            </a:r>
          </a:p>
          <a:p>
            <a:pPr algn="ctr"/>
            <a:r>
              <a:rPr lang="en-US" sz="2000" b="1" dirty="0" err="1" smtClean="0"/>
              <a:t>HoD</a:t>
            </a:r>
            <a:r>
              <a:rPr lang="en-US" sz="2000" b="1" dirty="0" smtClean="0"/>
              <a:t>, Department of Economics</a:t>
            </a:r>
            <a:endParaRPr lang="en-US" sz="2000" b="1" dirty="0" smtClean="0"/>
          </a:p>
        </p:txBody>
      </p:sp>
    </p:spTree>
    <p:extLst>
      <p:ext uri="{BB962C8B-B14F-4D97-AF65-F5344CB8AC3E}">
        <p14:creationId xmlns:p14="http://schemas.microsoft.com/office/powerpoint/2010/main" xmlns="" val="20828578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43000" y="152400"/>
            <a:ext cx="6781800" cy="563562"/>
          </a:xfrm>
        </p:spPr>
        <p:style>
          <a:lnRef idx="0">
            <a:schemeClr val="accent2"/>
          </a:lnRef>
          <a:fillRef idx="3">
            <a:schemeClr val="accent2"/>
          </a:fillRef>
          <a:effectRef idx="3">
            <a:schemeClr val="accent2"/>
          </a:effectRef>
          <a:fontRef idx="minor">
            <a:schemeClr val="lt1"/>
          </a:fontRef>
        </p:style>
        <p:txBody>
          <a:bodyPr>
            <a:noAutofit/>
          </a:bodyPr>
          <a:lstStyle/>
          <a:p>
            <a:r>
              <a:rPr lang="en-US" sz="2400" b="1" dirty="0">
                <a:latin typeface="Arial" pitchFamily="34" charset="0"/>
                <a:cs typeface="Arial" pitchFamily="34" charset="0"/>
              </a:rPr>
              <a:t>Methods </a:t>
            </a:r>
            <a:r>
              <a:rPr lang="en-US" sz="2400" b="1" dirty="0" smtClean="0">
                <a:latin typeface="Arial" pitchFamily="34" charset="0"/>
                <a:cs typeface="Arial" pitchFamily="34" charset="0"/>
              </a:rPr>
              <a:t>/ </a:t>
            </a:r>
            <a:r>
              <a:rPr lang="en-US" sz="2400" b="1" dirty="0">
                <a:latin typeface="Arial" pitchFamily="34" charset="0"/>
                <a:cs typeface="Arial" pitchFamily="34" charset="0"/>
              </a:rPr>
              <a:t>instruments of credit control</a:t>
            </a:r>
            <a:endParaRPr lang="en-IN" sz="2400" dirty="0">
              <a:latin typeface="Arial" pitchFamily="34" charset="0"/>
              <a:cs typeface="Arial" pitchFamily="34" charset="0"/>
            </a:endParaRPr>
          </a:p>
        </p:txBody>
      </p:sp>
      <p:sp>
        <p:nvSpPr>
          <p:cNvPr id="4" name="TextBox 3"/>
          <p:cNvSpPr txBox="1"/>
          <p:nvPr/>
        </p:nvSpPr>
        <p:spPr>
          <a:xfrm>
            <a:off x="381000" y="1042749"/>
            <a:ext cx="8319655" cy="420115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buAutoNum type="alphaUcPeriod"/>
            </a:pPr>
            <a:endParaRPr lang="en-US" sz="2000" b="1" u="sng" dirty="0" smtClean="0">
              <a:solidFill>
                <a:schemeClr val="tx1"/>
              </a:solidFill>
              <a:latin typeface="Arial" pitchFamily="34" charset="0"/>
              <a:cs typeface="Arial" pitchFamily="34" charset="0"/>
            </a:endParaRPr>
          </a:p>
          <a:p>
            <a:pPr marL="342900" indent="-342900">
              <a:buAutoNum type="alphaUcPeriod"/>
            </a:pPr>
            <a:r>
              <a:rPr lang="en-US" sz="2000" b="1" u="sng" dirty="0" smtClean="0">
                <a:solidFill>
                  <a:schemeClr val="tx1"/>
                </a:solidFill>
                <a:latin typeface="Arial" pitchFamily="34" charset="0"/>
                <a:cs typeface="Arial" pitchFamily="34" charset="0"/>
              </a:rPr>
              <a:t>Quantitative methods:-</a:t>
            </a:r>
          </a:p>
          <a:p>
            <a:endParaRPr lang="en-US" sz="2000" b="1" dirty="0" smtClean="0">
              <a:solidFill>
                <a:schemeClr val="tx1"/>
              </a:solidFill>
              <a:latin typeface="Arial" pitchFamily="34" charset="0"/>
              <a:cs typeface="Arial" pitchFamily="34" charset="0"/>
            </a:endParaRPr>
          </a:p>
          <a:p>
            <a:pPr marL="285750" indent="-285750">
              <a:buFont typeface="Arial" pitchFamily="34" charset="0"/>
              <a:buChar char="•"/>
            </a:pPr>
            <a:r>
              <a:rPr lang="en-US" dirty="0" smtClean="0">
                <a:solidFill>
                  <a:schemeClr val="tx1"/>
                </a:solidFill>
                <a:latin typeface="Arial" pitchFamily="34" charset="0"/>
                <a:cs typeface="Arial" pitchFamily="34" charset="0"/>
              </a:rPr>
              <a:t>Quantitative methods are those which aim at controlling the total volume of credit. They are used to regulate the quantity of credit created by banks. By using these methods  the central banks controls the amount of credit.</a:t>
            </a:r>
          </a:p>
          <a:p>
            <a:pPr marL="285750" indent="-285750">
              <a:buFont typeface="Arial" pitchFamily="34" charset="0"/>
              <a:buChar char="•"/>
            </a:pPr>
            <a:r>
              <a:rPr lang="en-US" dirty="0" smtClean="0">
                <a:solidFill>
                  <a:schemeClr val="tx1"/>
                </a:solidFill>
                <a:latin typeface="Arial" pitchFamily="34" charset="0"/>
                <a:cs typeface="Arial" pitchFamily="34" charset="0"/>
              </a:rPr>
              <a:t>These includes:-</a:t>
            </a:r>
          </a:p>
          <a:p>
            <a:pPr lvl="1">
              <a:lnSpc>
                <a:spcPct val="150000"/>
              </a:lnSpc>
            </a:pPr>
            <a:r>
              <a:rPr lang="en-US" dirty="0" smtClean="0">
                <a:solidFill>
                  <a:schemeClr val="tx1"/>
                </a:solidFill>
                <a:latin typeface="Arial" pitchFamily="34" charset="0"/>
                <a:cs typeface="Arial" pitchFamily="34" charset="0"/>
              </a:rPr>
              <a:t>1. Bank rate </a:t>
            </a:r>
          </a:p>
          <a:p>
            <a:pPr lvl="1">
              <a:lnSpc>
                <a:spcPct val="150000"/>
              </a:lnSpc>
            </a:pPr>
            <a:r>
              <a:rPr lang="en-US" dirty="0" smtClean="0">
                <a:solidFill>
                  <a:schemeClr val="tx1"/>
                </a:solidFill>
                <a:latin typeface="Arial" pitchFamily="34" charset="0"/>
                <a:cs typeface="Arial" pitchFamily="34" charset="0"/>
              </a:rPr>
              <a:t>2. Open market operations</a:t>
            </a:r>
          </a:p>
          <a:p>
            <a:pPr lvl="1">
              <a:lnSpc>
                <a:spcPct val="150000"/>
              </a:lnSpc>
            </a:pPr>
            <a:r>
              <a:rPr lang="en-US" dirty="0" smtClean="0">
                <a:solidFill>
                  <a:schemeClr val="tx1"/>
                </a:solidFill>
                <a:latin typeface="Arial" pitchFamily="34" charset="0"/>
                <a:cs typeface="Arial" pitchFamily="34" charset="0"/>
              </a:rPr>
              <a:t>3. Variable cash reserve ratio</a:t>
            </a:r>
          </a:p>
          <a:p>
            <a:pPr lvl="1">
              <a:lnSpc>
                <a:spcPct val="150000"/>
              </a:lnSpc>
            </a:pPr>
            <a:r>
              <a:rPr lang="en-US" dirty="0" smtClean="0">
                <a:solidFill>
                  <a:schemeClr val="tx1"/>
                </a:solidFill>
                <a:latin typeface="Arial" pitchFamily="34" charset="0"/>
                <a:cs typeface="Arial" pitchFamily="34" charset="0"/>
              </a:rPr>
              <a:t>4. Statutory liquidity ratio</a:t>
            </a:r>
          </a:p>
          <a:p>
            <a:pPr lvl="1">
              <a:lnSpc>
                <a:spcPct val="150000"/>
              </a:lnSpc>
            </a:pPr>
            <a:endParaRPr lang="en-IN" dirty="0" smtClean="0">
              <a:solidFill>
                <a:schemeClr val="tx1"/>
              </a:solidFill>
              <a:latin typeface="Arial" pitchFamily="34" charset="0"/>
              <a:cs typeface="Arial"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91801382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44962"/>
          </a:xfrm>
        </p:spPr>
        <p:txBody>
          <a:bodyPr>
            <a:normAutofit/>
          </a:bodyPr>
          <a:lstStyle/>
          <a:p>
            <a:r>
              <a:rPr lang="en-US" b="1" dirty="0">
                <a:latin typeface="Arial" pitchFamily="34" charset="0"/>
                <a:cs typeface="Arial" pitchFamily="34" charset="0"/>
              </a:rPr>
              <a:t/>
            </a:r>
            <a:br>
              <a:rPr lang="en-US" b="1" dirty="0">
                <a:latin typeface="Arial" pitchFamily="34" charset="0"/>
                <a:cs typeface="Arial" pitchFamily="34" charset="0"/>
              </a:rPr>
            </a:br>
            <a:endParaRPr lang="en-IN" dirty="0">
              <a:latin typeface="Arial" pitchFamily="34" charset="0"/>
              <a:cs typeface="Arial" pitchFamily="34" charset="0"/>
            </a:endParaRPr>
          </a:p>
        </p:txBody>
      </p:sp>
      <p:sp>
        <p:nvSpPr>
          <p:cNvPr id="4" name="TextBox 3"/>
          <p:cNvSpPr txBox="1"/>
          <p:nvPr/>
        </p:nvSpPr>
        <p:spPr>
          <a:xfrm>
            <a:off x="152400" y="720090"/>
            <a:ext cx="8839200" cy="59093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Bank rate is the rate at which central bank ( RBI in India ) grant loans to the commercial banks against the Govt. security  &amp; other approved first class securities.</a:t>
            </a:r>
          </a:p>
          <a:p>
            <a:pPr marL="285750" indent="-285750">
              <a:buFont typeface="Arial" pitchFamily="34" charset="0"/>
              <a:buChar char="•"/>
            </a:pPr>
            <a:r>
              <a:rPr lang="en-US" dirty="0" smtClean="0">
                <a:latin typeface="Arial" pitchFamily="34" charset="0"/>
                <a:cs typeface="Arial" pitchFamily="34" charset="0"/>
              </a:rPr>
              <a:t>Reserve Bank adopts </a:t>
            </a:r>
            <a:r>
              <a:rPr lang="en-US" b="1" dirty="0" smtClean="0">
                <a:latin typeface="Arial" pitchFamily="34" charset="0"/>
                <a:cs typeface="Arial" pitchFamily="34" charset="0"/>
              </a:rPr>
              <a:t>Cheap &amp; Dear Monetary Policy</a:t>
            </a:r>
            <a:r>
              <a:rPr lang="en-US" dirty="0" smtClean="0">
                <a:latin typeface="Arial" pitchFamily="34" charset="0"/>
                <a:cs typeface="Arial" pitchFamily="34" charset="0"/>
              </a:rPr>
              <a:t> according to  economic condition of the country </a:t>
            </a:r>
          </a:p>
          <a:p>
            <a:pPr marL="285750" indent="-285750">
              <a:buFont typeface="Arial" pitchFamily="34" charset="0"/>
              <a:buChar char="•"/>
            </a:pPr>
            <a:endParaRPr lang="en-US" dirty="0" smtClean="0">
              <a:latin typeface="Arial" pitchFamily="34" charset="0"/>
              <a:cs typeface="Arial" pitchFamily="34" charset="0"/>
            </a:endParaRPr>
          </a:p>
          <a:p>
            <a:pPr marL="800100" lvl="1" indent="-342900">
              <a:buFont typeface="+mj-lt"/>
              <a:buAutoNum type="alphaLcPeriod"/>
            </a:pPr>
            <a:r>
              <a:rPr lang="en-US" b="1" u="sng" dirty="0" smtClean="0">
                <a:latin typeface="Arial" pitchFamily="34" charset="0"/>
                <a:cs typeface="Arial" pitchFamily="34" charset="0"/>
              </a:rPr>
              <a:t>Cheap Monetary Policy :-</a:t>
            </a:r>
            <a:endParaRPr lang="en-US" u="sng" dirty="0" smtClean="0">
              <a:latin typeface="Arial" pitchFamily="34" charset="0"/>
              <a:cs typeface="Arial" pitchFamily="34" charset="0"/>
            </a:endParaRPr>
          </a:p>
          <a:p>
            <a:pPr lvl="1"/>
            <a:r>
              <a:rPr lang="en-US" dirty="0" smtClean="0">
                <a:latin typeface="Arial" pitchFamily="34" charset="0"/>
                <a:cs typeface="Arial" pitchFamily="34" charset="0"/>
              </a:rPr>
              <a:t>       RBI decreases bank rate to increase the quantity of credit </a:t>
            </a:r>
            <a:r>
              <a:rPr lang="en-US" dirty="0">
                <a:latin typeface="Arial" pitchFamily="34" charset="0"/>
                <a:cs typeface="Arial" pitchFamily="34" charset="0"/>
              </a:rPr>
              <a:t>in the </a:t>
            </a:r>
            <a:r>
              <a:rPr lang="en-US" dirty="0" smtClean="0">
                <a:latin typeface="Arial" pitchFamily="34" charset="0"/>
                <a:cs typeface="Arial" pitchFamily="34" charset="0"/>
              </a:rPr>
              <a:t>country,</a:t>
            </a:r>
          </a:p>
          <a:p>
            <a:pPr lvl="1"/>
            <a:r>
              <a:rPr lang="en-US" dirty="0" smtClean="0">
                <a:latin typeface="Arial" pitchFamily="34" charset="0"/>
                <a:cs typeface="Arial" pitchFamily="34" charset="0"/>
              </a:rPr>
              <a:t>       this is called cheap monetary policy.</a:t>
            </a:r>
          </a:p>
          <a:p>
            <a:pPr lvl="1"/>
            <a:r>
              <a:rPr lang="en-US" dirty="0" smtClean="0">
                <a:latin typeface="Arial" pitchFamily="34" charset="0"/>
                <a:cs typeface="Arial" pitchFamily="34" charset="0"/>
              </a:rPr>
              <a:t>       Decrease in bank rate » decrease cost of credit i.e. Decrease</a:t>
            </a:r>
          </a:p>
          <a:p>
            <a:pPr lvl="1"/>
            <a:r>
              <a:rPr lang="en-US" dirty="0" smtClean="0">
                <a:latin typeface="Arial" pitchFamily="34" charset="0"/>
                <a:cs typeface="Arial" pitchFamily="34" charset="0"/>
              </a:rPr>
              <a:t>       in interest rate …</a:t>
            </a:r>
          </a:p>
          <a:p>
            <a:pPr lvl="1"/>
            <a:r>
              <a:rPr lang="en-US" dirty="0" smtClean="0">
                <a:latin typeface="Arial" pitchFamily="34" charset="0"/>
                <a:cs typeface="Arial" pitchFamily="34" charset="0"/>
              </a:rPr>
              <a:t>       As a result of this quantity of credit increases.</a:t>
            </a:r>
          </a:p>
          <a:p>
            <a:pPr lvl="1"/>
            <a:endParaRPr lang="en-US" dirty="0" smtClean="0">
              <a:latin typeface="Arial" pitchFamily="34" charset="0"/>
              <a:cs typeface="Arial" pitchFamily="34" charset="0"/>
            </a:endParaRPr>
          </a:p>
          <a:p>
            <a:pPr lvl="1"/>
            <a:r>
              <a:rPr lang="en-US" b="1" dirty="0" smtClean="0">
                <a:latin typeface="Arial" pitchFamily="34" charset="0"/>
                <a:cs typeface="Arial" pitchFamily="34" charset="0"/>
              </a:rPr>
              <a:t>b</a:t>
            </a:r>
            <a:r>
              <a:rPr lang="en-US" dirty="0" smtClean="0">
                <a:latin typeface="Arial" pitchFamily="34" charset="0"/>
                <a:cs typeface="Arial" pitchFamily="34" charset="0"/>
              </a:rPr>
              <a:t>.  </a:t>
            </a:r>
            <a:r>
              <a:rPr lang="en-US" b="1" u="sng" dirty="0" smtClean="0">
                <a:latin typeface="Arial" pitchFamily="34" charset="0"/>
                <a:cs typeface="Arial" pitchFamily="34" charset="0"/>
              </a:rPr>
              <a:t>Dear </a:t>
            </a:r>
            <a:r>
              <a:rPr lang="en-US" b="1" u="sng" dirty="0">
                <a:latin typeface="Arial" pitchFamily="34" charset="0"/>
                <a:cs typeface="Arial" pitchFamily="34" charset="0"/>
              </a:rPr>
              <a:t>Monetary </a:t>
            </a:r>
            <a:r>
              <a:rPr lang="en-US" b="1" u="sng" dirty="0" smtClean="0">
                <a:latin typeface="Arial" pitchFamily="34" charset="0"/>
                <a:cs typeface="Arial" pitchFamily="34" charset="0"/>
              </a:rPr>
              <a:t>Policy :-</a:t>
            </a:r>
          </a:p>
          <a:p>
            <a:pPr lvl="1"/>
            <a:r>
              <a:rPr lang="en-US" b="1" dirty="0">
                <a:latin typeface="Arial" pitchFamily="34" charset="0"/>
                <a:cs typeface="Arial" pitchFamily="34" charset="0"/>
              </a:rPr>
              <a:t> </a:t>
            </a:r>
            <a:r>
              <a:rPr lang="en-US" b="1" dirty="0" smtClean="0">
                <a:latin typeface="Arial" pitchFamily="34" charset="0"/>
                <a:cs typeface="Arial" pitchFamily="34" charset="0"/>
              </a:rPr>
              <a:t>      </a:t>
            </a:r>
            <a:r>
              <a:rPr lang="en-US" dirty="0">
                <a:latin typeface="Arial" pitchFamily="34" charset="0"/>
                <a:cs typeface="Arial" pitchFamily="34" charset="0"/>
              </a:rPr>
              <a:t>RBI </a:t>
            </a:r>
            <a:r>
              <a:rPr lang="en-US" dirty="0" smtClean="0">
                <a:latin typeface="Arial" pitchFamily="34" charset="0"/>
                <a:cs typeface="Arial" pitchFamily="34" charset="0"/>
              </a:rPr>
              <a:t>increases </a:t>
            </a:r>
            <a:r>
              <a:rPr lang="en-US" dirty="0">
                <a:latin typeface="Arial" pitchFamily="34" charset="0"/>
                <a:cs typeface="Arial" pitchFamily="34" charset="0"/>
              </a:rPr>
              <a:t>bank rate to </a:t>
            </a:r>
            <a:r>
              <a:rPr lang="en-US" dirty="0" smtClean="0">
                <a:latin typeface="Arial" pitchFamily="34" charset="0"/>
                <a:cs typeface="Arial" pitchFamily="34" charset="0"/>
              </a:rPr>
              <a:t>decrease </a:t>
            </a:r>
            <a:r>
              <a:rPr lang="en-US" dirty="0">
                <a:latin typeface="Arial" pitchFamily="34" charset="0"/>
                <a:cs typeface="Arial" pitchFamily="34" charset="0"/>
              </a:rPr>
              <a:t>the quantity of </a:t>
            </a:r>
            <a:r>
              <a:rPr lang="en-US" dirty="0" smtClean="0">
                <a:latin typeface="Arial" pitchFamily="34" charset="0"/>
                <a:cs typeface="Arial" pitchFamily="34" charset="0"/>
              </a:rPr>
              <a:t>credit in the country,</a:t>
            </a:r>
          </a:p>
          <a:p>
            <a:pPr lvl="1"/>
            <a:r>
              <a:rPr lang="en-US" dirty="0">
                <a:latin typeface="Arial" pitchFamily="34" charset="0"/>
                <a:cs typeface="Arial" pitchFamily="34" charset="0"/>
              </a:rPr>
              <a:t> </a:t>
            </a:r>
            <a:r>
              <a:rPr lang="en-US" dirty="0" smtClean="0">
                <a:latin typeface="Arial" pitchFamily="34" charset="0"/>
                <a:cs typeface="Arial" pitchFamily="34" charset="0"/>
              </a:rPr>
              <a:t>      this is called dear monetary policy.</a:t>
            </a:r>
          </a:p>
          <a:p>
            <a:pPr lvl="1"/>
            <a:r>
              <a:rPr lang="en-US" dirty="0" smtClean="0">
                <a:latin typeface="Arial" pitchFamily="34" charset="0"/>
                <a:cs typeface="Arial" pitchFamily="34" charset="0"/>
              </a:rPr>
              <a:t>       increase </a:t>
            </a:r>
            <a:r>
              <a:rPr lang="en-US" dirty="0">
                <a:latin typeface="Arial" pitchFamily="34" charset="0"/>
                <a:cs typeface="Arial" pitchFamily="34" charset="0"/>
              </a:rPr>
              <a:t>in bank rate </a:t>
            </a:r>
            <a:r>
              <a:rPr lang="en-US" dirty="0" smtClean="0">
                <a:latin typeface="Arial" pitchFamily="34" charset="0"/>
                <a:cs typeface="Arial" pitchFamily="34" charset="0"/>
              </a:rPr>
              <a:t>» increase </a:t>
            </a:r>
            <a:r>
              <a:rPr lang="en-US" dirty="0">
                <a:latin typeface="Arial" pitchFamily="34" charset="0"/>
                <a:cs typeface="Arial" pitchFamily="34" charset="0"/>
              </a:rPr>
              <a:t>cost of credit i.e. </a:t>
            </a:r>
            <a:r>
              <a:rPr lang="en-US" dirty="0" smtClean="0">
                <a:latin typeface="Arial" pitchFamily="34" charset="0"/>
                <a:cs typeface="Arial" pitchFamily="34" charset="0"/>
              </a:rPr>
              <a:t>increase</a:t>
            </a:r>
            <a:endParaRPr lang="en-US" dirty="0">
              <a:latin typeface="Arial" pitchFamily="34" charset="0"/>
              <a:cs typeface="Arial" pitchFamily="34" charset="0"/>
            </a:endParaRPr>
          </a:p>
          <a:p>
            <a:pPr lvl="1"/>
            <a:r>
              <a:rPr lang="en-US" dirty="0">
                <a:latin typeface="Arial" pitchFamily="34" charset="0"/>
                <a:cs typeface="Arial" pitchFamily="34" charset="0"/>
              </a:rPr>
              <a:t>       in interest rate </a:t>
            </a:r>
            <a:r>
              <a:rPr lang="en-US" dirty="0" smtClean="0">
                <a:latin typeface="Arial" pitchFamily="34" charset="0"/>
                <a:cs typeface="Arial" pitchFamily="34" charset="0"/>
              </a:rPr>
              <a:t>…</a:t>
            </a:r>
          </a:p>
          <a:p>
            <a:pPr lvl="1"/>
            <a:r>
              <a:rPr lang="en-US" dirty="0">
                <a:latin typeface="Arial" pitchFamily="34" charset="0"/>
                <a:cs typeface="Arial" pitchFamily="34" charset="0"/>
              </a:rPr>
              <a:t> </a:t>
            </a:r>
            <a:r>
              <a:rPr lang="en-US" dirty="0" smtClean="0">
                <a:latin typeface="Arial" pitchFamily="34" charset="0"/>
                <a:cs typeface="Arial" pitchFamily="34" charset="0"/>
              </a:rPr>
              <a:t>      this will result in decrease in quantity of credit.</a:t>
            </a:r>
          </a:p>
          <a:p>
            <a:pPr lvl="1"/>
            <a:endParaRPr lang="en-US" b="1" dirty="0" smtClean="0">
              <a:latin typeface="Arial" pitchFamily="34" charset="0"/>
              <a:cs typeface="Arial" pitchFamily="34" charset="0"/>
            </a:endParaRPr>
          </a:p>
          <a:p>
            <a:pPr lvl="1"/>
            <a:r>
              <a:rPr lang="en-US" b="1" dirty="0" smtClean="0">
                <a:latin typeface="Arial" pitchFamily="34" charset="0"/>
                <a:cs typeface="Arial" pitchFamily="34" charset="0"/>
              </a:rPr>
              <a:t>                                                                               ( Current bank rate is 6.25% )</a:t>
            </a:r>
            <a:endParaRPr lang="en-IN" b="1" dirty="0">
              <a:latin typeface="Arial" pitchFamily="34" charset="0"/>
              <a:cs typeface="Arial" pitchFamily="34" charset="0"/>
            </a:endParaRPr>
          </a:p>
        </p:txBody>
      </p:sp>
      <p:sp>
        <p:nvSpPr>
          <p:cNvPr id="5" name="TextBox 4"/>
          <p:cNvSpPr txBox="1"/>
          <p:nvPr/>
        </p:nvSpPr>
        <p:spPr>
          <a:xfrm>
            <a:off x="3657600" y="152400"/>
            <a:ext cx="1905000" cy="400110"/>
          </a:xfrm>
          <a:prstGeom prst="rect">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000" b="1" u="sng" dirty="0" smtClean="0">
                <a:latin typeface="Arial" pitchFamily="34" charset="0"/>
                <a:cs typeface="Arial" pitchFamily="34" charset="0"/>
              </a:rPr>
              <a:t>1. Bank Rate</a:t>
            </a:r>
            <a:endParaRPr lang="en-IN" sz="2000" b="1" u="sng" dirty="0">
              <a:latin typeface="Arial" pitchFamily="34" charset="0"/>
              <a:cs typeface="Arial" pitchFamily="34" charset="0"/>
            </a:endParaRPr>
          </a:p>
        </p:txBody>
      </p:sp>
      <p:pic>
        <p:nvPicPr>
          <p:cNvPr id="6"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8242241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304800"/>
            <a:ext cx="3733800" cy="457200"/>
          </a:xfrm>
          <a:ln>
            <a:solidFill>
              <a:schemeClr val="tx1"/>
            </a:solidFill>
          </a:ln>
        </p:spPr>
        <p:style>
          <a:lnRef idx="0">
            <a:schemeClr val="accent4"/>
          </a:lnRef>
          <a:fillRef idx="3">
            <a:schemeClr val="accent4"/>
          </a:fillRef>
          <a:effectRef idx="3">
            <a:schemeClr val="accent4"/>
          </a:effectRef>
          <a:fontRef idx="minor">
            <a:schemeClr val="lt1"/>
          </a:fontRef>
        </p:style>
        <p:txBody>
          <a:bodyPr>
            <a:normAutofit/>
          </a:bodyPr>
          <a:lstStyle/>
          <a:p>
            <a:r>
              <a:rPr lang="en-US" sz="2000" b="1" dirty="0" smtClean="0">
                <a:latin typeface="Arial" pitchFamily="34" charset="0"/>
                <a:cs typeface="Arial" pitchFamily="34" charset="0"/>
              </a:rPr>
              <a:t>2. </a:t>
            </a:r>
            <a:r>
              <a:rPr lang="en-US" sz="2000" b="1" u="sng" dirty="0" smtClean="0">
                <a:latin typeface="Arial" pitchFamily="34" charset="0"/>
                <a:cs typeface="Arial" pitchFamily="34" charset="0"/>
              </a:rPr>
              <a:t>Open market operations</a:t>
            </a:r>
            <a:endParaRPr lang="en-IN" sz="2000" b="1" u="sng" dirty="0">
              <a:latin typeface="Arial" pitchFamily="34" charset="0"/>
              <a:cs typeface="Arial" pitchFamily="34" charset="0"/>
            </a:endParaRPr>
          </a:p>
        </p:txBody>
      </p:sp>
      <p:sp>
        <p:nvSpPr>
          <p:cNvPr id="3" name="TextBox 2"/>
          <p:cNvSpPr txBox="1"/>
          <p:nvPr/>
        </p:nvSpPr>
        <p:spPr>
          <a:xfrm>
            <a:off x="457200" y="990600"/>
            <a:ext cx="8229600" cy="535531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buFont typeface="Arial" pitchFamily="34" charset="0"/>
              <a:buChar char="•"/>
            </a:pPr>
            <a:endParaRPr lang="en-US" b="1" dirty="0" smtClean="0">
              <a:latin typeface="Arial" pitchFamily="34" charset="0"/>
              <a:cs typeface="Arial" pitchFamily="34" charset="0"/>
            </a:endParaRPr>
          </a:p>
          <a:p>
            <a:pPr marL="285750" indent="-285750">
              <a:buFont typeface="Arial" pitchFamily="34" charset="0"/>
              <a:buChar char="•"/>
            </a:pPr>
            <a:r>
              <a:rPr lang="en-US" b="1" dirty="0" smtClean="0">
                <a:latin typeface="Arial" pitchFamily="34" charset="0"/>
                <a:cs typeface="Arial" pitchFamily="34" charset="0"/>
              </a:rPr>
              <a:t>Open Market Operations</a:t>
            </a:r>
            <a:r>
              <a:rPr lang="en-US" dirty="0" smtClean="0">
                <a:latin typeface="Arial" pitchFamily="34" charset="0"/>
                <a:cs typeface="Arial" pitchFamily="34" charset="0"/>
              </a:rPr>
              <a:t> refers to  the deliberate &amp; direct buying &amp; selling of securities &amp; bills in the money market by the central bank. </a:t>
            </a:r>
          </a:p>
          <a:p>
            <a:pPr marL="285750" indent="-285750">
              <a:buFont typeface="Arial" pitchFamily="34" charset="0"/>
              <a:buChar char="•"/>
            </a:pPr>
            <a:r>
              <a:rPr lang="en-US" dirty="0" smtClean="0">
                <a:latin typeface="Arial" pitchFamily="34" charset="0"/>
                <a:cs typeface="Arial" pitchFamily="34" charset="0"/>
              </a:rPr>
              <a:t>Purchase &amp; sells of securities may lead to expansion &amp; contraction of money supply in the money market. It influences the cash reserves with the commercial banks &amp; hence these operation control their credit creation power.</a:t>
            </a:r>
          </a:p>
          <a:p>
            <a:pPr marL="285750" indent="-285750">
              <a:buFont typeface="Arial" pitchFamily="34" charset="0"/>
              <a:buChar char="•"/>
            </a:pPr>
            <a:r>
              <a:rPr lang="en-US" b="1" u="sng" dirty="0" smtClean="0">
                <a:latin typeface="Arial" pitchFamily="34" charset="0"/>
                <a:cs typeface="Arial" pitchFamily="34" charset="0"/>
              </a:rPr>
              <a:t>Inflationary pressure</a:t>
            </a:r>
            <a:r>
              <a:rPr lang="en-US" b="1" dirty="0" smtClean="0">
                <a:latin typeface="Arial" pitchFamily="34" charset="0"/>
                <a:cs typeface="Arial" pitchFamily="34" charset="0"/>
              </a:rPr>
              <a:t>:-</a:t>
            </a:r>
            <a:r>
              <a:rPr lang="en-US" dirty="0" smtClean="0">
                <a:latin typeface="Arial" pitchFamily="34" charset="0"/>
                <a:cs typeface="Arial" pitchFamily="34" charset="0"/>
              </a:rPr>
              <a:t> the central bank would sell the govt. securities to the commercial banks. the banks would transfer a part of their cash reserves to the central bank towards the payments of these securities. Consequently the cash reserves with the commercial banks will be reduced. It would lead to a contraction in the credit creation power of the commercial banks.</a:t>
            </a:r>
          </a:p>
          <a:p>
            <a:pPr marL="285750" indent="-285750">
              <a:buFont typeface="Arial" pitchFamily="34" charset="0"/>
              <a:buChar char="•"/>
            </a:pPr>
            <a:r>
              <a:rPr lang="en-US" b="1" u="sng" dirty="0" smtClean="0">
                <a:latin typeface="Arial" pitchFamily="34" charset="0"/>
                <a:cs typeface="Arial" pitchFamily="34" charset="0"/>
              </a:rPr>
              <a:t>Deflationary pressure</a:t>
            </a:r>
            <a:r>
              <a:rPr lang="en-US" b="1" dirty="0" smtClean="0">
                <a:latin typeface="Arial" pitchFamily="34" charset="0"/>
                <a:cs typeface="Arial" pitchFamily="34" charset="0"/>
              </a:rPr>
              <a:t> :-</a:t>
            </a:r>
            <a:r>
              <a:rPr lang="en-US" dirty="0" smtClean="0">
                <a:latin typeface="Arial" pitchFamily="34" charset="0"/>
                <a:cs typeface="Arial" pitchFamily="34" charset="0"/>
              </a:rPr>
              <a:t> in this situation the central bank will purchase securities from the commercial banks. In the process the cash reserves with the commercial bank will increase &amp; they would be enable to create more credit</a:t>
            </a:r>
          </a:p>
          <a:p>
            <a:pPr marL="285750" indent="-285750">
              <a:buFont typeface="Arial" pitchFamily="34" charset="0"/>
              <a:buChar char="•"/>
            </a:pPr>
            <a:r>
              <a:rPr lang="en-US" dirty="0" smtClean="0">
                <a:latin typeface="Arial" pitchFamily="34" charset="0"/>
                <a:cs typeface="Arial" pitchFamily="34" charset="0"/>
              </a:rPr>
              <a:t>This weapon is used to fulfill the seasonal credit requirements of commercial banks.</a:t>
            </a:r>
          </a:p>
          <a:p>
            <a:pPr marL="285750" indent="-285750">
              <a:buFont typeface="Arial" pitchFamily="34" charset="0"/>
              <a:buChar char="•"/>
            </a:pPr>
            <a:endParaRPr lang="en-IN"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44561288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152400"/>
            <a:ext cx="2971800" cy="487362"/>
          </a:xfrm>
          <a:ln>
            <a:solidFill>
              <a:schemeClr val="tx1"/>
            </a:solidFill>
          </a:ln>
        </p:spPr>
        <p:style>
          <a:lnRef idx="0">
            <a:schemeClr val="accent3"/>
          </a:lnRef>
          <a:fillRef idx="3">
            <a:schemeClr val="accent3"/>
          </a:fillRef>
          <a:effectRef idx="3">
            <a:schemeClr val="accent3"/>
          </a:effectRef>
          <a:fontRef idx="minor">
            <a:schemeClr val="lt1"/>
          </a:fontRef>
        </p:style>
        <p:txBody>
          <a:bodyPr>
            <a:noAutofit/>
          </a:bodyPr>
          <a:lstStyle/>
          <a:p>
            <a:pPr>
              <a:lnSpc>
                <a:spcPct val="150000"/>
              </a:lnSpc>
            </a:pPr>
            <a:r>
              <a:rPr lang="en-US" sz="2000" b="1" dirty="0" smtClean="0">
                <a:latin typeface="Arial" pitchFamily="34" charset="0"/>
                <a:cs typeface="Arial" pitchFamily="34" charset="0"/>
              </a:rPr>
              <a:t>3. Cash Reserve Ratio</a:t>
            </a:r>
            <a:endParaRPr lang="en-US" sz="2000" b="1" dirty="0">
              <a:latin typeface="Arial" pitchFamily="34" charset="0"/>
              <a:cs typeface="Arial" pitchFamily="34" charset="0"/>
            </a:endParaRPr>
          </a:p>
        </p:txBody>
      </p:sp>
      <p:sp>
        <p:nvSpPr>
          <p:cNvPr id="3" name="TextBox 2"/>
          <p:cNvSpPr txBox="1"/>
          <p:nvPr/>
        </p:nvSpPr>
        <p:spPr>
          <a:xfrm>
            <a:off x="381000" y="914400"/>
            <a:ext cx="8305800" cy="480131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sz="2000" dirty="0" smtClean="0">
                <a:latin typeface="Arial" pitchFamily="34" charset="0"/>
                <a:cs typeface="Arial" pitchFamily="34" charset="0"/>
              </a:rPr>
              <a:t>T</a:t>
            </a:r>
            <a:r>
              <a:rPr lang="en-US" dirty="0" smtClean="0">
                <a:latin typeface="Arial" pitchFamily="34" charset="0"/>
                <a:cs typeface="Arial" pitchFamily="34" charset="0"/>
              </a:rPr>
              <a:t>he RBI controls credit through change in Cash Reserve Ratio (CRR ) of commercial banks.</a:t>
            </a:r>
          </a:p>
          <a:p>
            <a:pPr marL="285750" indent="-285750">
              <a:buFont typeface="Arial" pitchFamily="34" charset="0"/>
              <a:buChar char="•"/>
            </a:pPr>
            <a:r>
              <a:rPr lang="en-US" dirty="0" smtClean="0">
                <a:latin typeface="Arial" pitchFamily="34" charset="0"/>
                <a:cs typeface="Arial" pitchFamily="34" charset="0"/>
              </a:rPr>
              <a:t>Every commercial bank is required by law to maintain certain percentage of its deposit with the central bank which is called cash reserve ratio.</a:t>
            </a:r>
          </a:p>
          <a:p>
            <a:pPr marL="285750" indent="-285750">
              <a:buFont typeface="Arial" pitchFamily="34" charset="0"/>
              <a:buChar char="•"/>
            </a:pPr>
            <a:r>
              <a:rPr lang="en-US" dirty="0" smtClean="0">
                <a:latin typeface="Arial" pitchFamily="34" charset="0"/>
                <a:cs typeface="Arial" pitchFamily="34" charset="0"/>
              </a:rPr>
              <a:t>The central bank has a power to change the percentage of cash reserve to be kept with it.</a:t>
            </a:r>
          </a:p>
          <a:p>
            <a:pPr marL="285750" indent="-285750">
              <a:buFont typeface="Arial" pitchFamily="34" charset="0"/>
              <a:buChar char="•"/>
            </a:pPr>
            <a:r>
              <a:rPr lang="en-US" dirty="0" smtClean="0">
                <a:latin typeface="Arial" pitchFamily="34" charset="0"/>
                <a:cs typeface="Arial" pitchFamily="34" charset="0"/>
              </a:rPr>
              <a:t>If the ratio increases the credit creation capacity of commercial banks decreases. On the other hand if the ratio decreases the credit creation capacity if commercial banks increases.</a:t>
            </a:r>
          </a:p>
          <a:p>
            <a:pPr marL="285750" indent="-285750">
              <a:buFont typeface="Arial" pitchFamily="34" charset="0"/>
              <a:buChar char="•"/>
            </a:pPr>
            <a:r>
              <a:rPr lang="en-US" dirty="0" smtClean="0">
                <a:latin typeface="Arial" pitchFamily="34" charset="0"/>
                <a:cs typeface="Arial" pitchFamily="34" charset="0"/>
              </a:rPr>
              <a:t>This ratio can be varied from 3 % to 15% as directed by the RBI.</a:t>
            </a:r>
          </a:p>
          <a:p>
            <a:pPr marL="285750" indent="-285750">
              <a:buFont typeface="Arial" pitchFamily="34" charset="0"/>
              <a:buChar char="•"/>
            </a:pPr>
            <a:r>
              <a:rPr lang="en-US" dirty="0" smtClean="0">
                <a:latin typeface="Arial" pitchFamily="34" charset="0"/>
                <a:cs typeface="Arial" pitchFamily="34" charset="0"/>
              </a:rPr>
              <a:t>By changing the reserve requirement, the central bank is able to effect the amount of cash with the commercial banks &amp; force them to curtail or expand credit.</a:t>
            </a:r>
          </a:p>
          <a:p>
            <a:r>
              <a:rPr lang="en-US" dirty="0" smtClean="0">
                <a:latin typeface="Arial" pitchFamily="34" charset="0"/>
                <a:cs typeface="Arial" pitchFamily="34" charset="0"/>
              </a:rPr>
              <a:t>                                                                                                              </a:t>
            </a:r>
          </a:p>
          <a:p>
            <a:r>
              <a:rPr lang="en-US" dirty="0">
                <a:latin typeface="Arial" pitchFamily="34" charset="0"/>
                <a:cs typeface="Arial" pitchFamily="34" charset="0"/>
              </a:rPr>
              <a:t> </a:t>
            </a:r>
            <a:r>
              <a:rPr lang="en-US" dirty="0" smtClean="0">
                <a:latin typeface="Arial" pitchFamily="34" charset="0"/>
                <a:cs typeface="Arial" pitchFamily="34" charset="0"/>
              </a:rPr>
              <a:t>                                                                                          </a:t>
            </a:r>
            <a:r>
              <a:rPr lang="en-US" b="1" dirty="0" smtClean="0">
                <a:latin typeface="Arial" pitchFamily="34" charset="0"/>
                <a:cs typeface="Arial" pitchFamily="34" charset="0"/>
              </a:rPr>
              <a:t>( Current CRR is 4% )</a:t>
            </a:r>
          </a:p>
          <a:p>
            <a:endParaRPr lang="en-IN" b="1"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4883895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28600"/>
            <a:ext cx="3505200" cy="533400"/>
          </a:xfrm>
        </p:spPr>
        <p:style>
          <a:lnRef idx="0">
            <a:schemeClr val="accent6"/>
          </a:lnRef>
          <a:fillRef idx="3">
            <a:schemeClr val="accent6"/>
          </a:fillRef>
          <a:effectRef idx="3">
            <a:schemeClr val="accent6"/>
          </a:effectRef>
          <a:fontRef idx="minor">
            <a:schemeClr val="lt1"/>
          </a:fontRef>
        </p:style>
        <p:txBody>
          <a:bodyPr>
            <a:noAutofit/>
          </a:bodyPr>
          <a:lstStyle/>
          <a:p>
            <a:r>
              <a:rPr lang="en-US" sz="2000" b="1" dirty="0" smtClean="0">
                <a:latin typeface="Arial" pitchFamily="34" charset="0"/>
                <a:cs typeface="Arial" pitchFamily="34" charset="0"/>
              </a:rPr>
              <a:t>4. Statutory liquidity ratio </a:t>
            </a:r>
            <a:endParaRPr lang="en-IN" sz="2000" b="1" dirty="0">
              <a:latin typeface="Arial" pitchFamily="34" charset="0"/>
              <a:cs typeface="Arial" pitchFamily="34" charset="0"/>
            </a:endParaRPr>
          </a:p>
        </p:txBody>
      </p:sp>
      <p:sp>
        <p:nvSpPr>
          <p:cNvPr id="3" name="TextBox 2"/>
          <p:cNvSpPr txBox="1"/>
          <p:nvPr/>
        </p:nvSpPr>
        <p:spPr>
          <a:xfrm>
            <a:off x="609600" y="1079480"/>
            <a:ext cx="7848600" cy="372409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sz="2000" dirty="0" smtClean="0">
                <a:latin typeface="Arial" pitchFamily="34" charset="0"/>
                <a:cs typeface="Arial" pitchFamily="34" charset="0"/>
              </a:rPr>
              <a:t>E</a:t>
            </a:r>
            <a:r>
              <a:rPr lang="en-US" dirty="0" smtClean="0">
                <a:latin typeface="Arial" pitchFamily="34" charset="0"/>
                <a:cs typeface="Arial" pitchFamily="34" charset="0"/>
              </a:rPr>
              <a:t>very scheduled bank is required by law to maintain a minimum of 20%  as cash , gold or unencumbered securities of its total demand &amp; time liabilities, which is called Statutory liquidity ratio ( SLR )</a:t>
            </a:r>
          </a:p>
          <a:p>
            <a:pPr marL="285750" indent="-285750">
              <a:buFont typeface="Arial" pitchFamily="34" charset="0"/>
              <a:buChar char="•"/>
            </a:pPr>
            <a:r>
              <a:rPr lang="en-US" dirty="0" smtClean="0">
                <a:latin typeface="Arial" pitchFamily="34" charset="0"/>
                <a:cs typeface="Arial" pitchFamily="34" charset="0"/>
              </a:rPr>
              <a:t>The RBI is empowered to change this ratio.</a:t>
            </a:r>
          </a:p>
          <a:p>
            <a:pPr marL="285750" indent="-285750">
              <a:buFont typeface="Arial" pitchFamily="34" charset="0"/>
              <a:buChar char="•"/>
            </a:pPr>
            <a:r>
              <a:rPr lang="en-US" dirty="0" smtClean="0">
                <a:latin typeface="Arial" pitchFamily="34" charset="0"/>
                <a:cs typeface="Arial" pitchFamily="34" charset="0"/>
              </a:rPr>
              <a:t>It is also influence the credit creation capacity of the banks</a:t>
            </a:r>
          </a:p>
          <a:p>
            <a:pPr marL="285750" indent="-285750">
              <a:buFont typeface="Arial" pitchFamily="34" charset="0"/>
              <a:buChar char="•"/>
            </a:pPr>
            <a:r>
              <a:rPr lang="en-US" dirty="0" smtClean="0">
                <a:latin typeface="Arial" pitchFamily="34" charset="0"/>
                <a:cs typeface="Arial" pitchFamily="34" charset="0"/>
              </a:rPr>
              <a:t>The effect of both CRR &amp; SLR on credit expansion is similar.</a:t>
            </a:r>
          </a:p>
          <a:p>
            <a:pPr marL="285750" indent="-285750">
              <a:buFont typeface="Arial" pitchFamily="34" charset="0"/>
              <a:buChar char="•"/>
            </a:pPr>
            <a:r>
              <a:rPr lang="en-US" dirty="0" smtClean="0">
                <a:latin typeface="Arial" pitchFamily="34" charset="0"/>
                <a:cs typeface="Arial" pitchFamily="34" charset="0"/>
              </a:rPr>
              <a:t>As on Oct 21, 1997, it was fixed to 25% of the total deposit of the commercial banks.</a:t>
            </a:r>
          </a:p>
          <a:p>
            <a:pPr marL="285750" indent="-285750">
              <a:buFont typeface="Arial" pitchFamily="34" charset="0"/>
              <a:buChar char="•"/>
            </a:pPr>
            <a:r>
              <a:rPr lang="en-US" dirty="0" smtClean="0">
                <a:latin typeface="Arial" pitchFamily="34" charset="0"/>
                <a:cs typeface="Arial" pitchFamily="34" charset="0"/>
              </a:rPr>
              <a:t>Penalties are levied by RBI for not maintaining these ratio’s from scheduled banks.</a:t>
            </a:r>
          </a:p>
          <a:p>
            <a:r>
              <a:rPr lang="en-US" dirty="0" smtClean="0">
                <a:latin typeface="Arial" pitchFamily="34" charset="0"/>
                <a:cs typeface="Arial" pitchFamily="34" charset="0"/>
              </a:rPr>
              <a:t>                                                                             </a:t>
            </a:r>
            <a:r>
              <a:rPr lang="en-US" b="1" dirty="0" smtClean="0">
                <a:latin typeface="Arial" pitchFamily="34" charset="0"/>
                <a:cs typeface="Arial" pitchFamily="34" charset="0"/>
              </a:rPr>
              <a:t>    ( Current SLR is 20% )</a:t>
            </a:r>
          </a:p>
          <a:p>
            <a:endParaRPr lang="en-IN"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56856955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838200"/>
            <a:ext cx="7772400" cy="513986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b="1" dirty="0" smtClean="0">
              <a:latin typeface="Arial" pitchFamily="34" charset="0"/>
              <a:cs typeface="Arial" pitchFamily="34" charset="0"/>
            </a:endParaRPr>
          </a:p>
          <a:p>
            <a:r>
              <a:rPr lang="en-US" sz="2000" b="1" dirty="0" smtClean="0">
                <a:latin typeface="Arial" pitchFamily="34" charset="0"/>
                <a:cs typeface="Arial" pitchFamily="34" charset="0"/>
              </a:rPr>
              <a:t>B</a:t>
            </a:r>
            <a:r>
              <a:rPr lang="en-US" sz="2000" b="1" dirty="0">
                <a:latin typeface="Arial" pitchFamily="34" charset="0"/>
                <a:cs typeface="Arial" pitchFamily="34" charset="0"/>
              </a:rPr>
              <a:t>. </a:t>
            </a:r>
            <a:r>
              <a:rPr lang="en-US" sz="2000" b="1" dirty="0" smtClean="0">
                <a:latin typeface="Arial" pitchFamily="34" charset="0"/>
                <a:cs typeface="Arial" pitchFamily="34" charset="0"/>
              </a:rPr>
              <a:t> </a:t>
            </a:r>
            <a:r>
              <a:rPr lang="en-US" sz="2000" b="1" u="sng" dirty="0" smtClean="0">
                <a:latin typeface="Arial" pitchFamily="34" charset="0"/>
                <a:cs typeface="Arial" pitchFamily="34" charset="0"/>
              </a:rPr>
              <a:t>QUALITATIVE METHODS </a:t>
            </a:r>
            <a:r>
              <a:rPr lang="en-US" sz="2000" b="1" dirty="0" smtClean="0">
                <a:latin typeface="Arial" pitchFamily="34" charset="0"/>
                <a:cs typeface="Arial" pitchFamily="34" charset="0"/>
              </a:rPr>
              <a:t>:-</a:t>
            </a:r>
            <a:br>
              <a:rPr lang="en-US" sz="2000" b="1" dirty="0" smtClean="0">
                <a:latin typeface="Arial" pitchFamily="34" charset="0"/>
                <a:cs typeface="Arial" pitchFamily="34" charset="0"/>
              </a:rPr>
            </a:br>
            <a:endParaRPr lang="en-US" sz="2000" dirty="0" smtClean="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Qualitative methods are used to effect the use, distribution &amp; direction of credit.</a:t>
            </a:r>
          </a:p>
          <a:p>
            <a:pPr marL="285750" indent="-285750">
              <a:buFont typeface="Arial" pitchFamily="34" charset="0"/>
              <a:buChar char="•"/>
            </a:pPr>
            <a:r>
              <a:rPr lang="en-US" dirty="0" smtClean="0">
                <a:latin typeface="Arial" pitchFamily="34" charset="0"/>
                <a:cs typeface="Arial" pitchFamily="34" charset="0"/>
              </a:rPr>
              <a:t>It is used to encourage such economic authorities as desirable &amp; to discourage those which are injurious for the economy. </a:t>
            </a:r>
          </a:p>
          <a:p>
            <a:pPr marL="285750" indent="-285750">
              <a:buFont typeface="Arial" pitchFamily="34" charset="0"/>
              <a:buChar char="•"/>
            </a:pPr>
            <a:r>
              <a:rPr lang="en-US" dirty="0" smtClean="0">
                <a:latin typeface="Arial" pitchFamily="34" charset="0"/>
                <a:cs typeface="Arial" pitchFamily="34" charset="0"/>
              </a:rPr>
              <a:t>RBI from time to time had adopted the following qualitative methods of credit control:-</a:t>
            </a:r>
          </a:p>
          <a:p>
            <a:pPr lvl="1"/>
            <a:r>
              <a:rPr lang="en-US" dirty="0">
                <a:latin typeface="Arial" pitchFamily="34" charset="0"/>
                <a:cs typeface="Arial" pitchFamily="34" charset="0"/>
              </a:rPr>
              <a:t>1. Rationing Of Credit </a:t>
            </a:r>
          </a:p>
          <a:p>
            <a:pPr lvl="1"/>
            <a:r>
              <a:rPr lang="en-US" dirty="0">
                <a:latin typeface="Arial" pitchFamily="34" charset="0"/>
                <a:cs typeface="Arial" pitchFamily="34" charset="0"/>
              </a:rPr>
              <a:t>2. Margin Requirements</a:t>
            </a:r>
          </a:p>
          <a:p>
            <a:pPr lvl="1"/>
            <a:r>
              <a:rPr lang="en-US" dirty="0">
                <a:latin typeface="Arial" pitchFamily="34" charset="0"/>
                <a:cs typeface="Arial" pitchFamily="34" charset="0"/>
              </a:rPr>
              <a:t>3. Regulation Of Consumer </a:t>
            </a:r>
          </a:p>
          <a:p>
            <a:pPr lvl="1"/>
            <a:r>
              <a:rPr lang="en-US" dirty="0">
                <a:latin typeface="Arial" pitchFamily="34" charset="0"/>
                <a:cs typeface="Arial" pitchFamily="34" charset="0"/>
              </a:rPr>
              <a:t>     Credit</a:t>
            </a:r>
          </a:p>
          <a:p>
            <a:pPr lvl="1"/>
            <a:r>
              <a:rPr lang="en-US" dirty="0">
                <a:latin typeface="Arial" pitchFamily="34" charset="0"/>
                <a:cs typeface="Arial" pitchFamily="34" charset="0"/>
              </a:rPr>
              <a:t>4. Control Through Directives</a:t>
            </a:r>
          </a:p>
          <a:p>
            <a:pPr lvl="1"/>
            <a:r>
              <a:rPr lang="en-US" dirty="0">
                <a:latin typeface="Arial" pitchFamily="34" charset="0"/>
                <a:cs typeface="Arial" pitchFamily="34" charset="0"/>
              </a:rPr>
              <a:t>5. Publicity</a:t>
            </a:r>
          </a:p>
          <a:p>
            <a:pPr lvl="1"/>
            <a:r>
              <a:rPr lang="en-US" dirty="0">
                <a:latin typeface="Arial" pitchFamily="34" charset="0"/>
                <a:cs typeface="Arial" pitchFamily="34" charset="0"/>
              </a:rPr>
              <a:t>6. Moral Suasion</a:t>
            </a:r>
          </a:p>
          <a:p>
            <a:pPr lvl="1"/>
            <a:r>
              <a:rPr lang="en-US" dirty="0">
                <a:latin typeface="Arial" pitchFamily="34" charset="0"/>
                <a:cs typeface="Arial" pitchFamily="34" charset="0"/>
              </a:rPr>
              <a:t>7. Direct Action</a:t>
            </a:r>
          </a:p>
          <a:p>
            <a:pPr lvl="1"/>
            <a:endParaRPr lang="en-IN"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8304078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228600"/>
            <a:ext cx="2971800" cy="533400"/>
          </a:xfrm>
        </p:spPr>
        <p:style>
          <a:lnRef idx="0">
            <a:schemeClr val="accent1"/>
          </a:lnRef>
          <a:fillRef idx="3">
            <a:schemeClr val="accent1"/>
          </a:fillRef>
          <a:effectRef idx="3">
            <a:schemeClr val="accent1"/>
          </a:effectRef>
          <a:fontRef idx="minor">
            <a:schemeClr val="lt1"/>
          </a:fontRef>
        </p:style>
        <p:txBody>
          <a:bodyPr>
            <a:noAutofit/>
          </a:bodyPr>
          <a:lstStyle/>
          <a:p>
            <a:pPr lvl="1" algn="ctr" rtl="0">
              <a:spcBef>
                <a:spcPct val="0"/>
              </a:spcBef>
            </a:pPr>
            <a:r>
              <a:rPr lang="en-US" sz="2000" b="1" dirty="0" smtClean="0">
                <a:latin typeface="Arial" pitchFamily="34" charset="0"/>
                <a:cs typeface="Arial" pitchFamily="34" charset="0"/>
              </a:rPr>
              <a:t/>
            </a:r>
            <a:br>
              <a:rPr lang="en-US" sz="2000" b="1" dirty="0" smtClean="0">
                <a:latin typeface="Arial" pitchFamily="34" charset="0"/>
                <a:cs typeface="Arial" pitchFamily="34" charset="0"/>
              </a:rPr>
            </a:br>
            <a:r>
              <a:rPr lang="en-US" sz="2000" b="1" dirty="0" smtClean="0">
                <a:latin typeface="Arial" pitchFamily="34" charset="0"/>
                <a:cs typeface="Arial" pitchFamily="34" charset="0"/>
              </a:rPr>
              <a:t>1. Rationing Of Credit </a:t>
            </a:r>
            <a:br>
              <a:rPr lang="en-US" sz="2000" b="1" dirty="0" smtClean="0">
                <a:latin typeface="Arial" pitchFamily="34" charset="0"/>
                <a:cs typeface="Arial" pitchFamily="34" charset="0"/>
              </a:rPr>
            </a:br>
            <a:endParaRPr lang="en-IN" sz="2000" b="1" dirty="0"/>
          </a:p>
        </p:txBody>
      </p:sp>
      <p:sp>
        <p:nvSpPr>
          <p:cNvPr id="3" name="TextBox 2"/>
          <p:cNvSpPr txBox="1"/>
          <p:nvPr/>
        </p:nvSpPr>
        <p:spPr>
          <a:xfrm>
            <a:off x="609600" y="1066800"/>
            <a:ext cx="7848600" cy="458587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Arial" pitchFamily="34" charset="0"/>
              <a:buChar char="•"/>
            </a:pPr>
            <a:endParaRPr lang="en-US" sz="2000" dirty="0" smtClean="0">
              <a:latin typeface="Arial" pitchFamily="34" charset="0"/>
              <a:cs typeface="Arial" pitchFamily="34" charset="0"/>
            </a:endParaRPr>
          </a:p>
          <a:p>
            <a:pPr marL="285750" indent="-285750">
              <a:buFont typeface="Arial" pitchFamily="34" charset="0"/>
              <a:buChar char="•"/>
            </a:pPr>
            <a:r>
              <a:rPr lang="en-US" sz="2000" dirty="0" smtClean="0">
                <a:latin typeface="Arial" pitchFamily="34" charset="0"/>
                <a:cs typeface="Arial" pitchFamily="34" charset="0"/>
              </a:rPr>
              <a:t>I</a:t>
            </a:r>
            <a:r>
              <a:rPr lang="en-US" dirty="0" smtClean="0">
                <a:latin typeface="Arial" pitchFamily="34" charset="0"/>
                <a:cs typeface="Arial" pitchFamily="34" charset="0"/>
              </a:rPr>
              <a:t>n this method RBI seeks to limit the maximum or ceiling of loans &amp; advances and also in certain cases, fixes ceiling for specific categories of loans &amp; advances.</a:t>
            </a:r>
          </a:p>
          <a:p>
            <a:pPr marL="285750" indent="-285750">
              <a:buFont typeface="Arial" pitchFamily="34" charset="0"/>
              <a:buChar char="•"/>
            </a:pPr>
            <a:r>
              <a:rPr lang="en-US" dirty="0" smtClean="0">
                <a:latin typeface="Arial" pitchFamily="34" charset="0"/>
                <a:cs typeface="Arial" pitchFamily="34" charset="0"/>
              </a:rPr>
              <a:t>It aims to control &amp; regulate the purposes for which the credit is granted by commercial banks.</a:t>
            </a:r>
          </a:p>
          <a:p>
            <a:endParaRPr lang="en-US" dirty="0" smtClean="0">
              <a:latin typeface="Arial" pitchFamily="34" charset="0"/>
              <a:cs typeface="Arial" pitchFamily="34" charset="0"/>
            </a:endParaRPr>
          </a:p>
          <a:p>
            <a:pPr marL="342900" indent="-342900">
              <a:buFont typeface="+mj-lt"/>
              <a:buAutoNum type="alphaLcParenR"/>
            </a:pPr>
            <a:r>
              <a:rPr lang="en-US" b="1" dirty="0" smtClean="0">
                <a:latin typeface="Arial" pitchFamily="34" charset="0"/>
                <a:cs typeface="Arial" pitchFamily="34" charset="0"/>
              </a:rPr>
              <a:t>Variable portfolio ceiling:-</a:t>
            </a:r>
            <a:r>
              <a:rPr lang="en-US" dirty="0" smtClean="0">
                <a:latin typeface="Arial" pitchFamily="34" charset="0"/>
                <a:cs typeface="Arial" pitchFamily="34" charset="0"/>
              </a:rPr>
              <a:t> </a:t>
            </a:r>
          </a:p>
          <a:p>
            <a:pPr lvl="1"/>
            <a:r>
              <a:rPr lang="en-US" dirty="0" smtClean="0">
                <a:latin typeface="Arial" pitchFamily="34" charset="0"/>
                <a:cs typeface="Arial" pitchFamily="34" charset="0"/>
              </a:rPr>
              <a:t>According to this  the central bank fixes a   ceiling on the amount of loans &amp; advances for each bank &amp; the bank cannot advance loans beyond this limit.</a:t>
            </a:r>
          </a:p>
          <a:p>
            <a:pPr lvl="1"/>
            <a:endParaRPr lang="en-US" dirty="0" smtClean="0">
              <a:latin typeface="Arial" pitchFamily="34" charset="0"/>
              <a:cs typeface="Arial" pitchFamily="34" charset="0"/>
            </a:endParaRPr>
          </a:p>
          <a:p>
            <a:pPr marL="342900" indent="-342900">
              <a:buFont typeface="+mj-lt"/>
              <a:buAutoNum type="alphaLcParenR"/>
            </a:pPr>
            <a:r>
              <a:rPr lang="en-US" b="1" dirty="0" smtClean="0">
                <a:latin typeface="Arial" pitchFamily="34" charset="0"/>
                <a:cs typeface="Arial" pitchFamily="34" charset="0"/>
              </a:rPr>
              <a:t>Variable capital asset ratio :-</a:t>
            </a:r>
          </a:p>
          <a:p>
            <a:r>
              <a:rPr lang="en-US" b="1" dirty="0" smtClean="0">
                <a:latin typeface="Arial" pitchFamily="34" charset="0"/>
                <a:cs typeface="Arial" pitchFamily="34" charset="0"/>
              </a:rPr>
              <a:t>      </a:t>
            </a:r>
            <a:r>
              <a:rPr lang="en-US" dirty="0" smtClean="0">
                <a:latin typeface="Arial" pitchFamily="34" charset="0"/>
                <a:cs typeface="Arial" pitchFamily="34" charset="0"/>
              </a:rPr>
              <a:t>This is the ratio which the central bank fixes in relation to the capital of</a:t>
            </a:r>
          </a:p>
          <a:p>
            <a:r>
              <a:rPr lang="en-US" dirty="0" smtClean="0">
                <a:latin typeface="Arial" pitchFamily="34" charset="0"/>
                <a:cs typeface="Arial" pitchFamily="34" charset="0"/>
              </a:rPr>
              <a:t>      a </a:t>
            </a:r>
            <a:r>
              <a:rPr lang="en-US" dirty="0">
                <a:latin typeface="Arial" pitchFamily="34" charset="0"/>
                <a:cs typeface="Arial" pitchFamily="34" charset="0"/>
              </a:rPr>
              <a:t>bank to its total </a:t>
            </a:r>
            <a:r>
              <a:rPr lang="en-US" dirty="0" smtClean="0">
                <a:latin typeface="Arial" pitchFamily="34" charset="0"/>
                <a:cs typeface="Arial" pitchFamily="34" charset="0"/>
              </a:rPr>
              <a:t>assets.</a:t>
            </a:r>
            <a:endParaRPr lang="en-IN" dirty="0">
              <a:latin typeface="Arial" pitchFamily="34" charset="0"/>
              <a:cs typeface="Arial" pitchFamily="34" charset="0"/>
            </a:endParaRPr>
          </a:p>
          <a:p>
            <a:endParaRPr lang="en-IN" dirty="0">
              <a:latin typeface="Arial" pitchFamily="34" charset="0"/>
              <a:cs typeface="Arial"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1307147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3352800" cy="487362"/>
          </a:xfrm>
        </p:spPr>
        <p:style>
          <a:lnRef idx="0">
            <a:schemeClr val="accent4"/>
          </a:lnRef>
          <a:fillRef idx="3">
            <a:schemeClr val="accent4"/>
          </a:fillRef>
          <a:effectRef idx="3">
            <a:schemeClr val="accent4"/>
          </a:effectRef>
          <a:fontRef idx="minor">
            <a:schemeClr val="lt1"/>
          </a:fontRef>
        </p:style>
        <p:txBody>
          <a:bodyPr>
            <a:noAutofit/>
          </a:bodyPr>
          <a:lstStyle/>
          <a:p>
            <a:pPr lvl="1" algn="ctr" rtl="0">
              <a:spcBef>
                <a:spcPct val="0"/>
              </a:spcBef>
            </a:pPr>
            <a:r>
              <a:rPr lang="en-US" sz="2000" b="1" dirty="0" smtClean="0">
                <a:latin typeface="Arial" pitchFamily="34" charset="0"/>
                <a:cs typeface="Arial" pitchFamily="34" charset="0"/>
              </a:rPr>
              <a:t/>
            </a:r>
            <a:br>
              <a:rPr lang="en-US" sz="2000" b="1" dirty="0" smtClean="0">
                <a:latin typeface="Arial" pitchFamily="34" charset="0"/>
                <a:cs typeface="Arial" pitchFamily="34" charset="0"/>
              </a:rPr>
            </a:br>
            <a:r>
              <a:rPr lang="en-US" sz="2000" b="1" dirty="0" smtClean="0">
                <a:latin typeface="Arial" pitchFamily="34" charset="0"/>
                <a:cs typeface="Arial" pitchFamily="34" charset="0"/>
              </a:rPr>
              <a:t>2. Margin Requirements</a:t>
            </a:r>
            <a:br>
              <a:rPr lang="en-US" sz="2000" b="1" dirty="0" smtClean="0">
                <a:latin typeface="Arial" pitchFamily="34" charset="0"/>
                <a:cs typeface="Arial" pitchFamily="34" charset="0"/>
              </a:rPr>
            </a:br>
            <a:endParaRPr lang="en-IN" sz="2000" b="1" dirty="0"/>
          </a:p>
        </p:txBody>
      </p:sp>
      <p:sp>
        <p:nvSpPr>
          <p:cNvPr id="3" name="TextBox 2"/>
          <p:cNvSpPr txBox="1"/>
          <p:nvPr/>
        </p:nvSpPr>
        <p:spPr>
          <a:xfrm>
            <a:off x="304800" y="914401"/>
            <a:ext cx="8534400" cy="452431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buFont typeface="Arial" pitchFamily="34" charset="0"/>
              <a:buChar char="•"/>
            </a:pPr>
            <a:endParaRPr lang="en-US" dirty="0" smtClean="0"/>
          </a:p>
          <a:p>
            <a:pPr marL="285750" indent="-285750">
              <a:buFont typeface="Arial" pitchFamily="34" charset="0"/>
              <a:buChar char="•"/>
            </a:pPr>
            <a:r>
              <a:rPr lang="en-US" dirty="0" smtClean="0"/>
              <a:t>Commercial banks do not lend up to the full amount of the value of security. the loan amount is lass than the securities value. It keeps a </a:t>
            </a:r>
            <a:r>
              <a:rPr lang="en-US" b="1" dirty="0" smtClean="0"/>
              <a:t>‘margin’</a:t>
            </a:r>
            <a:r>
              <a:rPr lang="en-US" dirty="0" smtClean="0"/>
              <a:t> as a cushion against fall in the value of the security.</a:t>
            </a:r>
          </a:p>
          <a:p>
            <a:pPr marL="285750" indent="-285750">
              <a:buFont typeface="Arial" pitchFamily="34" charset="0"/>
              <a:buChar char="•"/>
            </a:pPr>
            <a:r>
              <a:rPr lang="en-US" dirty="0" smtClean="0"/>
              <a:t>‘margin’ refers to the difference between the current market value and the loan value of a security. It is a portion of the value of the security charged to a bank, which the borrower is expected to pay out of his own resources.</a:t>
            </a:r>
          </a:p>
          <a:p>
            <a:pPr marL="285750" indent="-285750">
              <a:buFont typeface="Arial" pitchFamily="34" charset="0"/>
              <a:buChar char="•"/>
            </a:pPr>
            <a:r>
              <a:rPr lang="en-US" dirty="0" smtClean="0"/>
              <a:t>a rise in the margin requirement restricts the amount of loan  that a bank can grant against a security , while a lower margin increases it.</a:t>
            </a:r>
          </a:p>
          <a:p>
            <a:pPr marL="285750" indent="-285750">
              <a:buFont typeface="Arial" pitchFamily="34" charset="0"/>
              <a:buChar char="•"/>
            </a:pPr>
            <a:r>
              <a:rPr lang="en-US" dirty="0" smtClean="0"/>
              <a:t>In this way, the amount of fixing margin requirements has a direct impact on the amount of credit for speculation purposes.</a:t>
            </a:r>
          </a:p>
          <a:p>
            <a:pPr marL="285750" indent="-285750">
              <a:buFont typeface="Arial" pitchFamily="34" charset="0"/>
              <a:buChar char="•"/>
            </a:pPr>
            <a:r>
              <a:rPr lang="en-US" dirty="0" smtClean="0"/>
              <a:t> during depression, the margin can be reduced so that there is increase in the level of economic activity through an increase in demand for bank credit.</a:t>
            </a:r>
          </a:p>
          <a:p>
            <a:r>
              <a:rPr lang="en-US" dirty="0"/>
              <a:t> </a:t>
            </a:r>
            <a:r>
              <a:rPr lang="en-US" dirty="0" smtClean="0"/>
              <a:t>     conversely, during inflation, margin requirements can be raised by the monetary</a:t>
            </a:r>
          </a:p>
          <a:p>
            <a:r>
              <a:rPr lang="en-US" dirty="0"/>
              <a:t> </a:t>
            </a:r>
            <a:r>
              <a:rPr lang="en-US" dirty="0" smtClean="0"/>
              <a:t>     authorities so as to contain the boom in the stock market. </a:t>
            </a:r>
            <a:endParaRPr lang="en-US" dirty="0"/>
          </a:p>
          <a:p>
            <a:endParaRPr lang="en-IN" dirty="0"/>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93461335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198438"/>
            <a:ext cx="3124200" cy="487362"/>
          </a:xfrm>
          <a:solidFill>
            <a:srgbClr val="FFC000"/>
          </a:solidFill>
        </p:spPr>
        <p:style>
          <a:lnRef idx="0">
            <a:schemeClr val="accent1"/>
          </a:lnRef>
          <a:fillRef idx="3">
            <a:schemeClr val="accent1"/>
          </a:fillRef>
          <a:effectRef idx="3">
            <a:schemeClr val="accent1"/>
          </a:effectRef>
          <a:fontRef idx="minor">
            <a:schemeClr val="lt1"/>
          </a:fontRef>
        </p:style>
        <p:txBody>
          <a:bodyPr>
            <a:normAutofit/>
          </a:bodyPr>
          <a:lstStyle/>
          <a:p>
            <a:pPr lvl="1" algn="ctr"/>
            <a:r>
              <a:rPr lang="en-US" sz="2000" b="1" dirty="0" smtClean="0">
                <a:latin typeface="Arial" pitchFamily="34" charset="0"/>
                <a:cs typeface="Arial" pitchFamily="34" charset="0"/>
              </a:rPr>
              <a:t>6. Moral Suasion</a:t>
            </a:r>
            <a:endParaRPr lang="en-US" sz="2000" b="1" dirty="0">
              <a:latin typeface="Arial" pitchFamily="34" charset="0"/>
              <a:cs typeface="Arial" pitchFamily="34" charset="0"/>
            </a:endParaRPr>
          </a:p>
        </p:txBody>
      </p:sp>
      <p:sp>
        <p:nvSpPr>
          <p:cNvPr id="4" name="TextBox 3"/>
          <p:cNvSpPr txBox="1"/>
          <p:nvPr/>
        </p:nvSpPr>
        <p:spPr>
          <a:xfrm>
            <a:off x="609600" y="914400"/>
            <a:ext cx="7848600" cy="3416320"/>
          </a:xfrm>
          <a:prstGeom prst="rect">
            <a:avLst/>
          </a:prstGeom>
          <a:noFill/>
          <a:ln>
            <a:solidFill>
              <a:srgbClr val="FFC000"/>
            </a:solidFill>
          </a:ln>
        </p:spPr>
        <p:txBody>
          <a:bodyPr wrap="square" rtlCol="0">
            <a:spAutoFit/>
          </a:bodyPr>
          <a:lstStyle/>
          <a:p>
            <a:pPr marL="285750" indent="-285750">
              <a:buFont typeface="Arial" pitchFamily="34" charset="0"/>
              <a:buChar char="•"/>
            </a:pPr>
            <a:endParaRPr lang="en-US" dirty="0" smtClean="0">
              <a:latin typeface="Arial" pitchFamily="34" charset="0"/>
              <a:cs typeface="Arial" pitchFamily="34" charset="0"/>
            </a:endParaRPr>
          </a:p>
          <a:p>
            <a:pPr marL="285750" indent="-285750">
              <a:buFont typeface="Arial" pitchFamily="34" charset="0"/>
              <a:buChar char="•"/>
            </a:pPr>
            <a:r>
              <a:rPr lang="en-US" sz="2000" dirty="0" smtClean="0">
                <a:latin typeface="Arial" pitchFamily="34" charset="0"/>
                <a:cs typeface="Arial" pitchFamily="34" charset="0"/>
              </a:rPr>
              <a:t>I</a:t>
            </a:r>
            <a:r>
              <a:rPr lang="en-US" dirty="0" smtClean="0">
                <a:latin typeface="Arial" pitchFamily="34" charset="0"/>
                <a:cs typeface="Arial" pitchFamily="34" charset="0"/>
              </a:rPr>
              <a:t>t refers to the advise or request made by the central bank to the commercial banks to follow the monetary policy and carry out their lending activities &amp; other operations in such a way as to achieve the objective of the central banks policy.</a:t>
            </a:r>
          </a:p>
          <a:p>
            <a:pPr marL="285750" indent="-285750">
              <a:buFont typeface="Arial" pitchFamily="34" charset="0"/>
              <a:buChar char="•"/>
            </a:pPr>
            <a:r>
              <a:rPr lang="en-US" dirty="0" smtClean="0">
                <a:latin typeface="Arial" pitchFamily="34" charset="0"/>
                <a:cs typeface="Arial" pitchFamily="34" charset="0"/>
              </a:rPr>
              <a:t>It can be in the form of advise to commercial banks regarding their investments or care to be taken while granting loans &amp; advances against such commodities the prices of which may rise due to speculative activity.</a:t>
            </a:r>
          </a:p>
          <a:p>
            <a:pPr marL="285750" indent="-285750">
              <a:buFont typeface="Arial" pitchFamily="34" charset="0"/>
              <a:buChar char="•"/>
            </a:pPr>
            <a:r>
              <a:rPr lang="en-US" dirty="0" smtClean="0">
                <a:latin typeface="Arial" pitchFamily="34" charset="0"/>
                <a:cs typeface="Arial" pitchFamily="34" charset="0"/>
              </a:rPr>
              <a:t>Being an apex institution &amp; lender of the last resort , the RBI can used its more pressure &amp; persuade the commercial bank to follow its policy.</a:t>
            </a:r>
          </a:p>
          <a:p>
            <a:pPr marL="285750" indent="-285750">
              <a:buFont typeface="Arial" pitchFamily="34" charset="0"/>
              <a:buChar char="•"/>
            </a:pPr>
            <a:endParaRPr lang="en-IN" dirty="0">
              <a:latin typeface="Arial" pitchFamily="34" charset="0"/>
              <a:cs typeface="Arial"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4969985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Banks : The Creators of Credit</a:t>
            </a:r>
            <a:endParaRPr lang="en-US" dirty="0"/>
          </a:p>
        </p:txBody>
      </p:sp>
      <p:sp>
        <p:nvSpPr>
          <p:cNvPr id="3" name="Content Placeholder 2"/>
          <p:cNvSpPr>
            <a:spLocks noGrp="1"/>
          </p:cNvSpPr>
          <p:nvPr>
            <p:ph idx="1"/>
          </p:nvPr>
        </p:nvSpPr>
        <p:spPr/>
        <p:txBody>
          <a:bodyPr>
            <a:normAutofit/>
          </a:bodyPr>
          <a:lstStyle/>
          <a:p>
            <a:r>
              <a:rPr lang="en-US" dirty="0" smtClean="0"/>
              <a:t>Through the process of credit Creation banks provide finance to all the sectors of economy, and thus Called “ Factories of Credit”.</a:t>
            </a:r>
          </a:p>
          <a:p>
            <a:pPr>
              <a:buNone/>
            </a:pPr>
            <a:endParaRPr lang="en-US" dirty="0" smtClean="0"/>
          </a:p>
          <a:p>
            <a:r>
              <a:rPr lang="en-US" dirty="0" smtClean="0"/>
              <a:t>They advance much more than what they receive as deposits.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Credit Creation</a:t>
            </a:r>
            <a:endParaRPr lang="en-US" dirty="0"/>
          </a:p>
        </p:txBody>
      </p:sp>
      <p:sp>
        <p:nvSpPr>
          <p:cNvPr id="3" name="Content Placeholder 2"/>
          <p:cNvSpPr>
            <a:spLocks noGrp="1"/>
          </p:cNvSpPr>
          <p:nvPr>
            <p:ph idx="1"/>
          </p:nvPr>
        </p:nvSpPr>
        <p:spPr/>
        <p:txBody>
          <a:bodyPr/>
          <a:lstStyle/>
          <a:p>
            <a:r>
              <a:rPr lang="en-US" dirty="0" smtClean="0"/>
              <a:t>The money that banks possess, comes from bank deposits.</a:t>
            </a:r>
          </a:p>
          <a:p>
            <a:pPr>
              <a:buNone/>
            </a:pPr>
            <a:endParaRPr lang="en-US" dirty="0" smtClean="0"/>
          </a:p>
          <a:p>
            <a:r>
              <a:rPr lang="en-US" dirty="0" smtClean="0"/>
              <a:t>Bank Deposits are of two Kinds :</a:t>
            </a:r>
          </a:p>
          <a:p>
            <a:pPr>
              <a:buFont typeface="Wingdings" pitchFamily="2" charset="2"/>
              <a:buChar char="ü"/>
            </a:pPr>
            <a:r>
              <a:rPr lang="en-US" dirty="0" smtClean="0"/>
              <a:t>Primary deposits</a:t>
            </a:r>
          </a:p>
          <a:p>
            <a:pPr>
              <a:buFont typeface="Wingdings" pitchFamily="2" charset="2"/>
              <a:buChar char="ü"/>
            </a:pPr>
            <a:r>
              <a:rPr lang="en-US" dirty="0" smtClean="0"/>
              <a:t>Secondary or derivative deposits</a:t>
            </a:r>
            <a:endParaRPr lang="en-US" dirty="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of Credit Creation</a:t>
            </a:r>
            <a:endParaRPr lang="en-US" dirty="0"/>
          </a:p>
        </p:txBody>
      </p:sp>
      <p:sp>
        <p:nvSpPr>
          <p:cNvPr id="3" name="Content Placeholder 2"/>
          <p:cNvSpPr>
            <a:spLocks noGrp="1"/>
          </p:cNvSpPr>
          <p:nvPr>
            <p:ph idx="1"/>
          </p:nvPr>
        </p:nvSpPr>
        <p:spPr/>
        <p:txBody>
          <a:bodyPr/>
          <a:lstStyle/>
          <a:p>
            <a:r>
              <a:rPr lang="en-US" dirty="0" smtClean="0"/>
              <a:t>The process can be better understood with two assumptions : </a:t>
            </a:r>
          </a:p>
          <a:p>
            <a:pPr>
              <a:buNone/>
            </a:pPr>
            <a:endParaRPr lang="en-US" dirty="0" smtClean="0"/>
          </a:p>
          <a:p>
            <a:pPr marL="514350" indent="-514350">
              <a:buFont typeface="Wingdings" pitchFamily="2" charset="2"/>
              <a:buChar char="Ø"/>
            </a:pPr>
            <a:r>
              <a:rPr lang="en-US" dirty="0" smtClean="0"/>
              <a:t>The entire banking system is one unit </a:t>
            </a:r>
          </a:p>
          <a:p>
            <a:pPr marL="514350" indent="-514350">
              <a:buFont typeface="Wingdings" pitchFamily="2" charset="2"/>
              <a:buChar char="Ø"/>
            </a:pPr>
            <a:r>
              <a:rPr lang="en-US" dirty="0"/>
              <a:t>A</a:t>
            </a:r>
            <a:r>
              <a:rPr lang="en-US" dirty="0" smtClean="0"/>
              <a:t>ll transactions flow through this unit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of Credit Creation</a:t>
            </a:r>
            <a:endParaRPr lang="en-US" dirty="0"/>
          </a:p>
        </p:txBody>
      </p:sp>
      <p:sp>
        <p:nvSpPr>
          <p:cNvPr id="3" name="Content Placeholder 2"/>
          <p:cNvSpPr>
            <a:spLocks noGrp="1"/>
          </p:cNvSpPr>
          <p:nvPr>
            <p:ph idx="1"/>
          </p:nvPr>
        </p:nvSpPr>
        <p:spPr/>
        <p:txBody>
          <a:bodyPr>
            <a:normAutofit lnSpcReduction="10000"/>
          </a:bodyPr>
          <a:lstStyle/>
          <a:p>
            <a:r>
              <a:rPr lang="en-US" dirty="0" smtClean="0"/>
              <a:t>Any experienced banker knows two things by experience :</a:t>
            </a:r>
          </a:p>
          <a:p>
            <a:pPr>
              <a:buNone/>
            </a:pPr>
            <a:endParaRPr lang="en-US" dirty="0" smtClean="0"/>
          </a:p>
          <a:p>
            <a:pPr>
              <a:buFont typeface="Wingdings" pitchFamily="2" charset="2"/>
              <a:buChar char="Ø"/>
            </a:pPr>
            <a:r>
              <a:rPr lang="en-US" dirty="0" smtClean="0"/>
              <a:t>Not all the depositors approach the bank for the  withdrawal of money at the same time and will never withdraw all money at once.</a:t>
            </a:r>
          </a:p>
          <a:p>
            <a:pPr>
              <a:buFont typeface="Wingdings" pitchFamily="2" charset="2"/>
              <a:buChar char="Ø"/>
            </a:pPr>
            <a:endParaRPr lang="en-US" dirty="0"/>
          </a:p>
          <a:p>
            <a:pPr>
              <a:buFont typeface="Wingdings" pitchFamily="2" charset="2"/>
              <a:buChar char="Ø"/>
            </a:pPr>
            <a:r>
              <a:rPr lang="en-US" dirty="0" smtClean="0"/>
              <a:t>There would be constant flow of deposits in  the bank and credit could be given.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There is something that controls Credit too !!!</a:t>
            </a:r>
            <a:endParaRPr lang="en-US" dirty="0"/>
          </a:p>
        </p:txBody>
      </p:sp>
      <p:sp>
        <p:nvSpPr>
          <p:cNvPr id="3" name="Content Placeholder 2"/>
          <p:cNvSpPr>
            <a:spLocks noGrp="1"/>
          </p:cNvSpPr>
          <p:nvPr>
            <p:ph idx="1"/>
          </p:nvPr>
        </p:nvSpPr>
        <p:spPr/>
        <p:txBody>
          <a:bodyPr>
            <a:normAutofit lnSpcReduction="10000"/>
          </a:bodyPr>
          <a:lstStyle/>
          <a:p>
            <a:r>
              <a:rPr lang="en-US" dirty="0" smtClean="0"/>
              <a:t>Central Banks imposes a requirement on the commercial banks  to keep a certain percentage of total money supply with themselves as reserves.</a:t>
            </a:r>
          </a:p>
          <a:p>
            <a:pPr>
              <a:buNone/>
            </a:pPr>
            <a:endParaRPr lang="en-US" dirty="0" smtClean="0"/>
          </a:p>
          <a:p>
            <a:r>
              <a:rPr lang="en-US" dirty="0" smtClean="0"/>
              <a:t>This is Legal Reserve requirement  (LRR)</a:t>
            </a:r>
          </a:p>
          <a:p>
            <a:pPr>
              <a:buNone/>
            </a:pPr>
            <a:r>
              <a:rPr lang="en-US" dirty="0" smtClean="0"/>
              <a:t> </a:t>
            </a:r>
          </a:p>
          <a:p>
            <a:r>
              <a:rPr lang="en-US" dirty="0" smtClean="0"/>
              <a:t>These act as a strong catalyst in controlling the flow of credit when required.</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forms the LRR </a:t>
            </a:r>
            <a:endParaRPr lang="en-US" dirty="0"/>
          </a:p>
        </p:txBody>
      </p:sp>
      <p:sp>
        <p:nvSpPr>
          <p:cNvPr id="3" name="Content Placeholder 2"/>
          <p:cNvSpPr>
            <a:spLocks noGrp="1"/>
          </p:cNvSpPr>
          <p:nvPr>
            <p:ph idx="1"/>
          </p:nvPr>
        </p:nvSpPr>
        <p:spPr/>
        <p:txBody>
          <a:bodyPr>
            <a:normAutofit lnSpcReduction="10000"/>
          </a:bodyPr>
          <a:lstStyle/>
          <a:p>
            <a:r>
              <a:rPr lang="en-US" dirty="0" smtClean="0"/>
              <a:t>The Legal reserve requirements is formed with:</a:t>
            </a:r>
          </a:p>
          <a:p>
            <a:pPr>
              <a:buNone/>
            </a:pPr>
            <a:r>
              <a:rPr lang="en-US" b="1" dirty="0" smtClean="0"/>
              <a:t>Cash Reserve Ratio (CRR)</a:t>
            </a:r>
          </a:p>
          <a:p>
            <a:pPr>
              <a:buNone/>
            </a:pPr>
            <a:r>
              <a:rPr lang="en-US" dirty="0" smtClean="0"/>
              <a:t>   Part of money supply banks need to keep with the central Bank. </a:t>
            </a:r>
          </a:p>
          <a:p>
            <a:pPr>
              <a:buNone/>
            </a:pPr>
            <a:r>
              <a:rPr lang="en-US" b="1" dirty="0" smtClean="0"/>
              <a:t>Statutory Liquidity Ratio (SLR)</a:t>
            </a:r>
          </a:p>
          <a:p>
            <a:pPr>
              <a:buNone/>
            </a:pPr>
            <a:r>
              <a:rPr lang="en-US" dirty="0" smtClean="0"/>
              <a:t>   Part of money supply banks need to keep with themselves, to maintain directed level of liquidity.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Lets take an example of credit creation</a:t>
            </a:r>
            <a:endParaRPr lang="en-US" dirty="0"/>
          </a:p>
        </p:txBody>
      </p:sp>
      <p:sp>
        <p:nvSpPr>
          <p:cNvPr id="3" name="Content Placeholder 2"/>
          <p:cNvSpPr>
            <a:spLocks noGrp="1"/>
          </p:cNvSpPr>
          <p:nvPr>
            <p:ph idx="1"/>
          </p:nvPr>
        </p:nvSpPr>
        <p:spPr/>
        <p:txBody>
          <a:bodyPr/>
          <a:lstStyle/>
          <a:p>
            <a:r>
              <a:rPr lang="en-US" dirty="0" smtClean="0"/>
              <a:t>Suppose, the initial  deposits with the bank is Rs. 1000</a:t>
            </a:r>
          </a:p>
          <a:p>
            <a:r>
              <a:rPr lang="en-US" dirty="0" smtClean="0"/>
              <a:t>  And the LRR is 20 %</a:t>
            </a:r>
          </a:p>
          <a:p>
            <a:r>
              <a:rPr lang="en-US" dirty="0" smtClean="0"/>
              <a:t>Which implies that the bank is free to lend 80%  of the money which remains as balance.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162800" cy="598198"/>
          </a:xfrm>
          <a:ln>
            <a:solidFill>
              <a:schemeClr val="tx1"/>
            </a:solidFill>
          </a:ln>
        </p:spPr>
        <p:style>
          <a:lnRef idx="0">
            <a:schemeClr val="accent2"/>
          </a:lnRef>
          <a:fillRef idx="3">
            <a:schemeClr val="accent2"/>
          </a:fillRef>
          <a:effectRef idx="3">
            <a:schemeClr val="accent2"/>
          </a:effectRef>
          <a:fontRef idx="minor">
            <a:schemeClr val="lt1"/>
          </a:fontRef>
        </p:style>
        <p:txBody>
          <a:bodyPr>
            <a:normAutofit fontScale="90000"/>
          </a:bodyPr>
          <a:lstStyle/>
          <a:p>
            <a:r>
              <a:rPr lang="en-US" sz="3200" b="1" dirty="0" smtClean="0"/>
              <a:t>Methods and instruments of credit control</a:t>
            </a:r>
            <a:endParaRPr lang="en-IN" sz="3200" b="1" dirty="0"/>
          </a:p>
        </p:txBody>
      </p:sp>
      <p:cxnSp>
        <p:nvCxnSpPr>
          <p:cNvPr id="5" name="Straight Arrow Connector 4"/>
          <p:cNvCxnSpPr/>
          <p:nvPr/>
        </p:nvCxnSpPr>
        <p:spPr>
          <a:xfrm>
            <a:off x="4495800" y="872836"/>
            <a:ext cx="0" cy="34636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a:off x="1676400" y="1219200"/>
            <a:ext cx="5562600" cy="0"/>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a:off x="1676400" y="1219200"/>
            <a:ext cx="0" cy="381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p:nvPr/>
        </p:nvCxnSpPr>
        <p:spPr>
          <a:xfrm>
            <a:off x="7239000" y="1205344"/>
            <a:ext cx="0" cy="3948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762000" y="1639669"/>
            <a:ext cx="2133600" cy="646331"/>
          </a:xfrm>
          <a:prstGeom prst="rect">
            <a:avLst/>
          </a:prstGeom>
          <a:ln>
            <a:solidFill>
              <a:schemeClr val="tx1"/>
            </a:solidFill>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n-US" b="1" dirty="0" smtClean="0">
                <a:latin typeface="Arial" pitchFamily="34" charset="0"/>
                <a:cs typeface="Arial" pitchFamily="34" charset="0"/>
              </a:rPr>
              <a:t> Quantitative Or General Methods </a:t>
            </a:r>
            <a:endParaRPr lang="en-IN" b="1" dirty="0">
              <a:latin typeface="Arial" pitchFamily="34" charset="0"/>
              <a:cs typeface="Arial" pitchFamily="34" charset="0"/>
            </a:endParaRPr>
          </a:p>
        </p:txBody>
      </p:sp>
      <p:sp>
        <p:nvSpPr>
          <p:cNvPr id="19" name="TextBox 18"/>
          <p:cNvSpPr txBox="1"/>
          <p:nvPr/>
        </p:nvSpPr>
        <p:spPr>
          <a:xfrm>
            <a:off x="6096000" y="1639669"/>
            <a:ext cx="2209800" cy="646331"/>
          </a:xfrm>
          <a:prstGeom prst="rect">
            <a:avLst/>
          </a:prstGeom>
          <a:ln>
            <a:solidFill>
              <a:schemeClr val="tx1"/>
            </a:solidFill>
          </a:ln>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US" b="1" dirty="0" smtClean="0">
                <a:latin typeface="Arial" pitchFamily="34" charset="0"/>
                <a:cs typeface="Arial" pitchFamily="34" charset="0"/>
              </a:rPr>
              <a:t> Qualitative Or Selective Methods </a:t>
            </a:r>
            <a:endParaRPr lang="en-IN" b="1" dirty="0">
              <a:latin typeface="Arial" pitchFamily="34" charset="0"/>
              <a:cs typeface="Arial" pitchFamily="34" charset="0"/>
            </a:endParaRPr>
          </a:p>
        </p:txBody>
      </p:sp>
      <p:cxnSp>
        <p:nvCxnSpPr>
          <p:cNvPr id="21" name="Straight Arrow Connector 20"/>
          <p:cNvCxnSpPr/>
          <p:nvPr/>
        </p:nvCxnSpPr>
        <p:spPr>
          <a:xfrm>
            <a:off x="1905000" y="2353177"/>
            <a:ext cx="0" cy="39002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a:off x="6934200" y="2286000"/>
            <a:ext cx="0" cy="34499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a:off x="609600" y="2743200"/>
            <a:ext cx="3048000" cy="2126864"/>
          </a:xfrm>
          <a:prstGeom prst="rect">
            <a:avLst/>
          </a:prstGeom>
          <a:noFill/>
        </p:spPr>
        <p:txBody>
          <a:bodyPr wrap="square" rtlCol="0">
            <a:spAutoFit/>
          </a:bodyPr>
          <a:lstStyle/>
          <a:p>
            <a:pPr>
              <a:lnSpc>
                <a:spcPct val="150000"/>
              </a:lnSpc>
            </a:pPr>
            <a:r>
              <a:rPr lang="en-US" b="1" dirty="0" smtClean="0"/>
              <a:t>1. Bank Rate </a:t>
            </a:r>
          </a:p>
          <a:p>
            <a:pPr>
              <a:lnSpc>
                <a:spcPct val="150000"/>
              </a:lnSpc>
            </a:pPr>
            <a:r>
              <a:rPr lang="en-US" b="1" dirty="0" smtClean="0"/>
              <a:t>2. Open Market Operations</a:t>
            </a:r>
          </a:p>
          <a:p>
            <a:pPr>
              <a:lnSpc>
                <a:spcPct val="150000"/>
              </a:lnSpc>
            </a:pPr>
            <a:r>
              <a:rPr lang="en-US" b="1" dirty="0" smtClean="0"/>
              <a:t>3. Variable Cash Reserve Ratio</a:t>
            </a:r>
          </a:p>
          <a:p>
            <a:pPr>
              <a:lnSpc>
                <a:spcPct val="150000"/>
              </a:lnSpc>
            </a:pPr>
            <a:r>
              <a:rPr lang="en-US" b="1" dirty="0" smtClean="0"/>
              <a:t>4. Statutory Liquidity Ratio</a:t>
            </a:r>
          </a:p>
          <a:p>
            <a:pPr>
              <a:lnSpc>
                <a:spcPct val="150000"/>
              </a:lnSpc>
            </a:pPr>
            <a:endParaRPr lang="en-IN" b="1" dirty="0"/>
          </a:p>
        </p:txBody>
      </p:sp>
      <p:sp>
        <p:nvSpPr>
          <p:cNvPr id="24" name="TextBox 23"/>
          <p:cNvSpPr txBox="1"/>
          <p:nvPr/>
        </p:nvSpPr>
        <p:spPr>
          <a:xfrm>
            <a:off x="5410200" y="2630996"/>
            <a:ext cx="4038600" cy="4204356"/>
          </a:xfrm>
          <a:prstGeom prst="rect">
            <a:avLst/>
          </a:prstGeom>
          <a:noFill/>
        </p:spPr>
        <p:txBody>
          <a:bodyPr wrap="square" rtlCol="0">
            <a:spAutoFit/>
          </a:bodyPr>
          <a:lstStyle/>
          <a:p>
            <a:pPr lvl="1">
              <a:lnSpc>
                <a:spcPct val="150000"/>
              </a:lnSpc>
            </a:pPr>
            <a:r>
              <a:rPr lang="en-US" b="1" dirty="0" smtClean="0"/>
              <a:t>1. Rationing Of Credit </a:t>
            </a:r>
          </a:p>
          <a:p>
            <a:pPr lvl="1">
              <a:lnSpc>
                <a:spcPct val="150000"/>
              </a:lnSpc>
            </a:pPr>
            <a:r>
              <a:rPr lang="en-US" b="1" dirty="0" smtClean="0"/>
              <a:t>2. Margin Requirements</a:t>
            </a:r>
          </a:p>
          <a:p>
            <a:pPr lvl="1">
              <a:lnSpc>
                <a:spcPct val="150000"/>
              </a:lnSpc>
            </a:pPr>
            <a:r>
              <a:rPr lang="en-US" b="1" dirty="0" smtClean="0"/>
              <a:t>3. Regulation Of Consumer </a:t>
            </a:r>
          </a:p>
          <a:p>
            <a:pPr lvl="1">
              <a:lnSpc>
                <a:spcPct val="150000"/>
              </a:lnSpc>
            </a:pPr>
            <a:r>
              <a:rPr lang="en-US" b="1" dirty="0"/>
              <a:t> </a:t>
            </a:r>
            <a:r>
              <a:rPr lang="en-US" b="1" dirty="0" smtClean="0"/>
              <a:t>    Credit</a:t>
            </a:r>
          </a:p>
          <a:p>
            <a:pPr lvl="1">
              <a:lnSpc>
                <a:spcPct val="150000"/>
              </a:lnSpc>
            </a:pPr>
            <a:r>
              <a:rPr lang="en-US" b="1" dirty="0" smtClean="0"/>
              <a:t>4. Control Through Directives</a:t>
            </a:r>
          </a:p>
          <a:p>
            <a:pPr lvl="1">
              <a:lnSpc>
                <a:spcPct val="150000"/>
              </a:lnSpc>
            </a:pPr>
            <a:r>
              <a:rPr lang="en-US" b="1" dirty="0" smtClean="0"/>
              <a:t>5. Publicity</a:t>
            </a:r>
          </a:p>
          <a:p>
            <a:pPr lvl="1">
              <a:lnSpc>
                <a:spcPct val="150000"/>
              </a:lnSpc>
            </a:pPr>
            <a:r>
              <a:rPr lang="en-US" b="1" dirty="0" smtClean="0"/>
              <a:t>6. Moral Suasion</a:t>
            </a:r>
          </a:p>
          <a:p>
            <a:pPr lvl="1">
              <a:lnSpc>
                <a:spcPct val="150000"/>
              </a:lnSpc>
            </a:pPr>
            <a:r>
              <a:rPr lang="en-US" b="1" dirty="0" smtClean="0"/>
              <a:t>7. Direct Action</a:t>
            </a:r>
          </a:p>
          <a:p>
            <a:pPr lvl="1">
              <a:lnSpc>
                <a:spcPct val="150000"/>
              </a:lnSpc>
            </a:pPr>
            <a:endParaRPr lang="en-US" b="1" dirty="0" smtClean="0"/>
          </a:p>
          <a:p>
            <a:pPr marL="800100" lvl="1" indent="-342900">
              <a:lnSpc>
                <a:spcPct val="150000"/>
              </a:lnSpc>
              <a:buAutoNum type="arabicPeriod" startAt="4"/>
            </a:pPr>
            <a:endParaRPr lang="en-US" b="1" dirty="0" smtClean="0"/>
          </a:p>
        </p:txBody>
      </p:sp>
      <p:pic>
        <p:nvPicPr>
          <p:cNvPr id="15"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927" y="5486400"/>
            <a:ext cx="11430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5563" y="62344"/>
            <a:ext cx="554037" cy="555625"/>
          </a:xfrm>
          <a:prstGeom prst="rect">
            <a:avLst/>
          </a:prstGeom>
          <a:solidFill>
            <a:srgbClr val="003399"/>
          </a:solidFill>
          <a:ln>
            <a:noFill/>
          </a:ln>
          <a:extLs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25560453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TotalTime>
  <Words>1529</Words>
  <Application>Microsoft Office PowerPoint</Application>
  <PresentationFormat>On-screen Show (4:3)</PresentationFormat>
  <Paragraphs>151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Banks : The Creators of Credit</vt:lpstr>
      <vt:lpstr>Basics of Credit Creation</vt:lpstr>
      <vt:lpstr>Process of Credit Creation</vt:lpstr>
      <vt:lpstr>Process of Credit Creation</vt:lpstr>
      <vt:lpstr>But.. There is something that controls Credit too !!!</vt:lpstr>
      <vt:lpstr>What forms the LRR </vt:lpstr>
      <vt:lpstr>Lets take an example of credit creation</vt:lpstr>
      <vt:lpstr>Methods and instruments of credit control</vt:lpstr>
      <vt:lpstr>Methods / instruments of credit control</vt:lpstr>
      <vt:lpstr> </vt:lpstr>
      <vt:lpstr>2. Open market operations</vt:lpstr>
      <vt:lpstr>3. Cash Reserve Ratio</vt:lpstr>
      <vt:lpstr>4. Statutory liquidity ratio </vt:lpstr>
      <vt:lpstr>Slide 15</vt:lpstr>
      <vt:lpstr> 1. Rationing Of Credit  </vt:lpstr>
      <vt:lpstr> 2. Margin Requirements </vt:lpstr>
      <vt:lpstr>6. Moral Suasion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Creation</dc:title>
  <dc:creator>lenovo</dc:creator>
  <cp:lastModifiedBy>Sultan Ahmed</cp:lastModifiedBy>
  <cp:revision>35</cp:revision>
  <dcterms:created xsi:type="dcterms:W3CDTF">2018-05-04T03:07:00Z</dcterms:created>
  <dcterms:modified xsi:type="dcterms:W3CDTF">2025-12-28T21:06:04Z</dcterms:modified>
</cp:coreProperties>
</file>