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25" name="Google Shape;25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1" name="Google Shape;41;p1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16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"/>
            <a:ext cx="3930099" cy="4838699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"/>
          <p:cNvSpPr txBox="1"/>
          <p:nvPr/>
        </p:nvSpPr>
        <p:spPr>
          <a:xfrm rot="-10799650">
            <a:off x="3252051" y="1052259"/>
            <a:ext cx="58917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4082500" y="472589"/>
            <a:ext cx="47751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en-US" sz="6000" u="none" cap="none" strike="noStrike">
                <a:solidFill>
                  <a:schemeClr val="dk2"/>
                </a:solidFill>
                <a:highlight>
                  <a:srgbClr val="B7B7B7"/>
                </a:highlight>
                <a:latin typeface="Lobster"/>
                <a:ea typeface="Lobster"/>
                <a:cs typeface="Lobster"/>
                <a:sym typeface="Lobster"/>
              </a:rPr>
              <a:t>On His Blindness </a:t>
            </a:r>
            <a:endParaRPr b="1" i="0" sz="6000" u="none" cap="none" strike="noStrike">
              <a:solidFill>
                <a:schemeClr val="dk2"/>
              </a:solidFill>
              <a:highlight>
                <a:srgbClr val="B7B7B7"/>
              </a:highlight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01" name="Google Shape;101;p1"/>
          <p:cNvSpPr txBox="1"/>
          <p:nvPr/>
        </p:nvSpPr>
        <p:spPr>
          <a:xfrm flipH="1">
            <a:off x="4336850" y="2571752"/>
            <a:ext cx="37221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0" i="0" lang="en-US" sz="3000" u="none" cap="none" strike="noStrike">
                <a:solidFill>
                  <a:schemeClr val="accent3"/>
                </a:solidFill>
                <a:latin typeface="Impact"/>
                <a:ea typeface="Impact"/>
                <a:cs typeface="Impact"/>
                <a:sym typeface="Impact"/>
              </a:rPr>
              <a:t>By John Milton </a:t>
            </a:r>
            <a:endParaRPr b="0" i="0" sz="3000" u="none" cap="none" strike="noStrike">
              <a:solidFill>
                <a:schemeClr val="accent3"/>
              </a:solidFill>
              <a:latin typeface="Impact"/>
              <a:ea typeface="Impact"/>
              <a:cs typeface="Impact"/>
              <a:sym typeface="Impac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sz="3000">
              <a:solidFill>
                <a:schemeClr val="accent3"/>
              </a:solidFill>
              <a:latin typeface="Impact"/>
              <a:ea typeface="Impact"/>
              <a:cs typeface="Impact"/>
              <a:sym typeface="Impac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3000">
                <a:solidFill>
                  <a:schemeClr val="accent3"/>
                </a:solidFill>
                <a:latin typeface="Impact"/>
                <a:ea typeface="Impact"/>
                <a:cs typeface="Impact"/>
                <a:sym typeface="Impact"/>
              </a:rPr>
              <a:t>Prepared by Dr Marie Kalita </a:t>
            </a:r>
            <a:endParaRPr sz="3000">
              <a:solidFill>
                <a:schemeClr val="accent3"/>
              </a:solidFill>
              <a:latin typeface="Impact"/>
              <a:ea typeface="Impact"/>
              <a:cs typeface="Impact"/>
              <a:sym typeface="Impac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3000">
                <a:solidFill>
                  <a:schemeClr val="accent3"/>
                </a:solidFill>
                <a:latin typeface="Impact"/>
                <a:ea typeface="Impact"/>
                <a:cs typeface="Impact"/>
                <a:sym typeface="Impact"/>
              </a:rPr>
              <a:t>HOD, Dept of English </a:t>
            </a:r>
            <a:endParaRPr sz="3000">
              <a:solidFill>
                <a:schemeClr val="accent3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0" y="2052782"/>
            <a:ext cx="91440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523875" y="-311405"/>
            <a:ext cx="91440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3000">
                <a:highlight>
                  <a:srgbClr val="B7B7B7"/>
                </a:highlight>
                <a:latin typeface="Comic Sans MS"/>
                <a:ea typeface="Comic Sans MS"/>
                <a:cs typeface="Comic Sans MS"/>
                <a:sym typeface="Comic Sans MS"/>
              </a:rPr>
              <a:t>About the poem </a:t>
            </a:r>
            <a:endParaRPr sz="3000">
              <a:highlight>
                <a:srgbClr val="B7B7B7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5" name="Google Shape;65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40481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-US" sz="3000">
                <a:solidFill>
                  <a:schemeClr val="dk1"/>
                </a:solidFill>
              </a:rPr>
              <a:t>Written around 1655 after Milton became completely blind . </a:t>
            </a:r>
            <a:endParaRPr b="1" sz="3000">
              <a:solidFill>
                <a:schemeClr val="dk1"/>
              </a:solidFill>
            </a:endParaRPr>
          </a:p>
          <a:p>
            <a:pPr indent="-40481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-US" sz="3000">
                <a:solidFill>
                  <a:schemeClr val="dk1"/>
                </a:solidFill>
              </a:rPr>
              <a:t>A sonnet (14 line poem) written in petrarchan form .</a:t>
            </a:r>
            <a:endParaRPr b="1" sz="3000">
              <a:solidFill>
                <a:schemeClr val="dk1"/>
              </a:solidFill>
            </a:endParaRPr>
          </a:p>
          <a:p>
            <a:pPr indent="-40481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-US" sz="3000">
                <a:solidFill>
                  <a:schemeClr val="dk1"/>
                </a:solidFill>
              </a:rPr>
              <a:t>Reflects Milton's internal struggle with losing losing sight and his purpose in serving God .</a:t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08108"/>
              <a:buNone/>
            </a:pPr>
            <a:r>
              <a:t/>
            </a:r>
            <a:endParaRPr/>
          </a:p>
        </p:txBody>
      </p:sp>
      <p:sp>
        <p:nvSpPr>
          <p:cNvPr id="66" name="Google Shape;66;p2"/>
          <p:cNvSpPr txBox="1"/>
          <p:nvPr/>
        </p:nvSpPr>
        <p:spPr>
          <a:xfrm>
            <a:off x="0" y="2043545"/>
            <a:ext cx="91440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"/>
            <a:ext cx="3607600" cy="35318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  <a:reflection blurRad="0" dir="5400000" dist="38100" endA="0" endPos="30000" fadeDir="5400012" kx="0" rotWithShape="0" algn="bl" stPos="0" sy="-100000" ky="0"/>
          </a:effectLst>
        </p:spPr>
      </p:pic>
      <p:sp>
        <p:nvSpPr>
          <p:cNvPr id="72" name="Google Shape;72;p3"/>
          <p:cNvSpPr txBox="1"/>
          <p:nvPr/>
        </p:nvSpPr>
        <p:spPr>
          <a:xfrm>
            <a:off x="3955495" y="152400"/>
            <a:ext cx="5188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1" lang="en-US" sz="3000" u="none" cap="none" strike="noStrike">
                <a:solidFill>
                  <a:schemeClr val="dk2"/>
                </a:solidFill>
                <a:highlight>
                  <a:srgbClr val="EA9999"/>
                </a:highlight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1" lang="en-US" sz="3000" u="none" cap="none" strike="noStrike">
                <a:solidFill>
                  <a:schemeClr val="dk2"/>
                </a:solidFill>
                <a:highlight>
                  <a:srgbClr val="EA9999"/>
                </a:highlight>
                <a:latin typeface="Impact"/>
                <a:ea typeface="Impact"/>
                <a:cs typeface="Impact"/>
                <a:sym typeface="Impact"/>
              </a:rPr>
              <a:t>Central Theme</a:t>
            </a:r>
            <a:endParaRPr b="0" i="1" sz="3000" u="none" cap="none" strike="noStrike">
              <a:solidFill>
                <a:schemeClr val="dk2"/>
              </a:solidFill>
              <a:highlight>
                <a:srgbClr val="EA9999"/>
              </a:highlight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3" name="Google Shape;73;p3"/>
          <p:cNvSpPr txBox="1"/>
          <p:nvPr/>
        </p:nvSpPr>
        <p:spPr>
          <a:xfrm>
            <a:off x="3955500" y="1153611"/>
            <a:ext cx="4890600" cy="30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</a:pPr>
            <a:r>
              <a:rPr b="1" i="0" lang="en-US" sz="2400" u="none" cap="none" strike="noStrike">
                <a:solidFill>
                  <a:schemeClr val="dk2"/>
                </a:solidFill>
                <a:highlight>
                  <a:srgbClr val="FF9900"/>
                </a:highlight>
                <a:latin typeface="Arial"/>
                <a:ea typeface="Arial"/>
                <a:cs typeface="Arial"/>
                <a:sym typeface="Arial"/>
              </a:rPr>
              <a:t>The tension between human limitations and divine expectations.</a:t>
            </a:r>
            <a:endParaRPr b="1" i="0" sz="2400" u="none" cap="none" strike="noStrike">
              <a:solidFill>
                <a:schemeClr val="dk2"/>
              </a:solidFill>
              <a:highlight>
                <a:srgbClr val="FF99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</a:pPr>
            <a:r>
              <a:rPr b="1" i="0" lang="en-US" sz="2400" u="none" cap="none" strike="noStrike">
                <a:solidFill>
                  <a:schemeClr val="dk2"/>
                </a:solidFill>
                <a:highlight>
                  <a:srgbClr val="FF9900"/>
                </a:highlight>
                <a:latin typeface="Arial"/>
                <a:ea typeface="Arial"/>
                <a:cs typeface="Arial"/>
                <a:sym typeface="Arial"/>
              </a:rPr>
              <a:t>Accepting personal suffering while trusting in God's greater plan .</a:t>
            </a:r>
            <a:endParaRPr b="1" i="0" sz="2400" u="none" cap="none" strike="noStrike">
              <a:solidFill>
                <a:schemeClr val="dk2"/>
              </a:solidFill>
              <a:highlight>
                <a:srgbClr val="FF99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highlight>
                <a:srgbClr val="FF99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"/>
            <a:ext cx="3927774" cy="4838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9" name="Google Shape;79;p4"/>
          <p:cNvSpPr txBox="1"/>
          <p:nvPr/>
        </p:nvSpPr>
        <p:spPr>
          <a:xfrm flipH="1">
            <a:off x="4080175" y="582994"/>
            <a:ext cx="4841700" cy="9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1" lang="en-US" sz="24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“They only serve who only stand and wait</a:t>
            </a:r>
            <a:r>
              <a:rPr b="0" i="0" lang="en-US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“.</a:t>
            </a:r>
            <a:endParaRPr b="1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4"/>
          <p:cNvSpPr txBox="1"/>
          <p:nvPr/>
        </p:nvSpPr>
        <p:spPr>
          <a:xfrm>
            <a:off x="4080300" y="2043550"/>
            <a:ext cx="48417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chemeClr val="dk2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3000" u="none" cap="none" strike="noStrike">
                <a:solidFill>
                  <a:schemeClr val="dk2"/>
                </a:solidFill>
                <a:highlight>
                  <a:srgbClr val="00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This line emphasizes that active service is not the only form of devotion</a:t>
            </a:r>
            <a:r>
              <a:rPr b="0" i="0" lang="en-US" sz="3000" u="none" cap="none" strike="noStrike">
                <a:solidFill>
                  <a:schemeClr val="dk2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3000" u="none" cap="none" strike="noStrike">
              <a:solidFill>
                <a:schemeClr val="dk2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4"/>
          <p:cNvSpPr txBox="1"/>
          <p:nvPr/>
        </p:nvSpPr>
        <p:spPr>
          <a:xfrm>
            <a:off x="0" y="2043545"/>
            <a:ext cx="91440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"/>
          <p:cNvSpPr txBox="1"/>
          <p:nvPr>
            <p:ph type="title"/>
          </p:nvPr>
        </p:nvSpPr>
        <p:spPr>
          <a:xfrm>
            <a:off x="-2138092" y="0"/>
            <a:ext cx="8520600" cy="11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b="1" i="1" lang="en-US" sz="6000">
                <a:highlight>
                  <a:srgbClr val="00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Message</a:t>
            </a:r>
            <a:endParaRPr b="1" i="1" sz="6000">
              <a:highlight>
                <a:srgbClr val="00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7" name="Google Shape;87;p5"/>
          <p:cNvSpPr txBox="1"/>
          <p:nvPr/>
        </p:nvSpPr>
        <p:spPr>
          <a:xfrm rot="-385">
            <a:off x="138426" y="1200787"/>
            <a:ext cx="5361900" cy="31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Courier New"/>
              <a:buChar char="●"/>
            </a:pPr>
            <a:r>
              <a:rPr b="1" i="0" lang="en-US" sz="2400" u="none" cap="none" strike="noStrike">
                <a:solidFill>
                  <a:schemeClr val="accent3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Even is disability or perceived inactivity , one can fulfil a divine role .</a:t>
            </a:r>
            <a:endParaRPr b="1" i="0" sz="2400" u="none" cap="none" strike="noStrike">
              <a:solidFill>
                <a:schemeClr val="accent3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Courier New"/>
              <a:buChar char="●"/>
            </a:pPr>
            <a:r>
              <a:rPr b="1" i="0" lang="en-US" sz="2400" u="none" cap="none" strike="noStrike">
                <a:solidFill>
                  <a:schemeClr val="accent3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Patience and faith are also forms of service to God .</a:t>
            </a:r>
            <a:endParaRPr b="1" i="0" sz="2400" u="none" cap="none" strike="noStrike">
              <a:solidFill>
                <a:schemeClr val="accent3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88" name="Google Shape;8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52295" y="794338"/>
            <a:ext cx="3715875" cy="207125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  <a:reflection blurRad="0" dir="5400000" dist="38100" endA="0" endPos="30000" fadeDir="5400012" kx="0" rotWithShape="0" algn="bl" stPos="0" sy="-100000" ky="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"/>
          <p:cNvSpPr txBox="1"/>
          <p:nvPr/>
        </p:nvSpPr>
        <p:spPr>
          <a:xfrm>
            <a:off x="483607" y="1684609"/>
            <a:ext cx="8176800" cy="23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EB Garamond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highlight>
                  <a:srgbClr val="4A86E8"/>
                </a:highlight>
                <a:latin typeface="EB Garamond"/>
                <a:ea typeface="EB Garamond"/>
                <a:cs typeface="EB Garamond"/>
                <a:sym typeface="EB Garamond"/>
              </a:rPr>
              <a:t>God doesn't need human work or gifts; patience and faith are valued forms of service.</a:t>
            </a:r>
            <a:endParaRPr b="0" i="0" sz="2400" u="none" cap="none" strike="noStrike">
              <a:solidFill>
                <a:srgbClr val="000000"/>
              </a:solidFill>
              <a:highlight>
                <a:srgbClr val="4A86E8"/>
              </a:highlight>
              <a:latin typeface="EB Garamond"/>
              <a:ea typeface="EB Garamond"/>
              <a:cs typeface="EB Garamond"/>
              <a:sym typeface="EB Garamond"/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EB Garamond"/>
              <a:buChar char="●"/>
            </a:pPr>
            <a:r>
              <a:rPr b="0" i="0" lang="en-US" sz="2400" u="none" cap="none" strike="noStrike">
                <a:solidFill>
                  <a:srgbClr val="000000"/>
                </a:solidFill>
                <a:highlight>
                  <a:srgbClr val="4A86E8"/>
                </a:highlight>
                <a:latin typeface="EB Garamond"/>
                <a:ea typeface="EB Garamond"/>
                <a:cs typeface="EB Garamond"/>
                <a:sym typeface="EB Garamond"/>
              </a:rPr>
              <a:t>The poem resolves with the idea that even passive patience can be a form of service to God.</a:t>
            </a:r>
            <a:endParaRPr b="0" i="0" sz="2400" u="none" cap="none" strike="noStrike">
              <a:solidFill>
                <a:srgbClr val="000000"/>
              </a:solidFill>
              <a:highlight>
                <a:srgbClr val="4A86E8"/>
              </a:highlight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highlight>
                <a:srgbClr val="4A86E8"/>
              </a:highlight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94" name="Google Shape;94;p6"/>
          <p:cNvSpPr txBox="1"/>
          <p:nvPr/>
        </p:nvSpPr>
        <p:spPr>
          <a:xfrm>
            <a:off x="1814945" y="459502"/>
            <a:ext cx="18861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6"/>
          <p:cNvSpPr txBox="1"/>
          <p:nvPr/>
        </p:nvSpPr>
        <p:spPr>
          <a:xfrm>
            <a:off x="1473571" y="459500"/>
            <a:ext cx="3413100" cy="7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1" lang="en-US" sz="3600" u="none" cap="none" strike="noStrik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Conclusion</a:t>
            </a:r>
            <a:r>
              <a:rPr b="1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3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