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Old Standard TT"/>
      <p:regular r:id="rId14"/>
      <p:bold r:id="rId15"/>
      <p: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ldStandardTT-bold.fntdata"/><Relationship Id="rId14" Type="http://schemas.openxmlformats.org/officeDocument/2006/relationships/font" Target="fonts/OldStandardTT-regular.fntdata"/><Relationship Id="rId16" Type="http://schemas.openxmlformats.org/officeDocument/2006/relationships/font" Target="fonts/OldStandardT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6f90357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6f9035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90357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90357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6f90357f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6f90357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6f90357f_0_1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6f90357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6a7028d64a83637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6a7028d64a83637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6f90357f_0_1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6f90357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6f90357f_0_2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6f90357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6f90357f_0_3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6f90357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369801" y="573419"/>
            <a:ext cx="9144000" cy="16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4800"/>
              <a:buFont typeface="Old Standard TT"/>
              <a:buChar char="●"/>
            </a:pPr>
            <a:r>
              <a:rPr b="1" i="1" lang="en" sz="4800" u="sng">
                <a:solidFill>
                  <a:srgbClr val="0B5394"/>
                </a:solidFill>
                <a:highlight>
                  <a:srgbClr val="FFFFFF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Wide Sargasso Sea by Jean Rhys </a:t>
            </a:r>
            <a:endParaRPr b="1" i="1" sz="4800" u="sng">
              <a:solidFill>
                <a:srgbClr val="0B5394"/>
              </a:solidFill>
              <a:highlight>
                <a:srgbClr val="FFFFFF"/>
              </a:highlight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078" y="2046823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4572000" y="3199527"/>
            <a:ext cx="4572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>
                <a:solidFill>
                  <a:schemeClr val="accent5"/>
                </a:solidFill>
                <a:highlight>
                  <a:srgbClr val="EFEFEF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Presented by </a:t>
            </a:r>
            <a:endParaRPr b="1" sz="3000" u="sng">
              <a:solidFill>
                <a:schemeClr val="accent5"/>
              </a:solidFill>
              <a:highlight>
                <a:srgbClr val="EFEFEF"/>
              </a:highlight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>
                <a:solidFill>
                  <a:schemeClr val="accent5"/>
                </a:solidFill>
                <a:highlight>
                  <a:srgbClr val="EFEFEF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Dr Marie Kalita</a:t>
            </a:r>
            <a:endParaRPr b="1" sz="3000" u="sng">
              <a:solidFill>
                <a:schemeClr val="accent5"/>
              </a:solidFill>
              <a:highlight>
                <a:srgbClr val="EFEFEF"/>
              </a:highlight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>
                <a:solidFill>
                  <a:schemeClr val="accent5"/>
                </a:solidFill>
                <a:highlight>
                  <a:srgbClr val="EFEFEF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HOD ,Dept. Of English</a:t>
            </a:r>
            <a:r>
              <a:rPr b="1" lang="en" sz="1800" u="sng">
                <a:solidFill>
                  <a:schemeClr val="dk1"/>
                </a:solidFill>
                <a:highlight>
                  <a:srgbClr val="EFEFEF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endParaRPr b="1" sz="1800" u="sng">
              <a:solidFill>
                <a:schemeClr val="lt2"/>
              </a:solidFill>
              <a:highlight>
                <a:srgbClr val="EFEFEF"/>
              </a:highlight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0"/>
            <a:ext cx="9423201" cy="67610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68" name="Google Shape;68;p14"/>
          <p:cNvSpPr txBox="1"/>
          <p:nvPr/>
        </p:nvSpPr>
        <p:spPr>
          <a:xfrm rot="-2143">
            <a:off x="5" y="505807"/>
            <a:ext cx="9144002" cy="9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 u="sng">
                <a:solidFill>
                  <a:schemeClr val="dk1"/>
                </a:solidFill>
                <a:highlight>
                  <a:srgbClr val="F3F3F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Introduction to the novel </a:t>
            </a:r>
            <a:endParaRPr b="1" i="1" sz="4800" u="sng">
              <a:solidFill>
                <a:schemeClr val="dk1"/>
              </a:solidFill>
              <a:highlight>
                <a:srgbClr val="F3F3F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1078" y="2046823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1078" y="2046823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3F3F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1" name="Google Shape;71;p14"/>
          <p:cNvSpPr txBox="1"/>
          <p:nvPr/>
        </p:nvSpPr>
        <p:spPr>
          <a:xfrm rot="807">
            <a:off x="1493" y="2055063"/>
            <a:ext cx="8950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1500" y="1434150"/>
            <a:ext cx="5694300" cy="48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mic Sans MS"/>
              <a:buChar char="●"/>
            </a:pPr>
            <a:r>
              <a:rPr b="1" lang="en" sz="24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Wide Sargasso sea(1966) is a prequel to Jane Eyre by Charlotte Bronte .</a:t>
            </a:r>
            <a:endParaRPr b="1" sz="2400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mic Sans MS"/>
              <a:buChar char="●"/>
            </a:pPr>
            <a:r>
              <a:rPr b="1" lang="en" sz="24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Set in post emancipation Jamaica and Dominica. </a:t>
            </a:r>
            <a:endParaRPr b="1" sz="2400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mic Sans MS"/>
              <a:buChar char="●"/>
            </a:pPr>
            <a:r>
              <a:rPr b="1" lang="en" sz="24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Explores the life of Antoinette Cosway,the woman who becomes Bertha Mason.</a:t>
            </a:r>
            <a:endParaRPr b="1" sz="2400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mic Sans MS"/>
              <a:buChar char="●"/>
            </a:pPr>
            <a:r>
              <a:rPr b="1" lang="en" sz="24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Themes of identity,race , colonialism and madness dominate.</a:t>
            </a:r>
            <a:endParaRPr b="1" sz="2400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1078" y="2046823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1078" y="2046823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1078" y="2046823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1078" y="2046823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1078" y="2046823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B0F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1078" y="2046823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41704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6467394" y="2019372"/>
            <a:ext cx="18861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85" name="Google Shape;85;p15"/>
          <p:cNvSpPr txBox="1"/>
          <p:nvPr/>
        </p:nvSpPr>
        <p:spPr>
          <a:xfrm flipH="1" rot="10800000">
            <a:off x="5313665" y="1555573"/>
            <a:ext cx="18861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0" y="421481"/>
            <a:ext cx="18861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4654050" y="428850"/>
            <a:ext cx="40095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 u="sng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Themes</a:t>
            </a:r>
            <a:r>
              <a:rPr b="1" lang="en" sz="240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endParaRPr b="1" sz="2400">
              <a:solidFill>
                <a:schemeClr val="dk2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chemeClr val="accent5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Identity and alienation </a:t>
            </a:r>
            <a:endParaRPr b="1" i="1" sz="2400">
              <a:solidFill>
                <a:schemeClr val="accent5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0" y="751046"/>
            <a:ext cx="18861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4628928" y="1555564"/>
            <a:ext cx="3255600" cy="3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ld Standard TT"/>
              <a:buChar char="●"/>
            </a:pPr>
            <a:r>
              <a:rPr b="1" lang="en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Central to Antoinette’s life and struggle .</a:t>
            </a:r>
            <a:endParaRPr b="1" sz="18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ld Standard TT"/>
              <a:buChar char="●"/>
            </a:pPr>
            <a:r>
              <a:rPr b="1" lang="en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Raised between two cultures: white Creole and Black Caribbean.</a:t>
            </a:r>
            <a:endParaRPr b="1" sz="18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ld Standard TT"/>
              <a:buChar char="●"/>
            </a:pPr>
            <a:r>
              <a:rPr b="1" lang="en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Rejected by both - not fully accepted in either world </a:t>
            </a:r>
            <a:endParaRPr b="1" sz="18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 ‘</a:t>
            </a:r>
            <a:r>
              <a:rPr b="1" i="1" lang="en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There is always the other side, always</a:t>
            </a:r>
            <a:r>
              <a:rPr b="1" lang="en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’ .</a:t>
            </a:r>
            <a:endParaRPr b="1" sz="18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0" y="2043545"/>
            <a:ext cx="9144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5450" y="-57799"/>
            <a:ext cx="9281080" cy="514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6" name="Google Shape;96;p16"/>
          <p:cNvSpPr txBox="1"/>
          <p:nvPr/>
        </p:nvSpPr>
        <p:spPr>
          <a:xfrm>
            <a:off x="0" y="425291"/>
            <a:ext cx="18861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92400" y="198578"/>
            <a:ext cx="4479600" cy="13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Cultural displacement </a:t>
            </a:r>
            <a:endParaRPr b="1" i="1" sz="3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-1" y="1360588"/>
            <a:ext cx="64713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400"/>
              <a:buFont typeface="Old Standard TT"/>
              <a:buChar char="●"/>
            </a:pPr>
            <a:r>
              <a:rPr b="1" lang="en" sz="2400">
                <a:solidFill>
                  <a:srgbClr val="B7B7B7"/>
                </a:solidFill>
                <a:highlight>
                  <a:srgbClr val="000000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Antoinette is neither fully European nor accepted as Jamaican .</a:t>
            </a:r>
            <a:endParaRPr b="1" sz="2400">
              <a:solidFill>
                <a:srgbClr val="B7B7B7"/>
              </a:solidFill>
              <a:highlight>
                <a:srgbClr val="000000"/>
              </a:highlight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400"/>
              <a:buFont typeface="Old Standard TT"/>
              <a:buChar char="●"/>
            </a:pPr>
            <a:r>
              <a:rPr b="1" lang="en" sz="2400">
                <a:solidFill>
                  <a:srgbClr val="B7B7B7"/>
                </a:solidFill>
                <a:highlight>
                  <a:srgbClr val="000000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Post colonial identity crisis.</a:t>
            </a:r>
            <a:endParaRPr b="1" sz="2400">
              <a:solidFill>
                <a:srgbClr val="B7B7B7"/>
              </a:solidFill>
              <a:highlight>
                <a:srgbClr val="000000"/>
              </a:highlight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400"/>
              <a:buFont typeface="Old Standard TT"/>
              <a:buChar char="●"/>
            </a:pPr>
            <a:r>
              <a:rPr b="1" lang="en" sz="2400">
                <a:solidFill>
                  <a:srgbClr val="B7B7B7"/>
                </a:solidFill>
                <a:highlight>
                  <a:srgbClr val="000000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The loss of home ,name,and language isolates her .</a:t>
            </a:r>
            <a:endParaRPr b="1" sz="2400">
              <a:solidFill>
                <a:srgbClr val="B7B7B7"/>
              </a:solidFill>
              <a:highlight>
                <a:srgbClr val="000000"/>
              </a:highlight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400"/>
              <a:buFont typeface="Old Standard TT"/>
              <a:buChar char="●"/>
            </a:pPr>
            <a:r>
              <a:rPr b="1" lang="en" sz="2400">
                <a:solidFill>
                  <a:srgbClr val="B7B7B7"/>
                </a:solidFill>
                <a:highlight>
                  <a:srgbClr val="000000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‘I often wonder who I am and where is my country and where do I belong andwhy was I .’</a:t>
            </a:r>
            <a:endParaRPr b="1" sz="2400">
              <a:solidFill>
                <a:srgbClr val="B7B7B7"/>
              </a:solidFill>
              <a:highlight>
                <a:srgbClr val="000000"/>
              </a:highlight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419600" cy="4991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 rot="-10799779">
            <a:off x="4484394" y="1115998"/>
            <a:ext cx="4659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 flipH="1">
            <a:off x="4858125" y="558800"/>
            <a:ext cx="29697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Madness as a result of identity </a:t>
            </a:r>
            <a:endParaRPr b="1" i="1" sz="24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4724400" y="2043550"/>
            <a:ext cx="4419600" cy="24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</a:pPr>
            <a:r>
              <a:rPr b="1"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Antoinette's descent into “madness” is tied to her loss of identity and control.</a:t>
            </a:r>
            <a:endParaRPr b="1"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</a:pPr>
            <a:r>
              <a:rPr b="1"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Rochester renamed her ‘Bertha’ -erasing her identity.</a:t>
            </a:r>
            <a:endParaRPr b="1"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</a:pPr>
            <a:r>
              <a:rPr b="1"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Patriarchal and colonial power structures silence her .</a:t>
            </a:r>
            <a:endParaRPr b="1"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0" y="2043545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3900" y="152405"/>
            <a:ext cx="5430097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0" y="152395"/>
            <a:ext cx="91440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Gender and Power </a:t>
            </a:r>
            <a:endParaRPr b="1" sz="36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5" y="1527009"/>
            <a:ext cx="4162200" cy="20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Female identity is opressed and controlled by mamale character.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Rochester dominates Antoinette emotionally and mentally.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Marriage becomes a tool of colonization.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/>
        </p:nvSpPr>
        <p:spPr>
          <a:xfrm>
            <a:off x="0" y="2043545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/>
        </p:nvSpPr>
        <p:spPr>
          <a:xfrm>
            <a:off x="0" y="536066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 flipH="1" rot="350">
            <a:off x="-7" y="453"/>
            <a:ext cx="8831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accent5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Connection to </a:t>
            </a:r>
            <a:r>
              <a:rPr b="1" i="1" lang="en" sz="6000">
                <a:solidFill>
                  <a:schemeClr val="accent5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Jane Eyre</a:t>
            </a:r>
            <a:endParaRPr b="1" i="1" sz="6000">
              <a:solidFill>
                <a:schemeClr val="accent5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401775" y="1271250"/>
            <a:ext cx="6156000" cy="23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Char char="●"/>
            </a:pPr>
            <a:r>
              <a:rPr lang="en" sz="2400">
                <a:solidFill>
                  <a:schemeClr val="dk1"/>
                </a:solidFill>
                <a:highlight>
                  <a:srgbClr val="FF9900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Rhys reclaims the silenced voice of Bertha Mason .</a:t>
            </a:r>
            <a:endParaRPr sz="2400">
              <a:solidFill>
                <a:schemeClr val="dk1"/>
              </a:solidFill>
              <a:highlight>
                <a:srgbClr val="FF9900"/>
              </a:highlight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Char char="●"/>
            </a:pPr>
            <a:r>
              <a:rPr lang="en" sz="2400">
                <a:solidFill>
                  <a:schemeClr val="dk1"/>
                </a:solidFill>
                <a:highlight>
                  <a:srgbClr val="FF9900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Offers a Post colonial and feminist revision of </a:t>
            </a:r>
            <a:r>
              <a:rPr i="1" lang="en" sz="2400">
                <a:solidFill>
                  <a:schemeClr val="dk1"/>
                </a:solidFill>
                <a:highlight>
                  <a:srgbClr val="FF9900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Jane Eyre</a:t>
            </a:r>
            <a:r>
              <a:rPr lang="en" sz="2400">
                <a:solidFill>
                  <a:schemeClr val="dk1"/>
                </a:solidFill>
                <a:highlight>
                  <a:srgbClr val="FF9900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  .</a:t>
            </a:r>
            <a:endParaRPr sz="2400">
              <a:solidFill>
                <a:schemeClr val="dk1"/>
              </a:solidFill>
              <a:highlight>
                <a:srgbClr val="FF9900"/>
              </a:highlight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Char char="●"/>
            </a:pPr>
            <a:r>
              <a:rPr lang="en" sz="2400">
                <a:solidFill>
                  <a:schemeClr val="dk1"/>
                </a:solidFill>
                <a:highlight>
                  <a:srgbClr val="FF9900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Challenges the “madwoman the attic” trope.</a:t>
            </a:r>
            <a:endParaRPr sz="2400">
              <a:solidFill>
                <a:schemeClr val="dk1"/>
              </a:solidFill>
              <a:highlight>
                <a:srgbClr val="FF9900"/>
              </a:highlight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753936" cy="27893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0320000" dist="304800">
              <a:srgbClr val="000000">
                <a:alpha val="71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129" name="Google Shape;129;p20"/>
          <p:cNvSpPr txBox="1"/>
          <p:nvPr/>
        </p:nvSpPr>
        <p:spPr>
          <a:xfrm flipH="1" rot="-484">
            <a:off x="4593500" y="491830"/>
            <a:ext cx="42657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Conclusion </a:t>
            </a:r>
            <a:endParaRPr b="1" i="1" sz="36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 flipH="1">
            <a:off x="3640300" y="2325584"/>
            <a:ext cx="55089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4593500" y="1224000"/>
            <a:ext cx="4265700" cy="26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  Wide Sargasso Sea explores:</a:t>
            </a:r>
            <a:endParaRPr b="1"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b="1"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Fragmented identity.</a:t>
            </a:r>
            <a:endParaRPr b="1"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b="1"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Racial and cultural Alienation.</a:t>
            </a:r>
            <a:endParaRPr b="1"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b="1"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Madness as a product of colonial and gender oppression.</a:t>
            </a:r>
            <a:endParaRPr b="1"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b="1"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Rhys humanizes a literary figure who was previously voiceless.</a:t>
            </a:r>
            <a:endParaRPr b="1"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