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60" r:id="rId3"/>
    <p:sldId id="261" r:id="rId4"/>
    <p:sldId id="262" r:id="rId5"/>
    <p:sldId id="263" r:id="rId6"/>
    <p:sldId id="264" r:id="rId7"/>
    <p:sldId id="266" r:id="rId8"/>
    <p:sldId id="267" r:id="rId9"/>
    <p:sldId id="268" r:id="rId10"/>
    <p:sldId id="269" r:id="rId11"/>
    <p:sldId id="259"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0" d="100"/>
          <a:sy n="70" d="100"/>
        </p:scale>
        <p:origin x="-484" y="-64"/>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091A06E-021C-474D-B90B-AE52C0C997E7}" type="datetimeFigureOut">
              <a:rPr lang="en-US"/>
              <a:pPr/>
              <a:t>12/29/2025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0E3855-CFF5-7348-A471-BCC37ACC9B18}" type="slidenum">
              <a:rPr lang="en-US"/>
              <a:pPr/>
              <a:t>‹#›</a:t>
            </a:fld>
            <a:endParaRPr lang="en-US"/>
          </a:p>
        </p:txBody>
      </p:sp>
    </p:spTree>
    <p:extLst>
      <p:ext uri="{BB962C8B-B14F-4D97-AF65-F5344CB8AC3E}">
        <p14:creationId xmlns:p14="http://schemas.microsoft.com/office/powerpoint/2010/main" xmlns="" val="303027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0E3855-CFF5-7348-A471-BCC37ACC9B18}" type="slidenum">
              <a:rPr lang="en-US"/>
              <a:pPr/>
              <a:t>7</a:t>
            </a:fld>
            <a:endParaRPr lang="en-US"/>
          </a:p>
        </p:txBody>
      </p:sp>
    </p:spTree>
    <p:extLst>
      <p:ext uri="{BB962C8B-B14F-4D97-AF65-F5344CB8AC3E}">
        <p14:creationId xmlns:p14="http://schemas.microsoft.com/office/powerpoint/2010/main" xmlns="" val="170288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940E3855-CFF5-7348-A471-BCC37ACC9B18}" type="slidenum">
              <a:rPr lang="en-US"/>
              <a:pPr/>
              <a:t>11</a:t>
            </a:fld>
            <a:endParaRPr lang="en-US"/>
          </a:p>
        </p:txBody>
      </p:sp>
    </p:spTree>
    <p:extLst>
      <p:ext uri="{BB962C8B-B14F-4D97-AF65-F5344CB8AC3E}">
        <p14:creationId xmlns:p14="http://schemas.microsoft.com/office/powerpoint/2010/main" xmlns="" val="25496720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GB"/>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12/29/2025</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pPr/>
              <a:t>12/29/2025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GB"/>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GB"/>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pPr/>
              <a:t>12/29/2025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GB"/>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pPr/>
              <a:t>12/29/2025</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GB"/>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pPr/>
              <a:t>12/29/2025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pPr/>
              <a:t>12/29/2025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pPr/>
              <a:t>12/29/2025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pPr/>
              <a:t>12/29/2025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pPr/>
              <a:t>12/29/2025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GB"/>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GB"/>
              <a:t>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pPr/>
              <a:t>12/29/2025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GB"/>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pPr/>
              <a:t>12/29/2025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GB"/>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pPr/>
              <a:t>12/29/2025</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90600"/>
            <a:ext cx="10439400" cy="2677648"/>
          </a:xfrm>
        </p:spPr>
        <p:txBody>
          <a:bodyPr/>
          <a:lstStyle/>
          <a:p>
            <a:r>
              <a:rPr lang="en-GB" dirty="0"/>
              <a:t>Keynesian Theory of Income Determination</a:t>
            </a:r>
            <a:endParaRPr lang="en-US" dirty="0"/>
          </a:p>
        </p:txBody>
      </p:sp>
      <p:sp>
        <p:nvSpPr>
          <p:cNvPr id="3" name="Subtitle 2"/>
          <p:cNvSpPr>
            <a:spLocks noGrp="1"/>
          </p:cNvSpPr>
          <p:nvPr>
            <p:ph type="subTitle" idx="1"/>
          </p:nvPr>
        </p:nvSpPr>
        <p:spPr/>
        <p:txBody>
          <a:bodyPr/>
          <a:lstStyle/>
          <a:p>
            <a:pPr algn="r"/>
            <a:r>
              <a:rPr lang="en-US" cap="none" dirty="0" err="1" smtClean="0"/>
              <a:t>Mrinmoyee</a:t>
            </a:r>
            <a:r>
              <a:rPr lang="en-US" cap="none" dirty="0" smtClean="0"/>
              <a:t> </a:t>
            </a:r>
            <a:r>
              <a:rPr lang="en-US" cap="none" dirty="0" err="1" smtClean="0"/>
              <a:t>bhattacharyya</a:t>
            </a:r>
            <a:endParaRPr lang="en-US" cap="none" dirty="0" smtClean="0"/>
          </a:p>
          <a:p>
            <a:pPr algn="r"/>
            <a:r>
              <a:rPr lang="en-US" cap="none" dirty="0" err="1" smtClean="0"/>
              <a:t>HoD</a:t>
            </a:r>
            <a:r>
              <a:rPr lang="en-US" cap="none" dirty="0" smtClean="0"/>
              <a:t>, department of economics</a:t>
            </a:r>
            <a:endParaRPr lang="en-US" cap="none" dirty="0"/>
          </a:p>
        </p:txBody>
      </p:sp>
    </p:spTree>
    <p:extLst>
      <p:ext uri="{BB962C8B-B14F-4D97-AF65-F5344CB8AC3E}">
        <p14:creationId xmlns:p14="http://schemas.microsoft.com/office/powerpoint/2010/main" xmlns="" val="508741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           Criticism of keynes Theory</a:t>
            </a:r>
            <a:endParaRPr lang="en-US"/>
          </a:p>
        </p:txBody>
      </p:sp>
      <p:sp>
        <p:nvSpPr>
          <p:cNvPr id="3" name="Content Placeholder 2"/>
          <p:cNvSpPr>
            <a:spLocks noGrp="1"/>
          </p:cNvSpPr>
          <p:nvPr>
            <p:ph idx="1"/>
          </p:nvPr>
        </p:nvSpPr>
        <p:spPr>
          <a:xfrm>
            <a:off x="1154954" y="2745729"/>
            <a:ext cx="8825659" cy="3416300"/>
          </a:xfrm>
        </p:spPr>
        <p:txBody>
          <a:bodyPr>
            <a:normAutofit lnSpcReduction="10000"/>
          </a:bodyPr>
          <a:lstStyle/>
          <a:p>
            <a:r>
              <a:rPr lang="en-GB" sz="2000"/>
              <a:t>Concept of equilibrium is self contradictory</a:t>
            </a:r>
          </a:p>
          <a:p>
            <a:r>
              <a:rPr lang="en-GB" sz="2000"/>
              <a:t>It has ignored the long period equilibrium</a:t>
            </a:r>
          </a:p>
          <a:p>
            <a:r>
              <a:rPr lang="en-GB" sz="2000"/>
              <a:t>Unrealistic assumption of perfect competition</a:t>
            </a:r>
          </a:p>
          <a:p>
            <a:r>
              <a:rPr lang="en-GB" sz="2000"/>
              <a:t>It is not a general theory</a:t>
            </a:r>
          </a:p>
          <a:p>
            <a:r>
              <a:rPr lang="en-GB" sz="2000"/>
              <a:t>Based on assumption of closed economy</a:t>
            </a:r>
          </a:p>
          <a:p>
            <a:r>
              <a:rPr lang="en-GB" sz="2000"/>
              <a:t>Use of labour unit as major of employment is not scientific</a:t>
            </a:r>
          </a:p>
          <a:p>
            <a:r>
              <a:rPr lang="en-GB" sz="2000"/>
              <a:t>Economics of Depression</a:t>
            </a:r>
          </a:p>
          <a:p>
            <a:r>
              <a:rPr lang="en-GB" sz="2000"/>
              <a:t>Keynes analysis is not so emperical</a:t>
            </a:r>
            <a:endParaRPr lang="en-US" sz="2000"/>
          </a:p>
        </p:txBody>
      </p:sp>
    </p:spTree>
    <p:extLst>
      <p:ext uri="{BB962C8B-B14F-4D97-AF65-F5344CB8AC3E}">
        <p14:creationId xmlns:p14="http://schemas.microsoft.com/office/powerpoint/2010/main" xmlns="" val="687718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normAutofit/>
          </a:bodyPr>
          <a:lstStyle/>
          <a:p>
            <a:pPr algn="ctr">
              <a:buNone/>
            </a:pPr>
            <a:r>
              <a:rPr lang="en-US" sz="7200" dirty="0" smtClean="0"/>
              <a:t>Thank You</a:t>
            </a:r>
            <a:endParaRPr lang="en-US" sz="7200" dirty="0"/>
          </a:p>
        </p:txBody>
      </p:sp>
    </p:spTree>
    <p:extLst>
      <p:ext uri="{BB962C8B-B14F-4D97-AF65-F5344CB8AC3E}">
        <p14:creationId xmlns:p14="http://schemas.microsoft.com/office/powerpoint/2010/main" xmlns="" val="34225417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         Criticism of Classical Theory</a:t>
            </a:r>
            <a:endParaRPr lang="en-US"/>
          </a:p>
        </p:txBody>
      </p:sp>
      <p:sp>
        <p:nvSpPr>
          <p:cNvPr id="3" name="Content Placeholder 2"/>
          <p:cNvSpPr>
            <a:spLocks noGrp="1"/>
          </p:cNvSpPr>
          <p:nvPr>
            <p:ph idx="1"/>
          </p:nvPr>
        </p:nvSpPr>
        <p:spPr/>
        <p:txBody>
          <a:bodyPr>
            <a:normAutofit/>
          </a:bodyPr>
          <a:lstStyle/>
          <a:p>
            <a:r>
              <a:rPr lang="en-GB" sz="2000"/>
              <a:t>John Maynard Keynes was the main critic of the Classical Macro Economics</a:t>
            </a:r>
          </a:p>
          <a:p>
            <a:r>
              <a:rPr lang="en-GB" sz="2000"/>
              <a:t>His book “General Theory of Employment,Interest and Money” rejected the Say’s Law of Market that”Supply creates its own demand”</a:t>
            </a:r>
          </a:p>
          <a:p>
            <a:r>
              <a:rPr lang="en-GB" sz="2000"/>
              <a:t>Keynesian Theory of Income and Employment emphasizes that the Full Employment is a special case. The equilibrium can be below or above the level of employment</a:t>
            </a:r>
            <a:endParaRPr lang="en-US" sz="2000"/>
          </a:p>
        </p:txBody>
      </p:sp>
    </p:spTree>
    <p:extLst>
      <p:ext uri="{BB962C8B-B14F-4D97-AF65-F5344CB8AC3E}">
        <p14:creationId xmlns:p14="http://schemas.microsoft.com/office/powerpoint/2010/main" xmlns="" val="1595574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     Assumptions of Keynesian Theory</a:t>
            </a:r>
            <a:endParaRPr lang="en-US"/>
          </a:p>
        </p:txBody>
      </p:sp>
      <p:sp>
        <p:nvSpPr>
          <p:cNvPr id="3" name="Content Placeholder 2"/>
          <p:cNvSpPr>
            <a:spLocks noGrp="1"/>
          </p:cNvSpPr>
          <p:nvPr>
            <p:ph idx="1"/>
          </p:nvPr>
        </p:nvSpPr>
        <p:spPr/>
        <p:txBody>
          <a:bodyPr>
            <a:normAutofit fontScale="70000" lnSpcReduction="20000"/>
          </a:bodyPr>
          <a:lstStyle/>
          <a:p>
            <a:r>
              <a:rPr lang="en-GB" sz="2000"/>
              <a:t>Short period</a:t>
            </a:r>
          </a:p>
          <a:p>
            <a:r>
              <a:rPr lang="en-GB" sz="2000"/>
              <a:t>Closed economy</a:t>
            </a:r>
          </a:p>
          <a:p>
            <a:r>
              <a:rPr lang="en-GB" sz="2000"/>
              <a:t>Perfect Competition</a:t>
            </a:r>
          </a:p>
          <a:p>
            <a:r>
              <a:rPr lang="en-GB" sz="2000"/>
              <a:t>Ignores the role of Government as a spender and taxer</a:t>
            </a:r>
          </a:p>
          <a:p>
            <a:r>
              <a:rPr lang="en-GB" sz="2000"/>
              <a:t>Diminishing Marginal Productivity</a:t>
            </a:r>
          </a:p>
          <a:p>
            <a:r>
              <a:rPr lang="en-GB" sz="2000"/>
              <a:t>Labour is the only factor of production</a:t>
            </a:r>
          </a:p>
          <a:p>
            <a:r>
              <a:rPr lang="en-GB" sz="2000"/>
              <a:t>Labour has money illusion</a:t>
            </a:r>
          </a:p>
          <a:p>
            <a:r>
              <a:rPr lang="en-GB" sz="2000"/>
              <a:t>Money acts as a store of value</a:t>
            </a:r>
          </a:p>
          <a:p>
            <a:r>
              <a:rPr lang="en-GB" sz="2000"/>
              <a:t>No time lag</a:t>
            </a:r>
          </a:p>
          <a:p>
            <a:r>
              <a:rPr lang="en-GB" sz="2000"/>
              <a:t>Underemployment equilibrium</a:t>
            </a:r>
          </a:p>
          <a:p>
            <a:r>
              <a:rPr lang="en-GB" sz="2000"/>
              <a:t>Interest is a monetary phenomenon</a:t>
            </a:r>
            <a:endParaRPr lang="en-US" sz="2000"/>
          </a:p>
        </p:txBody>
      </p:sp>
    </p:spTree>
    <p:extLst>
      <p:ext uri="{BB962C8B-B14F-4D97-AF65-F5344CB8AC3E}">
        <p14:creationId xmlns:p14="http://schemas.microsoft.com/office/powerpoint/2010/main" xmlns="" val="384535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Keynesian Theory and Effective Demand</a:t>
            </a:r>
            <a:endParaRPr lang="en-US"/>
          </a:p>
        </p:txBody>
      </p:sp>
      <p:sp>
        <p:nvSpPr>
          <p:cNvPr id="3" name="Content Placeholder 2"/>
          <p:cNvSpPr>
            <a:spLocks noGrp="1"/>
          </p:cNvSpPr>
          <p:nvPr>
            <p:ph idx="1"/>
          </p:nvPr>
        </p:nvSpPr>
        <p:spPr/>
        <p:txBody>
          <a:bodyPr>
            <a:normAutofit/>
          </a:bodyPr>
          <a:lstStyle/>
          <a:p>
            <a:r>
              <a:rPr lang="en-GB" sz="2000"/>
              <a:t>In the short period,level of national income and employment is determined by the Aggregate Demand and Aggregate Supply in the country. The equilibrium occurs when AD=AS. This equilibrium is also called Effective Demand</a:t>
            </a:r>
          </a:p>
          <a:p>
            <a:r>
              <a:rPr lang="en-GB" sz="2000"/>
              <a:t>Effective Demand is the equilibrium between AD(C+I) and AS(C+S)</a:t>
            </a:r>
          </a:p>
          <a:p>
            <a:r>
              <a:rPr lang="en-GB" sz="2000"/>
              <a:t>This equilibrium position indicates that the entrepreneurs neither have a tendency to increase production nor a tendency to decrease production</a:t>
            </a:r>
            <a:endParaRPr lang="en-US" sz="2000"/>
          </a:p>
        </p:txBody>
      </p:sp>
    </p:spTree>
    <p:extLst>
      <p:ext uri="{BB962C8B-B14F-4D97-AF65-F5344CB8AC3E}">
        <p14:creationId xmlns:p14="http://schemas.microsoft.com/office/powerpoint/2010/main" xmlns="" val="4220563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            Determinants of Income</a:t>
            </a:r>
            <a:endParaRPr lang="en-US"/>
          </a:p>
        </p:txBody>
      </p:sp>
      <p:sp>
        <p:nvSpPr>
          <p:cNvPr id="3" name="Content Placeholder 2"/>
          <p:cNvSpPr>
            <a:spLocks noGrp="1"/>
          </p:cNvSpPr>
          <p:nvPr>
            <p:ph idx="1"/>
          </p:nvPr>
        </p:nvSpPr>
        <p:spPr/>
        <p:txBody>
          <a:bodyPr>
            <a:normAutofit/>
          </a:bodyPr>
          <a:lstStyle/>
          <a:p>
            <a:r>
              <a:rPr lang="en-GB" sz="2000"/>
              <a:t>Aggregate Demand(C+I)</a:t>
            </a:r>
          </a:p>
          <a:p>
            <a:pPr marL="0" indent="0">
              <a:buNone/>
            </a:pPr>
            <a:r>
              <a:rPr lang="en-GB" sz="2000"/>
              <a:t>  It refers to the total demand for final goods and services in the     economy at a given time</a:t>
            </a:r>
          </a:p>
          <a:p>
            <a:pPr marL="0" indent="0">
              <a:buNone/>
            </a:pPr>
            <a:endParaRPr lang="en-GB" sz="2000"/>
          </a:p>
          <a:p>
            <a:pPr marL="0" indent="0">
              <a:buNone/>
            </a:pPr>
            <a:r>
              <a:rPr lang="en-GB" sz="2000"/>
              <a:t>The Aggregate Demand Price is the amount of money which the entrepreneurs actually expect to receive as a result of the sale of output produced by the employment of certain number of workers</a:t>
            </a:r>
          </a:p>
        </p:txBody>
      </p:sp>
    </p:spTree>
    <p:extLst>
      <p:ext uri="{BB962C8B-B14F-4D97-AF65-F5344CB8AC3E}">
        <p14:creationId xmlns:p14="http://schemas.microsoft.com/office/powerpoint/2010/main" xmlns="" val="1722773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          Determinants of Income</a:t>
            </a:r>
            <a:endParaRPr lang="en-US"/>
          </a:p>
        </p:txBody>
      </p:sp>
      <p:sp>
        <p:nvSpPr>
          <p:cNvPr id="3" name="Content Placeholder 2"/>
          <p:cNvSpPr>
            <a:spLocks noGrp="1"/>
          </p:cNvSpPr>
          <p:nvPr>
            <p:ph idx="1"/>
          </p:nvPr>
        </p:nvSpPr>
        <p:spPr>
          <a:xfrm>
            <a:off x="1154954" y="2603500"/>
            <a:ext cx="8825659" cy="3557984"/>
          </a:xfrm>
        </p:spPr>
        <p:txBody>
          <a:bodyPr>
            <a:normAutofit/>
          </a:bodyPr>
          <a:lstStyle/>
          <a:p>
            <a:r>
              <a:rPr lang="en-GB" sz="2000"/>
              <a:t>Aggregate Supply(C+S)</a:t>
            </a:r>
          </a:p>
          <a:p>
            <a:pPr marL="0" indent="0">
              <a:buNone/>
            </a:pPr>
            <a:r>
              <a:rPr lang="en-GB" sz="2000"/>
              <a:t>It refers to the flow of output produced by the employment of workers in an economy during a short period</a:t>
            </a:r>
          </a:p>
          <a:p>
            <a:endParaRPr lang="en-GB" sz="2000"/>
          </a:p>
          <a:p>
            <a:pPr marL="0" indent="0">
              <a:buNone/>
            </a:pPr>
            <a:r>
              <a:rPr lang="en-GB" sz="2000"/>
              <a:t>The Aggregate Supply Price is the minimum amount of money which the entrepreneurs must expect to receive to cover the costs of output produced by the employment of certain number of workers</a:t>
            </a:r>
            <a:endParaRPr lang="en-US" sz="2000"/>
          </a:p>
        </p:txBody>
      </p:sp>
    </p:spTree>
    <p:extLst>
      <p:ext uri="{BB962C8B-B14F-4D97-AF65-F5344CB8AC3E}">
        <p14:creationId xmlns:p14="http://schemas.microsoft.com/office/powerpoint/2010/main" xmlns="" val="5426433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                 Effective Demand Curve</a:t>
            </a:r>
            <a:endParaRPr lang="en-US"/>
          </a:p>
        </p:txBody>
      </p:sp>
      <p:pic>
        <p:nvPicPr>
          <p:cNvPr id="4" name="Picture 4"/>
          <p:cNvPicPr>
            <a:picLocks noGrp="1" noChangeAspect="1"/>
          </p:cNvPicPr>
          <p:nvPr>
            <p:ph idx="1"/>
          </p:nvPr>
        </p:nvPicPr>
        <p:blipFill>
          <a:blip r:embed="rId3"/>
          <a:stretch>
            <a:fillRect/>
          </a:stretch>
        </p:blipFill>
        <p:spPr>
          <a:xfrm>
            <a:off x="2369824" y="2603500"/>
            <a:ext cx="6396665" cy="3416300"/>
          </a:xfrm>
          <a:prstGeom prst="rect">
            <a:avLst/>
          </a:prstGeom>
        </p:spPr>
      </p:pic>
    </p:spTree>
    <p:extLst>
      <p:ext uri="{BB962C8B-B14F-4D97-AF65-F5344CB8AC3E}">
        <p14:creationId xmlns:p14="http://schemas.microsoft.com/office/powerpoint/2010/main" xmlns="" val="41740391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     Achievement of Full Employment</a:t>
            </a:r>
            <a:endParaRPr lang="en-US"/>
          </a:p>
        </p:txBody>
      </p:sp>
      <p:sp>
        <p:nvSpPr>
          <p:cNvPr id="3" name="Content Placeholder 2"/>
          <p:cNvSpPr>
            <a:spLocks noGrp="1"/>
          </p:cNvSpPr>
          <p:nvPr>
            <p:ph idx="1"/>
          </p:nvPr>
        </p:nvSpPr>
        <p:spPr/>
        <p:txBody>
          <a:bodyPr>
            <a:normAutofit/>
          </a:bodyPr>
          <a:lstStyle/>
          <a:p>
            <a:r>
              <a:rPr lang="en-GB" sz="2000"/>
              <a:t>In an economy even with unemployment and achieving full employment it is essential to increase AD,it is an underemployment equilibrium</a:t>
            </a:r>
            <a:endParaRPr lang="en-US" sz="2000"/>
          </a:p>
        </p:txBody>
      </p:sp>
      <p:pic>
        <p:nvPicPr>
          <p:cNvPr id="4" name="Picture 4"/>
          <p:cNvPicPr>
            <a:picLocks noChangeAspect="1"/>
          </p:cNvPicPr>
          <p:nvPr/>
        </p:nvPicPr>
        <p:blipFill>
          <a:blip r:embed="rId2"/>
          <a:stretch>
            <a:fillRect/>
          </a:stretch>
        </p:blipFill>
        <p:spPr>
          <a:xfrm>
            <a:off x="4762000" y="3328888"/>
            <a:ext cx="3735304" cy="3354151"/>
          </a:xfrm>
          <a:prstGeom prst="rect">
            <a:avLst/>
          </a:prstGeom>
        </p:spPr>
      </p:pic>
    </p:spTree>
    <p:extLst>
      <p:ext uri="{BB962C8B-B14F-4D97-AF65-F5344CB8AC3E}">
        <p14:creationId xmlns:p14="http://schemas.microsoft.com/office/powerpoint/2010/main" xmlns="" val="2305586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Keynesian Theory  VS Classical Theory</a:t>
            </a:r>
            <a:endParaRPr lang="en-US"/>
          </a:p>
        </p:txBody>
      </p:sp>
      <p:sp>
        <p:nvSpPr>
          <p:cNvPr id="3" name="Content Placeholder 2"/>
          <p:cNvSpPr>
            <a:spLocks noGrp="1"/>
          </p:cNvSpPr>
          <p:nvPr>
            <p:ph idx="1"/>
          </p:nvPr>
        </p:nvSpPr>
        <p:spPr/>
        <p:txBody>
          <a:bodyPr>
            <a:normAutofit lnSpcReduction="10000"/>
          </a:bodyPr>
          <a:lstStyle/>
          <a:p>
            <a:r>
              <a:rPr lang="en-GB" sz="2000"/>
              <a:t>According to Classical Economists,Money is demanded for transaction motive alone.On the contrary Keynes said that money is demanded for transaction as well as speculative motive</a:t>
            </a:r>
          </a:p>
          <a:p>
            <a:r>
              <a:rPr lang="en-GB" sz="2000"/>
              <a:t>According to Classicals, Supply of labourers depends on real wage, Whereas Keynes believes that it depends on money wage</a:t>
            </a:r>
          </a:p>
          <a:p>
            <a:r>
              <a:rPr lang="en-GB" sz="2000"/>
              <a:t>In Classical Theory, Saving is the function of Rate of Interest and Keynes is of the view that saving is the function of income</a:t>
            </a:r>
          </a:p>
          <a:p>
            <a:r>
              <a:rPr lang="en-GB" sz="2000"/>
              <a:t>Classicals emphasizes on full employment situation whereas Keynes emphasizes that full employment is a special case. The equilibrium can be below or above the level of Full Employment</a:t>
            </a:r>
          </a:p>
        </p:txBody>
      </p:sp>
    </p:spTree>
    <p:extLst>
      <p:ext uri="{BB962C8B-B14F-4D97-AF65-F5344CB8AC3E}">
        <p14:creationId xmlns:p14="http://schemas.microsoft.com/office/powerpoint/2010/main" xmlns="" val="16871456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F10001029">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xmlns="" name="TF10001029" id="{ED3996BA-162B-43C7-B0E2-A5CA4E649741}" vid="{187088E4-27D7-4455-856F-4A44258D82E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512</Words>
  <Application>Microsoft Office PowerPoint</Application>
  <PresentationFormat>Custom</PresentationFormat>
  <Paragraphs>53</Paragraphs>
  <Slides>11</Slides>
  <Notes>2</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TF10001029</vt:lpstr>
      <vt:lpstr>Keynesian Theory of Income Determination</vt:lpstr>
      <vt:lpstr>         Criticism of Classical Theory</vt:lpstr>
      <vt:lpstr>     Assumptions of Keynesian Theory</vt:lpstr>
      <vt:lpstr>Keynesian Theory and Effective Demand</vt:lpstr>
      <vt:lpstr>            Determinants of Income</vt:lpstr>
      <vt:lpstr>          Determinants of Income</vt:lpstr>
      <vt:lpstr>                 Effective Demand Curve</vt:lpstr>
      <vt:lpstr>     Achievement of Full Employment</vt:lpstr>
      <vt:lpstr>Keynesian Theory  VS Classical Theory</vt:lpstr>
      <vt:lpstr>           Criticism of keynes Theory</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Keynesian Theory of Income Determination</dc:title>
  <cp:lastModifiedBy>Sultan Ahmed</cp:lastModifiedBy>
  <cp:revision>6</cp:revision>
  <dcterms:modified xsi:type="dcterms:W3CDTF">2025-12-28T20:52:27Z</dcterms:modified>
</cp:coreProperties>
</file>