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156" y="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91654A-3C29-4401-9665-AF2536B05C6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E856587-5853-4FC7-B387-0047F18562FC}">
      <dgm:prSet phldrT="[Text]"/>
      <dgm:spPr/>
      <dgm:t>
        <a:bodyPr/>
        <a:lstStyle/>
        <a:p>
          <a:pPr algn="ctr"/>
          <a:r>
            <a:rPr lang="en-US" dirty="0" smtClean="0"/>
            <a:t>CONCEPTS OF POVERTY </a:t>
          </a:r>
          <a:endParaRPr lang="en-US" dirty="0"/>
        </a:p>
      </dgm:t>
    </dgm:pt>
    <dgm:pt modelId="{D48B6A2F-54BA-4F50-93EB-55C1909834F9}" type="parTrans" cxnId="{DAA5E865-3B4B-4CAC-B3DE-F83E8483D0A2}">
      <dgm:prSet/>
      <dgm:spPr/>
      <dgm:t>
        <a:bodyPr/>
        <a:lstStyle/>
        <a:p>
          <a:pPr algn="ctr"/>
          <a:endParaRPr lang="en-US"/>
        </a:p>
      </dgm:t>
    </dgm:pt>
    <dgm:pt modelId="{7D222691-CD96-44F5-8D7B-C77B49A43CC5}" type="sibTrans" cxnId="{DAA5E865-3B4B-4CAC-B3DE-F83E8483D0A2}">
      <dgm:prSet/>
      <dgm:spPr/>
      <dgm:t>
        <a:bodyPr/>
        <a:lstStyle/>
        <a:p>
          <a:pPr algn="ctr"/>
          <a:endParaRPr lang="en-US"/>
        </a:p>
      </dgm:t>
    </dgm:pt>
    <dgm:pt modelId="{B9CB1A80-0A04-461A-8F2D-6B61841AD794}">
      <dgm:prSet phldrT="[Text]"/>
      <dgm:spPr/>
      <dgm:t>
        <a:bodyPr/>
        <a:lstStyle/>
        <a:p>
          <a:pPr algn="ctr"/>
          <a:r>
            <a:rPr lang="en-US" dirty="0" smtClean="0"/>
            <a:t>Absolute Poverty</a:t>
          </a:r>
          <a:endParaRPr lang="en-US" dirty="0"/>
        </a:p>
      </dgm:t>
    </dgm:pt>
    <dgm:pt modelId="{94E3F3FA-E3E8-42FC-9DBF-29DDAC6C95B1}" type="parTrans" cxnId="{15F011DA-B681-47CB-BCFB-A836745A61DE}">
      <dgm:prSet/>
      <dgm:spPr/>
      <dgm:t>
        <a:bodyPr/>
        <a:lstStyle/>
        <a:p>
          <a:pPr algn="ctr"/>
          <a:endParaRPr lang="en-US"/>
        </a:p>
      </dgm:t>
    </dgm:pt>
    <dgm:pt modelId="{ACD16705-4DB4-4BB7-BAA3-1AF61FEDBFA3}" type="sibTrans" cxnId="{15F011DA-B681-47CB-BCFB-A836745A61DE}">
      <dgm:prSet/>
      <dgm:spPr/>
      <dgm:t>
        <a:bodyPr/>
        <a:lstStyle/>
        <a:p>
          <a:pPr algn="ctr"/>
          <a:endParaRPr lang="en-US"/>
        </a:p>
      </dgm:t>
    </dgm:pt>
    <dgm:pt modelId="{371E6AA5-4CFF-4475-AD43-D05463FAE522}">
      <dgm:prSet phldrT="[Text]"/>
      <dgm:spPr/>
      <dgm:t>
        <a:bodyPr/>
        <a:lstStyle/>
        <a:p>
          <a:pPr algn="ctr"/>
          <a:r>
            <a:rPr lang="en-US" dirty="0" smtClean="0"/>
            <a:t>Relative Poverty</a:t>
          </a:r>
          <a:endParaRPr lang="en-US" dirty="0"/>
        </a:p>
      </dgm:t>
    </dgm:pt>
    <dgm:pt modelId="{B3D2A0B5-513A-42F7-A29D-E6B183690793}" type="parTrans" cxnId="{4712B301-303D-40A6-B100-93838FF11EF4}">
      <dgm:prSet/>
      <dgm:spPr/>
      <dgm:t>
        <a:bodyPr/>
        <a:lstStyle/>
        <a:p>
          <a:pPr algn="ctr"/>
          <a:endParaRPr lang="en-US"/>
        </a:p>
      </dgm:t>
    </dgm:pt>
    <dgm:pt modelId="{5F6DA9E0-5F49-4586-8338-E8A1D19AA0F7}" type="sibTrans" cxnId="{4712B301-303D-40A6-B100-93838FF11EF4}">
      <dgm:prSet/>
      <dgm:spPr/>
      <dgm:t>
        <a:bodyPr/>
        <a:lstStyle/>
        <a:p>
          <a:pPr algn="ctr"/>
          <a:endParaRPr lang="en-US"/>
        </a:p>
      </dgm:t>
    </dgm:pt>
    <dgm:pt modelId="{9C054949-1A03-48A2-8325-91F974883BDE}" type="pres">
      <dgm:prSet presAssocID="{2591654A-3C29-4401-9665-AF2536B05C62}" presName="hierChild1" presStyleCnt="0">
        <dgm:presLayoutVars>
          <dgm:chPref val="1"/>
          <dgm:dir/>
          <dgm:animOne val="branch"/>
          <dgm:animLvl val="lvl"/>
          <dgm:resizeHandles/>
        </dgm:presLayoutVars>
      </dgm:prSet>
      <dgm:spPr/>
      <dgm:t>
        <a:bodyPr/>
        <a:lstStyle/>
        <a:p>
          <a:endParaRPr lang="en-US"/>
        </a:p>
      </dgm:t>
    </dgm:pt>
    <dgm:pt modelId="{65AEFF30-4AAD-460C-A4E7-C5BD12B29B2E}" type="pres">
      <dgm:prSet presAssocID="{4E856587-5853-4FC7-B387-0047F18562FC}" presName="hierRoot1" presStyleCnt="0"/>
      <dgm:spPr/>
    </dgm:pt>
    <dgm:pt modelId="{5E7AB374-1EBB-4BE4-A521-7AE8CD9C8612}" type="pres">
      <dgm:prSet presAssocID="{4E856587-5853-4FC7-B387-0047F18562FC}" presName="composite" presStyleCnt="0"/>
      <dgm:spPr/>
    </dgm:pt>
    <dgm:pt modelId="{CC8E9092-5986-46B8-828F-943E495960B1}" type="pres">
      <dgm:prSet presAssocID="{4E856587-5853-4FC7-B387-0047F18562FC}" presName="background" presStyleLbl="node0" presStyleIdx="0" presStyleCnt="1"/>
      <dgm:spPr/>
    </dgm:pt>
    <dgm:pt modelId="{BD1EB945-3BA0-4FAB-931E-EA43B57CC21B}" type="pres">
      <dgm:prSet presAssocID="{4E856587-5853-4FC7-B387-0047F18562FC}" presName="text" presStyleLbl="fgAcc0" presStyleIdx="0" presStyleCnt="1">
        <dgm:presLayoutVars>
          <dgm:chPref val="3"/>
        </dgm:presLayoutVars>
      </dgm:prSet>
      <dgm:spPr/>
      <dgm:t>
        <a:bodyPr/>
        <a:lstStyle/>
        <a:p>
          <a:endParaRPr lang="en-US"/>
        </a:p>
      </dgm:t>
    </dgm:pt>
    <dgm:pt modelId="{5D2A9839-5B32-45CC-88EF-7F4DF57A2C9B}" type="pres">
      <dgm:prSet presAssocID="{4E856587-5853-4FC7-B387-0047F18562FC}" presName="hierChild2" presStyleCnt="0"/>
      <dgm:spPr/>
    </dgm:pt>
    <dgm:pt modelId="{4649A85E-27C5-405E-8CEE-84CB67EAC7E8}" type="pres">
      <dgm:prSet presAssocID="{94E3F3FA-E3E8-42FC-9DBF-29DDAC6C95B1}" presName="Name10" presStyleLbl="parChTrans1D2" presStyleIdx="0" presStyleCnt="2"/>
      <dgm:spPr/>
      <dgm:t>
        <a:bodyPr/>
        <a:lstStyle/>
        <a:p>
          <a:endParaRPr lang="en-US"/>
        </a:p>
      </dgm:t>
    </dgm:pt>
    <dgm:pt modelId="{055225D8-45B2-4793-92D5-565349B97829}" type="pres">
      <dgm:prSet presAssocID="{B9CB1A80-0A04-461A-8F2D-6B61841AD794}" presName="hierRoot2" presStyleCnt="0"/>
      <dgm:spPr/>
    </dgm:pt>
    <dgm:pt modelId="{06D25B17-108A-4C6C-A088-7E0022796C2F}" type="pres">
      <dgm:prSet presAssocID="{B9CB1A80-0A04-461A-8F2D-6B61841AD794}" presName="composite2" presStyleCnt="0"/>
      <dgm:spPr/>
    </dgm:pt>
    <dgm:pt modelId="{3B7E3B09-3C01-45B0-9D0A-3DF3C2CF8E6A}" type="pres">
      <dgm:prSet presAssocID="{B9CB1A80-0A04-461A-8F2D-6B61841AD794}" presName="background2" presStyleLbl="node2" presStyleIdx="0" presStyleCnt="2"/>
      <dgm:spPr/>
    </dgm:pt>
    <dgm:pt modelId="{D8BE13C2-BE7D-4E10-81FC-7BA7321CE2C3}" type="pres">
      <dgm:prSet presAssocID="{B9CB1A80-0A04-461A-8F2D-6B61841AD794}" presName="text2" presStyleLbl="fgAcc2" presStyleIdx="0" presStyleCnt="2">
        <dgm:presLayoutVars>
          <dgm:chPref val="3"/>
        </dgm:presLayoutVars>
      </dgm:prSet>
      <dgm:spPr/>
      <dgm:t>
        <a:bodyPr/>
        <a:lstStyle/>
        <a:p>
          <a:endParaRPr lang="en-US"/>
        </a:p>
      </dgm:t>
    </dgm:pt>
    <dgm:pt modelId="{EE6FBF05-0BC6-458E-8573-C89DABC419C1}" type="pres">
      <dgm:prSet presAssocID="{B9CB1A80-0A04-461A-8F2D-6B61841AD794}" presName="hierChild3" presStyleCnt="0"/>
      <dgm:spPr/>
    </dgm:pt>
    <dgm:pt modelId="{3A1A22A5-51A0-46F2-AD47-925DDB4DB06C}" type="pres">
      <dgm:prSet presAssocID="{B3D2A0B5-513A-42F7-A29D-E6B183690793}" presName="Name10" presStyleLbl="parChTrans1D2" presStyleIdx="1" presStyleCnt="2"/>
      <dgm:spPr/>
      <dgm:t>
        <a:bodyPr/>
        <a:lstStyle/>
        <a:p>
          <a:endParaRPr lang="en-US"/>
        </a:p>
      </dgm:t>
    </dgm:pt>
    <dgm:pt modelId="{88B0E1F6-D11D-4D72-9153-669DEF85570A}" type="pres">
      <dgm:prSet presAssocID="{371E6AA5-4CFF-4475-AD43-D05463FAE522}" presName="hierRoot2" presStyleCnt="0"/>
      <dgm:spPr/>
    </dgm:pt>
    <dgm:pt modelId="{DA34F06D-2F40-4C4D-82B6-9A7228A7C7C1}" type="pres">
      <dgm:prSet presAssocID="{371E6AA5-4CFF-4475-AD43-D05463FAE522}" presName="composite2" presStyleCnt="0"/>
      <dgm:spPr/>
    </dgm:pt>
    <dgm:pt modelId="{873F278B-7172-4645-9FEF-6836521268B3}" type="pres">
      <dgm:prSet presAssocID="{371E6AA5-4CFF-4475-AD43-D05463FAE522}" presName="background2" presStyleLbl="node2" presStyleIdx="1" presStyleCnt="2"/>
      <dgm:spPr/>
    </dgm:pt>
    <dgm:pt modelId="{B07789BA-16A2-43F3-B812-4BA14D662F28}" type="pres">
      <dgm:prSet presAssocID="{371E6AA5-4CFF-4475-AD43-D05463FAE522}" presName="text2" presStyleLbl="fgAcc2" presStyleIdx="1" presStyleCnt="2">
        <dgm:presLayoutVars>
          <dgm:chPref val="3"/>
        </dgm:presLayoutVars>
      </dgm:prSet>
      <dgm:spPr/>
      <dgm:t>
        <a:bodyPr/>
        <a:lstStyle/>
        <a:p>
          <a:endParaRPr lang="en-US"/>
        </a:p>
      </dgm:t>
    </dgm:pt>
    <dgm:pt modelId="{98E4B011-DA13-45D0-8614-68AC782F7C1A}" type="pres">
      <dgm:prSet presAssocID="{371E6AA5-4CFF-4475-AD43-D05463FAE522}" presName="hierChild3" presStyleCnt="0"/>
      <dgm:spPr/>
    </dgm:pt>
  </dgm:ptLst>
  <dgm:cxnLst>
    <dgm:cxn modelId="{15F011DA-B681-47CB-BCFB-A836745A61DE}" srcId="{4E856587-5853-4FC7-B387-0047F18562FC}" destId="{B9CB1A80-0A04-461A-8F2D-6B61841AD794}" srcOrd="0" destOrd="0" parTransId="{94E3F3FA-E3E8-42FC-9DBF-29DDAC6C95B1}" sibTransId="{ACD16705-4DB4-4BB7-BAA3-1AF61FEDBFA3}"/>
    <dgm:cxn modelId="{EA230B96-1253-4080-B466-DF57031397C9}" type="presOf" srcId="{94E3F3FA-E3E8-42FC-9DBF-29DDAC6C95B1}" destId="{4649A85E-27C5-405E-8CEE-84CB67EAC7E8}" srcOrd="0" destOrd="0" presId="urn:microsoft.com/office/officeart/2005/8/layout/hierarchy1"/>
    <dgm:cxn modelId="{4712B301-303D-40A6-B100-93838FF11EF4}" srcId="{4E856587-5853-4FC7-B387-0047F18562FC}" destId="{371E6AA5-4CFF-4475-AD43-D05463FAE522}" srcOrd="1" destOrd="0" parTransId="{B3D2A0B5-513A-42F7-A29D-E6B183690793}" sibTransId="{5F6DA9E0-5F49-4586-8338-E8A1D19AA0F7}"/>
    <dgm:cxn modelId="{BBFDCA2D-398C-4303-9AA1-CCD42265CBBE}" type="presOf" srcId="{B9CB1A80-0A04-461A-8F2D-6B61841AD794}" destId="{D8BE13C2-BE7D-4E10-81FC-7BA7321CE2C3}" srcOrd="0" destOrd="0" presId="urn:microsoft.com/office/officeart/2005/8/layout/hierarchy1"/>
    <dgm:cxn modelId="{DAA5E865-3B4B-4CAC-B3DE-F83E8483D0A2}" srcId="{2591654A-3C29-4401-9665-AF2536B05C62}" destId="{4E856587-5853-4FC7-B387-0047F18562FC}" srcOrd="0" destOrd="0" parTransId="{D48B6A2F-54BA-4F50-93EB-55C1909834F9}" sibTransId="{7D222691-CD96-44F5-8D7B-C77B49A43CC5}"/>
    <dgm:cxn modelId="{0AE0D2FA-025F-4988-B2CA-BA274D1677F0}" type="presOf" srcId="{4E856587-5853-4FC7-B387-0047F18562FC}" destId="{BD1EB945-3BA0-4FAB-931E-EA43B57CC21B}" srcOrd="0" destOrd="0" presId="urn:microsoft.com/office/officeart/2005/8/layout/hierarchy1"/>
    <dgm:cxn modelId="{D670AE95-C51D-4480-9422-DF2A7A4E6555}" type="presOf" srcId="{2591654A-3C29-4401-9665-AF2536B05C62}" destId="{9C054949-1A03-48A2-8325-91F974883BDE}" srcOrd="0" destOrd="0" presId="urn:microsoft.com/office/officeart/2005/8/layout/hierarchy1"/>
    <dgm:cxn modelId="{4269047C-0DAD-4EE8-BE08-4F075DD89FD8}" type="presOf" srcId="{B3D2A0B5-513A-42F7-A29D-E6B183690793}" destId="{3A1A22A5-51A0-46F2-AD47-925DDB4DB06C}" srcOrd="0" destOrd="0" presId="urn:microsoft.com/office/officeart/2005/8/layout/hierarchy1"/>
    <dgm:cxn modelId="{FCE1D5EF-A5BB-43D0-A267-C290B1A4B8DD}" type="presOf" srcId="{371E6AA5-4CFF-4475-AD43-D05463FAE522}" destId="{B07789BA-16A2-43F3-B812-4BA14D662F28}" srcOrd="0" destOrd="0" presId="urn:microsoft.com/office/officeart/2005/8/layout/hierarchy1"/>
    <dgm:cxn modelId="{06F24A21-3AC4-4D9F-B00A-FDC6306D171F}" type="presParOf" srcId="{9C054949-1A03-48A2-8325-91F974883BDE}" destId="{65AEFF30-4AAD-460C-A4E7-C5BD12B29B2E}" srcOrd="0" destOrd="0" presId="urn:microsoft.com/office/officeart/2005/8/layout/hierarchy1"/>
    <dgm:cxn modelId="{389B0703-FA77-4D91-9EAE-B613E62BDEF4}" type="presParOf" srcId="{65AEFF30-4AAD-460C-A4E7-C5BD12B29B2E}" destId="{5E7AB374-1EBB-4BE4-A521-7AE8CD9C8612}" srcOrd="0" destOrd="0" presId="urn:microsoft.com/office/officeart/2005/8/layout/hierarchy1"/>
    <dgm:cxn modelId="{DB2EE879-7215-412D-8CAB-E7F149D1AEA3}" type="presParOf" srcId="{5E7AB374-1EBB-4BE4-A521-7AE8CD9C8612}" destId="{CC8E9092-5986-46B8-828F-943E495960B1}" srcOrd="0" destOrd="0" presId="urn:microsoft.com/office/officeart/2005/8/layout/hierarchy1"/>
    <dgm:cxn modelId="{6B796E12-521B-41F1-9DCD-76269961F56B}" type="presParOf" srcId="{5E7AB374-1EBB-4BE4-A521-7AE8CD9C8612}" destId="{BD1EB945-3BA0-4FAB-931E-EA43B57CC21B}" srcOrd="1" destOrd="0" presId="urn:microsoft.com/office/officeart/2005/8/layout/hierarchy1"/>
    <dgm:cxn modelId="{FD0A3C7E-97C0-4025-9740-7244B138281B}" type="presParOf" srcId="{65AEFF30-4AAD-460C-A4E7-C5BD12B29B2E}" destId="{5D2A9839-5B32-45CC-88EF-7F4DF57A2C9B}" srcOrd="1" destOrd="0" presId="urn:microsoft.com/office/officeart/2005/8/layout/hierarchy1"/>
    <dgm:cxn modelId="{C33A0F64-6C2E-4E99-B3A4-56B14B7D22C8}" type="presParOf" srcId="{5D2A9839-5B32-45CC-88EF-7F4DF57A2C9B}" destId="{4649A85E-27C5-405E-8CEE-84CB67EAC7E8}" srcOrd="0" destOrd="0" presId="urn:microsoft.com/office/officeart/2005/8/layout/hierarchy1"/>
    <dgm:cxn modelId="{8BEF6F84-3009-4B9D-93EE-A27CAE572AD7}" type="presParOf" srcId="{5D2A9839-5B32-45CC-88EF-7F4DF57A2C9B}" destId="{055225D8-45B2-4793-92D5-565349B97829}" srcOrd="1" destOrd="0" presId="urn:microsoft.com/office/officeart/2005/8/layout/hierarchy1"/>
    <dgm:cxn modelId="{FD4FB9E8-7650-407F-AAA5-2EE6995FE0FE}" type="presParOf" srcId="{055225D8-45B2-4793-92D5-565349B97829}" destId="{06D25B17-108A-4C6C-A088-7E0022796C2F}" srcOrd="0" destOrd="0" presId="urn:microsoft.com/office/officeart/2005/8/layout/hierarchy1"/>
    <dgm:cxn modelId="{37432F1A-0F5E-4632-8D02-4BCCFE38D984}" type="presParOf" srcId="{06D25B17-108A-4C6C-A088-7E0022796C2F}" destId="{3B7E3B09-3C01-45B0-9D0A-3DF3C2CF8E6A}" srcOrd="0" destOrd="0" presId="urn:microsoft.com/office/officeart/2005/8/layout/hierarchy1"/>
    <dgm:cxn modelId="{7A6D8995-EB6A-47AC-A3E2-328F9EFD7D6B}" type="presParOf" srcId="{06D25B17-108A-4C6C-A088-7E0022796C2F}" destId="{D8BE13C2-BE7D-4E10-81FC-7BA7321CE2C3}" srcOrd="1" destOrd="0" presId="urn:microsoft.com/office/officeart/2005/8/layout/hierarchy1"/>
    <dgm:cxn modelId="{446F9A62-BE37-4CC8-A9E7-03ACB900D956}" type="presParOf" srcId="{055225D8-45B2-4793-92D5-565349B97829}" destId="{EE6FBF05-0BC6-458E-8573-C89DABC419C1}" srcOrd="1" destOrd="0" presId="urn:microsoft.com/office/officeart/2005/8/layout/hierarchy1"/>
    <dgm:cxn modelId="{81384964-72C3-404D-B693-92FA78080C59}" type="presParOf" srcId="{5D2A9839-5B32-45CC-88EF-7F4DF57A2C9B}" destId="{3A1A22A5-51A0-46F2-AD47-925DDB4DB06C}" srcOrd="2" destOrd="0" presId="urn:microsoft.com/office/officeart/2005/8/layout/hierarchy1"/>
    <dgm:cxn modelId="{8884BF59-4B0D-4062-88EB-DA23F9FAA5DB}" type="presParOf" srcId="{5D2A9839-5B32-45CC-88EF-7F4DF57A2C9B}" destId="{88B0E1F6-D11D-4D72-9153-669DEF85570A}" srcOrd="3" destOrd="0" presId="urn:microsoft.com/office/officeart/2005/8/layout/hierarchy1"/>
    <dgm:cxn modelId="{45517854-5AA3-4BAD-AAB3-0DCAED4A48A3}" type="presParOf" srcId="{88B0E1F6-D11D-4D72-9153-669DEF85570A}" destId="{DA34F06D-2F40-4C4D-82B6-9A7228A7C7C1}" srcOrd="0" destOrd="0" presId="urn:microsoft.com/office/officeart/2005/8/layout/hierarchy1"/>
    <dgm:cxn modelId="{FE6B3F0F-DD3F-4832-AC51-0258617DBD60}" type="presParOf" srcId="{DA34F06D-2F40-4C4D-82B6-9A7228A7C7C1}" destId="{873F278B-7172-4645-9FEF-6836521268B3}" srcOrd="0" destOrd="0" presId="urn:microsoft.com/office/officeart/2005/8/layout/hierarchy1"/>
    <dgm:cxn modelId="{6D84E0F8-C193-482F-A2A1-67729F02B277}" type="presParOf" srcId="{DA34F06D-2F40-4C4D-82B6-9A7228A7C7C1}" destId="{B07789BA-16A2-43F3-B812-4BA14D662F28}" srcOrd="1" destOrd="0" presId="urn:microsoft.com/office/officeart/2005/8/layout/hierarchy1"/>
    <dgm:cxn modelId="{BFA0EF04-0BB4-4C94-AA02-C0D25E4432EE}" type="presParOf" srcId="{88B0E1F6-D11D-4D72-9153-669DEF85570A}" destId="{98E4B011-DA13-45D0-8614-68AC782F7C1A}"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69C878E5-32B0-4802-A7C5-BB742F28C2D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5DBE8A9E-0B45-46AA-8ACF-696C68B0B5DF}">
      <dgm:prSet phldrT="[Text]"/>
      <dgm:spPr/>
      <dgm:t>
        <a:bodyPr/>
        <a:lstStyle/>
        <a:p>
          <a:pPr algn="ctr"/>
          <a:r>
            <a:rPr lang="en-US" dirty="0" smtClean="0"/>
            <a:t>TYPES OF POVERTY </a:t>
          </a:r>
          <a:endParaRPr lang="en-US" dirty="0"/>
        </a:p>
      </dgm:t>
    </dgm:pt>
    <dgm:pt modelId="{F838327C-B4CE-4535-BA50-D8293F4FDBD9}" type="parTrans" cxnId="{D702A998-B097-428C-B160-9170EF444B0F}">
      <dgm:prSet/>
      <dgm:spPr/>
      <dgm:t>
        <a:bodyPr/>
        <a:lstStyle/>
        <a:p>
          <a:pPr algn="ctr"/>
          <a:endParaRPr lang="en-US"/>
        </a:p>
      </dgm:t>
    </dgm:pt>
    <dgm:pt modelId="{0D80E75C-2693-44C2-8DC6-6EB3CAAEF9DE}" type="sibTrans" cxnId="{D702A998-B097-428C-B160-9170EF444B0F}">
      <dgm:prSet/>
      <dgm:spPr/>
      <dgm:t>
        <a:bodyPr/>
        <a:lstStyle/>
        <a:p>
          <a:pPr algn="ctr"/>
          <a:endParaRPr lang="en-US"/>
        </a:p>
      </dgm:t>
    </dgm:pt>
    <dgm:pt modelId="{75C7B41D-63E4-4073-AAB3-C465041FB6FC}">
      <dgm:prSet phldrT="[Text]"/>
      <dgm:spPr/>
      <dgm:t>
        <a:bodyPr/>
        <a:lstStyle/>
        <a:p>
          <a:pPr algn="ctr"/>
          <a:r>
            <a:rPr lang="en-US" dirty="0" smtClean="0"/>
            <a:t>RURAL POVERTY</a:t>
          </a:r>
          <a:endParaRPr lang="en-US" dirty="0"/>
        </a:p>
      </dgm:t>
    </dgm:pt>
    <dgm:pt modelId="{7AB27F7A-2017-4436-BB4A-7619C4EF52F8}" type="parTrans" cxnId="{A7C3B8A9-69CB-4C0D-82E0-94F83942644F}">
      <dgm:prSet/>
      <dgm:spPr/>
      <dgm:t>
        <a:bodyPr/>
        <a:lstStyle/>
        <a:p>
          <a:pPr algn="ctr"/>
          <a:endParaRPr lang="en-US"/>
        </a:p>
      </dgm:t>
    </dgm:pt>
    <dgm:pt modelId="{0FC37590-F190-4DF5-9231-DDDDFFF1BD78}" type="sibTrans" cxnId="{A7C3B8A9-69CB-4C0D-82E0-94F83942644F}">
      <dgm:prSet/>
      <dgm:spPr/>
      <dgm:t>
        <a:bodyPr/>
        <a:lstStyle/>
        <a:p>
          <a:pPr algn="ctr"/>
          <a:endParaRPr lang="en-US"/>
        </a:p>
      </dgm:t>
    </dgm:pt>
    <dgm:pt modelId="{13972DA4-721C-47DD-8458-A5EDA56CAD7B}">
      <dgm:prSet phldrT="[Text]"/>
      <dgm:spPr/>
      <dgm:t>
        <a:bodyPr/>
        <a:lstStyle/>
        <a:p>
          <a:pPr algn="ctr"/>
          <a:r>
            <a:rPr lang="en-US" dirty="0" smtClean="0"/>
            <a:t>URBAN POVERTY</a:t>
          </a:r>
          <a:endParaRPr lang="en-US" dirty="0"/>
        </a:p>
      </dgm:t>
    </dgm:pt>
    <dgm:pt modelId="{C699DF29-D677-4C1F-B61A-42933900B288}" type="parTrans" cxnId="{940A1DE7-7F4C-4AA3-9B00-E37F1BEAC7D8}">
      <dgm:prSet/>
      <dgm:spPr/>
      <dgm:t>
        <a:bodyPr/>
        <a:lstStyle/>
        <a:p>
          <a:pPr algn="ctr"/>
          <a:endParaRPr lang="en-US"/>
        </a:p>
      </dgm:t>
    </dgm:pt>
    <dgm:pt modelId="{3A0563F3-1F89-44B9-BC46-B074CA61ED84}" type="sibTrans" cxnId="{940A1DE7-7F4C-4AA3-9B00-E37F1BEAC7D8}">
      <dgm:prSet/>
      <dgm:spPr/>
      <dgm:t>
        <a:bodyPr/>
        <a:lstStyle/>
        <a:p>
          <a:pPr algn="ctr"/>
          <a:endParaRPr lang="en-US"/>
        </a:p>
      </dgm:t>
    </dgm:pt>
    <dgm:pt modelId="{FE4474A8-9BAF-41E5-A1B9-AA2FD54E469B}" type="pres">
      <dgm:prSet presAssocID="{69C878E5-32B0-4802-A7C5-BB742F28C2D9}" presName="diagram" presStyleCnt="0">
        <dgm:presLayoutVars>
          <dgm:chPref val="1"/>
          <dgm:dir/>
          <dgm:animOne val="branch"/>
          <dgm:animLvl val="lvl"/>
          <dgm:resizeHandles val="exact"/>
        </dgm:presLayoutVars>
      </dgm:prSet>
      <dgm:spPr/>
      <dgm:t>
        <a:bodyPr/>
        <a:lstStyle/>
        <a:p>
          <a:endParaRPr lang="en-US"/>
        </a:p>
      </dgm:t>
    </dgm:pt>
    <dgm:pt modelId="{0C0E2053-298C-49BB-A8A2-3B168B3DB164}" type="pres">
      <dgm:prSet presAssocID="{5DBE8A9E-0B45-46AA-8ACF-696C68B0B5DF}" presName="root1" presStyleCnt="0"/>
      <dgm:spPr/>
    </dgm:pt>
    <dgm:pt modelId="{766D3BE7-163F-426B-804F-487ECD2F8763}" type="pres">
      <dgm:prSet presAssocID="{5DBE8A9E-0B45-46AA-8ACF-696C68B0B5DF}" presName="LevelOneTextNode" presStyleLbl="node0" presStyleIdx="0" presStyleCnt="1">
        <dgm:presLayoutVars>
          <dgm:chPref val="3"/>
        </dgm:presLayoutVars>
      </dgm:prSet>
      <dgm:spPr/>
      <dgm:t>
        <a:bodyPr/>
        <a:lstStyle/>
        <a:p>
          <a:endParaRPr lang="en-US"/>
        </a:p>
      </dgm:t>
    </dgm:pt>
    <dgm:pt modelId="{4BAFBCF0-AFEE-4CEC-86EF-786357A54539}" type="pres">
      <dgm:prSet presAssocID="{5DBE8A9E-0B45-46AA-8ACF-696C68B0B5DF}" presName="level2hierChild" presStyleCnt="0"/>
      <dgm:spPr/>
    </dgm:pt>
    <dgm:pt modelId="{BFCEE2F3-8DEB-498D-A7DD-71E5DD13632E}" type="pres">
      <dgm:prSet presAssocID="{7AB27F7A-2017-4436-BB4A-7619C4EF52F8}" presName="conn2-1" presStyleLbl="parChTrans1D2" presStyleIdx="0" presStyleCnt="2"/>
      <dgm:spPr/>
      <dgm:t>
        <a:bodyPr/>
        <a:lstStyle/>
        <a:p>
          <a:endParaRPr lang="en-US"/>
        </a:p>
      </dgm:t>
    </dgm:pt>
    <dgm:pt modelId="{F1F7AD2E-4F0A-487C-AE55-FD09DA6C73A1}" type="pres">
      <dgm:prSet presAssocID="{7AB27F7A-2017-4436-BB4A-7619C4EF52F8}" presName="connTx" presStyleLbl="parChTrans1D2" presStyleIdx="0" presStyleCnt="2"/>
      <dgm:spPr/>
      <dgm:t>
        <a:bodyPr/>
        <a:lstStyle/>
        <a:p>
          <a:endParaRPr lang="en-US"/>
        </a:p>
      </dgm:t>
    </dgm:pt>
    <dgm:pt modelId="{596D2972-4783-43FB-BF1C-E5195AC0CD8B}" type="pres">
      <dgm:prSet presAssocID="{75C7B41D-63E4-4073-AAB3-C465041FB6FC}" presName="root2" presStyleCnt="0"/>
      <dgm:spPr/>
    </dgm:pt>
    <dgm:pt modelId="{40F85C93-B17A-4BEB-BDD6-B61D8587FE5E}" type="pres">
      <dgm:prSet presAssocID="{75C7B41D-63E4-4073-AAB3-C465041FB6FC}" presName="LevelTwoTextNode" presStyleLbl="node2" presStyleIdx="0" presStyleCnt="2">
        <dgm:presLayoutVars>
          <dgm:chPref val="3"/>
        </dgm:presLayoutVars>
      </dgm:prSet>
      <dgm:spPr/>
      <dgm:t>
        <a:bodyPr/>
        <a:lstStyle/>
        <a:p>
          <a:endParaRPr lang="en-US"/>
        </a:p>
      </dgm:t>
    </dgm:pt>
    <dgm:pt modelId="{76734E61-97CB-404C-89C6-55B86923D790}" type="pres">
      <dgm:prSet presAssocID="{75C7B41D-63E4-4073-AAB3-C465041FB6FC}" presName="level3hierChild" presStyleCnt="0"/>
      <dgm:spPr/>
    </dgm:pt>
    <dgm:pt modelId="{05AB14E5-929B-49F4-BD54-1402D159E71A}" type="pres">
      <dgm:prSet presAssocID="{C699DF29-D677-4C1F-B61A-42933900B288}" presName="conn2-1" presStyleLbl="parChTrans1D2" presStyleIdx="1" presStyleCnt="2"/>
      <dgm:spPr/>
      <dgm:t>
        <a:bodyPr/>
        <a:lstStyle/>
        <a:p>
          <a:endParaRPr lang="en-US"/>
        </a:p>
      </dgm:t>
    </dgm:pt>
    <dgm:pt modelId="{14131CAF-303E-43A5-8C99-3AFD43AA67AD}" type="pres">
      <dgm:prSet presAssocID="{C699DF29-D677-4C1F-B61A-42933900B288}" presName="connTx" presStyleLbl="parChTrans1D2" presStyleIdx="1" presStyleCnt="2"/>
      <dgm:spPr/>
      <dgm:t>
        <a:bodyPr/>
        <a:lstStyle/>
        <a:p>
          <a:endParaRPr lang="en-US"/>
        </a:p>
      </dgm:t>
    </dgm:pt>
    <dgm:pt modelId="{B0A8EB3F-F6F3-4A47-8ACA-135E9560B470}" type="pres">
      <dgm:prSet presAssocID="{13972DA4-721C-47DD-8458-A5EDA56CAD7B}" presName="root2" presStyleCnt="0"/>
      <dgm:spPr/>
    </dgm:pt>
    <dgm:pt modelId="{C2F5330F-035B-4C92-AEA4-651922AFA249}" type="pres">
      <dgm:prSet presAssocID="{13972DA4-721C-47DD-8458-A5EDA56CAD7B}" presName="LevelTwoTextNode" presStyleLbl="node2" presStyleIdx="1" presStyleCnt="2">
        <dgm:presLayoutVars>
          <dgm:chPref val="3"/>
        </dgm:presLayoutVars>
      </dgm:prSet>
      <dgm:spPr/>
      <dgm:t>
        <a:bodyPr/>
        <a:lstStyle/>
        <a:p>
          <a:endParaRPr lang="en-US"/>
        </a:p>
      </dgm:t>
    </dgm:pt>
    <dgm:pt modelId="{78C4B01B-190E-4912-BE40-B3E65BDF704A}" type="pres">
      <dgm:prSet presAssocID="{13972DA4-721C-47DD-8458-A5EDA56CAD7B}" presName="level3hierChild" presStyleCnt="0"/>
      <dgm:spPr/>
    </dgm:pt>
  </dgm:ptLst>
  <dgm:cxnLst>
    <dgm:cxn modelId="{0ADB937C-FEAF-4D9C-8A9E-0EF745C64A27}" type="presOf" srcId="{C699DF29-D677-4C1F-B61A-42933900B288}" destId="{14131CAF-303E-43A5-8C99-3AFD43AA67AD}" srcOrd="1" destOrd="0" presId="urn:microsoft.com/office/officeart/2005/8/layout/hierarchy2"/>
    <dgm:cxn modelId="{48EE0291-1D41-421D-B956-FA9884086959}" type="presOf" srcId="{7AB27F7A-2017-4436-BB4A-7619C4EF52F8}" destId="{BFCEE2F3-8DEB-498D-A7DD-71E5DD13632E}" srcOrd="0" destOrd="0" presId="urn:microsoft.com/office/officeart/2005/8/layout/hierarchy2"/>
    <dgm:cxn modelId="{F53E1B5B-B94D-4763-9FE0-E15BF66C7E7C}" type="presOf" srcId="{C699DF29-D677-4C1F-B61A-42933900B288}" destId="{05AB14E5-929B-49F4-BD54-1402D159E71A}" srcOrd="0" destOrd="0" presId="urn:microsoft.com/office/officeart/2005/8/layout/hierarchy2"/>
    <dgm:cxn modelId="{361958C8-4D02-4D24-BF14-282DBD9C1459}" type="presOf" srcId="{7AB27F7A-2017-4436-BB4A-7619C4EF52F8}" destId="{F1F7AD2E-4F0A-487C-AE55-FD09DA6C73A1}" srcOrd="1" destOrd="0" presId="urn:microsoft.com/office/officeart/2005/8/layout/hierarchy2"/>
    <dgm:cxn modelId="{F96B8FAF-6DB6-4C4F-B7B5-788535F1304A}" type="presOf" srcId="{5DBE8A9E-0B45-46AA-8ACF-696C68B0B5DF}" destId="{766D3BE7-163F-426B-804F-487ECD2F8763}" srcOrd="0" destOrd="0" presId="urn:microsoft.com/office/officeart/2005/8/layout/hierarchy2"/>
    <dgm:cxn modelId="{2A3A1DF6-1200-4BDE-B155-C677E77CACA8}" type="presOf" srcId="{69C878E5-32B0-4802-A7C5-BB742F28C2D9}" destId="{FE4474A8-9BAF-41E5-A1B9-AA2FD54E469B}" srcOrd="0" destOrd="0" presId="urn:microsoft.com/office/officeart/2005/8/layout/hierarchy2"/>
    <dgm:cxn modelId="{940A1DE7-7F4C-4AA3-9B00-E37F1BEAC7D8}" srcId="{5DBE8A9E-0B45-46AA-8ACF-696C68B0B5DF}" destId="{13972DA4-721C-47DD-8458-A5EDA56CAD7B}" srcOrd="1" destOrd="0" parTransId="{C699DF29-D677-4C1F-B61A-42933900B288}" sibTransId="{3A0563F3-1F89-44B9-BC46-B074CA61ED84}"/>
    <dgm:cxn modelId="{A7C3B8A9-69CB-4C0D-82E0-94F83942644F}" srcId="{5DBE8A9E-0B45-46AA-8ACF-696C68B0B5DF}" destId="{75C7B41D-63E4-4073-AAB3-C465041FB6FC}" srcOrd="0" destOrd="0" parTransId="{7AB27F7A-2017-4436-BB4A-7619C4EF52F8}" sibTransId="{0FC37590-F190-4DF5-9231-DDDDFFF1BD78}"/>
    <dgm:cxn modelId="{D702A998-B097-428C-B160-9170EF444B0F}" srcId="{69C878E5-32B0-4802-A7C5-BB742F28C2D9}" destId="{5DBE8A9E-0B45-46AA-8ACF-696C68B0B5DF}" srcOrd="0" destOrd="0" parTransId="{F838327C-B4CE-4535-BA50-D8293F4FDBD9}" sibTransId="{0D80E75C-2693-44C2-8DC6-6EB3CAAEF9DE}"/>
    <dgm:cxn modelId="{B7E818E9-7A17-440F-AE97-E61723CC3A9C}" type="presOf" srcId="{75C7B41D-63E4-4073-AAB3-C465041FB6FC}" destId="{40F85C93-B17A-4BEB-BDD6-B61D8587FE5E}" srcOrd="0" destOrd="0" presId="urn:microsoft.com/office/officeart/2005/8/layout/hierarchy2"/>
    <dgm:cxn modelId="{073E6D05-5353-49BE-8900-14F3F4B50ACD}" type="presOf" srcId="{13972DA4-721C-47DD-8458-A5EDA56CAD7B}" destId="{C2F5330F-035B-4C92-AEA4-651922AFA249}" srcOrd="0" destOrd="0" presId="urn:microsoft.com/office/officeart/2005/8/layout/hierarchy2"/>
    <dgm:cxn modelId="{01E040A4-5599-493B-A731-154C04ADCC13}" type="presParOf" srcId="{FE4474A8-9BAF-41E5-A1B9-AA2FD54E469B}" destId="{0C0E2053-298C-49BB-A8A2-3B168B3DB164}" srcOrd="0" destOrd="0" presId="urn:microsoft.com/office/officeart/2005/8/layout/hierarchy2"/>
    <dgm:cxn modelId="{492B5C1C-B50F-47E4-ADC9-5FBB6732EA86}" type="presParOf" srcId="{0C0E2053-298C-49BB-A8A2-3B168B3DB164}" destId="{766D3BE7-163F-426B-804F-487ECD2F8763}" srcOrd="0" destOrd="0" presId="urn:microsoft.com/office/officeart/2005/8/layout/hierarchy2"/>
    <dgm:cxn modelId="{47D67D58-1753-44A6-9659-EBE587F22024}" type="presParOf" srcId="{0C0E2053-298C-49BB-A8A2-3B168B3DB164}" destId="{4BAFBCF0-AFEE-4CEC-86EF-786357A54539}" srcOrd="1" destOrd="0" presId="urn:microsoft.com/office/officeart/2005/8/layout/hierarchy2"/>
    <dgm:cxn modelId="{1F8D7A2B-8D7B-40D3-BD9C-4516C2C40D74}" type="presParOf" srcId="{4BAFBCF0-AFEE-4CEC-86EF-786357A54539}" destId="{BFCEE2F3-8DEB-498D-A7DD-71E5DD13632E}" srcOrd="0" destOrd="0" presId="urn:microsoft.com/office/officeart/2005/8/layout/hierarchy2"/>
    <dgm:cxn modelId="{DEEBC4CD-3C4F-4D02-AF33-B9E7EDA98F0D}" type="presParOf" srcId="{BFCEE2F3-8DEB-498D-A7DD-71E5DD13632E}" destId="{F1F7AD2E-4F0A-487C-AE55-FD09DA6C73A1}" srcOrd="0" destOrd="0" presId="urn:microsoft.com/office/officeart/2005/8/layout/hierarchy2"/>
    <dgm:cxn modelId="{18132D86-1932-4F1F-AC70-13D6CECCDC1A}" type="presParOf" srcId="{4BAFBCF0-AFEE-4CEC-86EF-786357A54539}" destId="{596D2972-4783-43FB-BF1C-E5195AC0CD8B}" srcOrd="1" destOrd="0" presId="urn:microsoft.com/office/officeart/2005/8/layout/hierarchy2"/>
    <dgm:cxn modelId="{288588D0-0EC6-42B0-BE55-52B0A01BB5F0}" type="presParOf" srcId="{596D2972-4783-43FB-BF1C-E5195AC0CD8B}" destId="{40F85C93-B17A-4BEB-BDD6-B61D8587FE5E}" srcOrd="0" destOrd="0" presId="urn:microsoft.com/office/officeart/2005/8/layout/hierarchy2"/>
    <dgm:cxn modelId="{5D8E8C43-7645-446D-995C-CFF3C8903F22}" type="presParOf" srcId="{596D2972-4783-43FB-BF1C-E5195AC0CD8B}" destId="{76734E61-97CB-404C-89C6-55B86923D790}" srcOrd="1" destOrd="0" presId="urn:microsoft.com/office/officeart/2005/8/layout/hierarchy2"/>
    <dgm:cxn modelId="{742F694B-B859-4329-ABB3-E29DE333BF46}" type="presParOf" srcId="{4BAFBCF0-AFEE-4CEC-86EF-786357A54539}" destId="{05AB14E5-929B-49F4-BD54-1402D159E71A}" srcOrd="2" destOrd="0" presId="urn:microsoft.com/office/officeart/2005/8/layout/hierarchy2"/>
    <dgm:cxn modelId="{578B1AAD-C5F3-4693-BCEA-620B6CD53674}" type="presParOf" srcId="{05AB14E5-929B-49F4-BD54-1402D159E71A}" destId="{14131CAF-303E-43A5-8C99-3AFD43AA67AD}" srcOrd="0" destOrd="0" presId="urn:microsoft.com/office/officeart/2005/8/layout/hierarchy2"/>
    <dgm:cxn modelId="{89005D27-65A1-4CE2-91E3-E6EA65E18136}" type="presParOf" srcId="{4BAFBCF0-AFEE-4CEC-86EF-786357A54539}" destId="{B0A8EB3F-F6F3-4A47-8ACA-135E9560B470}" srcOrd="3" destOrd="0" presId="urn:microsoft.com/office/officeart/2005/8/layout/hierarchy2"/>
    <dgm:cxn modelId="{412966F8-FB37-4DEE-844F-777830AC8E33}" type="presParOf" srcId="{B0A8EB3F-F6F3-4A47-8ACA-135E9560B470}" destId="{C2F5330F-035B-4C92-AEA4-651922AFA249}" srcOrd="0" destOrd="0" presId="urn:microsoft.com/office/officeart/2005/8/layout/hierarchy2"/>
    <dgm:cxn modelId="{EA0C9509-8C53-47C0-8B0D-F168E856253F}" type="presParOf" srcId="{B0A8EB3F-F6F3-4A47-8ACA-135E9560B470}" destId="{78C4B01B-190E-4912-BE40-B3E65BDF704A}" srcOrd="1" destOrd="0" presId="urn:microsoft.com/office/officeart/2005/8/layout/hierarchy2"/>
  </dgm:cxnLst>
  <dgm:bg/>
  <dgm:whole/>
</dgm:dataModel>
</file>

<file path=ppt/diagrams/data3.xml><?xml version="1.0" encoding="utf-8"?>
<dgm:dataModel xmlns:dgm="http://schemas.openxmlformats.org/drawingml/2006/diagram" xmlns:a="http://schemas.openxmlformats.org/drawingml/2006/main">
  <dgm:ptLst>
    <dgm:pt modelId="{BC568A73-B59B-4F65-902A-508D6E383A2C}"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75CDB24C-35AF-4A13-993C-05D815F18650}">
      <dgm:prSet phldrT="[Text]"/>
      <dgm:spPr/>
      <dgm:t>
        <a:bodyPr/>
        <a:lstStyle/>
        <a:p>
          <a:r>
            <a:rPr lang="en-US" dirty="0" smtClean="0"/>
            <a:t>LOW NATIONAL INCOME</a:t>
          </a:r>
          <a:endParaRPr lang="en-US" dirty="0"/>
        </a:p>
      </dgm:t>
    </dgm:pt>
    <dgm:pt modelId="{94E4CF21-C75F-4375-B4B0-1C4BA0AF238F}" type="parTrans" cxnId="{6DA2A9CB-9870-4D97-A87E-AE674AF5471B}">
      <dgm:prSet/>
      <dgm:spPr/>
      <dgm:t>
        <a:bodyPr/>
        <a:lstStyle/>
        <a:p>
          <a:endParaRPr lang="en-US"/>
        </a:p>
      </dgm:t>
    </dgm:pt>
    <dgm:pt modelId="{DD311ECB-8343-450A-8CA9-A4CF85FF10BC}" type="sibTrans" cxnId="{6DA2A9CB-9870-4D97-A87E-AE674AF5471B}">
      <dgm:prSet/>
      <dgm:spPr/>
      <dgm:t>
        <a:bodyPr/>
        <a:lstStyle/>
        <a:p>
          <a:endParaRPr lang="en-US"/>
        </a:p>
      </dgm:t>
    </dgm:pt>
    <dgm:pt modelId="{C3B8DB04-7CC4-4FCD-B74A-A23F5B66980E}">
      <dgm:prSet phldrT="[Text]"/>
      <dgm:spPr/>
      <dgm:t>
        <a:bodyPr/>
        <a:lstStyle/>
        <a:p>
          <a:r>
            <a:rPr lang="en-US" dirty="0" smtClean="0"/>
            <a:t>LOW SAVING</a:t>
          </a:r>
          <a:endParaRPr lang="en-US" dirty="0"/>
        </a:p>
      </dgm:t>
    </dgm:pt>
    <dgm:pt modelId="{54B0B4E8-09DD-419E-AD2D-C50C15923646}" type="parTrans" cxnId="{DF3A30A1-8A20-4111-9183-0FAF0E0864C9}">
      <dgm:prSet/>
      <dgm:spPr/>
      <dgm:t>
        <a:bodyPr/>
        <a:lstStyle/>
        <a:p>
          <a:endParaRPr lang="en-US"/>
        </a:p>
      </dgm:t>
    </dgm:pt>
    <dgm:pt modelId="{BCEE3202-8664-4466-9715-F44B150BE6B0}" type="sibTrans" cxnId="{DF3A30A1-8A20-4111-9183-0FAF0E0864C9}">
      <dgm:prSet/>
      <dgm:spPr/>
      <dgm:t>
        <a:bodyPr/>
        <a:lstStyle/>
        <a:p>
          <a:endParaRPr lang="en-US"/>
        </a:p>
      </dgm:t>
    </dgm:pt>
    <dgm:pt modelId="{A750738E-78D7-48C5-BDBB-340413DD181C}">
      <dgm:prSet phldrT="[Text]"/>
      <dgm:spPr/>
      <dgm:t>
        <a:bodyPr/>
        <a:lstStyle/>
        <a:p>
          <a:r>
            <a:rPr lang="en-US" dirty="0" smtClean="0"/>
            <a:t>LOW INVESTMENT</a:t>
          </a:r>
          <a:endParaRPr lang="en-US" dirty="0"/>
        </a:p>
      </dgm:t>
    </dgm:pt>
    <dgm:pt modelId="{76EA1395-A524-4B20-870C-41797C90D238}" type="parTrans" cxnId="{4C99FA39-5A28-47B4-8B23-0B2838FFD9BA}">
      <dgm:prSet/>
      <dgm:spPr/>
      <dgm:t>
        <a:bodyPr/>
        <a:lstStyle/>
        <a:p>
          <a:endParaRPr lang="en-US"/>
        </a:p>
      </dgm:t>
    </dgm:pt>
    <dgm:pt modelId="{56A57776-A537-42D3-96F5-07750BD2E754}" type="sibTrans" cxnId="{4C99FA39-5A28-47B4-8B23-0B2838FFD9BA}">
      <dgm:prSet/>
      <dgm:spPr/>
      <dgm:t>
        <a:bodyPr/>
        <a:lstStyle/>
        <a:p>
          <a:endParaRPr lang="en-US"/>
        </a:p>
      </dgm:t>
    </dgm:pt>
    <dgm:pt modelId="{5DD7A36B-7198-48A5-A146-25AB17903236}">
      <dgm:prSet phldrT="[Text]"/>
      <dgm:spPr/>
      <dgm:t>
        <a:bodyPr/>
        <a:lstStyle/>
        <a:p>
          <a:r>
            <a:rPr lang="en-US" dirty="0" smtClean="0"/>
            <a:t>LOW PRODUCTION</a:t>
          </a:r>
          <a:endParaRPr lang="en-US" dirty="0"/>
        </a:p>
      </dgm:t>
    </dgm:pt>
    <dgm:pt modelId="{B0A8BECF-2D31-4D4C-B239-4DD7F14D5AD3}" type="parTrans" cxnId="{EB6AA39C-5E26-43A7-A910-6ED4E87BA2FA}">
      <dgm:prSet/>
      <dgm:spPr/>
      <dgm:t>
        <a:bodyPr/>
        <a:lstStyle/>
        <a:p>
          <a:endParaRPr lang="en-US"/>
        </a:p>
      </dgm:t>
    </dgm:pt>
    <dgm:pt modelId="{298253B3-B679-4589-B024-65C40EC76046}" type="sibTrans" cxnId="{EB6AA39C-5E26-43A7-A910-6ED4E87BA2FA}">
      <dgm:prSet/>
      <dgm:spPr/>
      <dgm:t>
        <a:bodyPr/>
        <a:lstStyle/>
        <a:p>
          <a:endParaRPr lang="en-US"/>
        </a:p>
      </dgm:t>
    </dgm:pt>
    <dgm:pt modelId="{2C727855-F4F3-4E6D-AC6F-81EFE54A9A73}">
      <dgm:prSet phldrT="[Text]"/>
      <dgm:spPr/>
      <dgm:t>
        <a:bodyPr/>
        <a:lstStyle/>
        <a:p>
          <a:r>
            <a:rPr lang="en-US" dirty="0" smtClean="0"/>
            <a:t>LESS EMPLOYMENT</a:t>
          </a:r>
          <a:endParaRPr lang="en-US" dirty="0"/>
        </a:p>
      </dgm:t>
    </dgm:pt>
    <dgm:pt modelId="{94541568-11DA-4B5F-A2DD-3479D6E6B560}" type="parTrans" cxnId="{F3BB07C9-6337-470F-A18D-CB7F7873FE2B}">
      <dgm:prSet/>
      <dgm:spPr/>
      <dgm:t>
        <a:bodyPr/>
        <a:lstStyle/>
        <a:p>
          <a:endParaRPr lang="en-US"/>
        </a:p>
      </dgm:t>
    </dgm:pt>
    <dgm:pt modelId="{7D2CD0F4-5FAE-40E4-B047-568095B78535}" type="sibTrans" cxnId="{F3BB07C9-6337-470F-A18D-CB7F7873FE2B}">
      <dgm:prSet/>
      <dgm:spPr/>
      <dgm:t>
        <a:bodyPr/>
        <a:lstStyle/>
        <a:p>
          <a:endParaRPr lang="en-US"/>
        </a:p>
      </dgm:t>
    </dgm:pt>
    <dgm:pt modelId="{E7EAAA69-1D1F-4A3E-94AA-5339003B512E}" type="pres">
      <dgm:prSet presAssocID="{BC568A73-B59B-4F65-902A-508D6E383A2C}" presName="cycle" presStyleCnt="0">
        <dgm:presLayoutVars>
          <dgm:dir/>
          <dgm:resizeHandles val="exact"/>
        </dgm:presLayoutVars>
      </dgm:prSet>
      <dgm:spPr/>
      <dgm:t>
        <a:bodyPr/>
        <a:lstStyle/>
        <a:p>
          <a:endParaRPr lang="en-US"/>
        </a:p>
      </dgm:t>
    </dgm:pt>
    <dgm:pt modelId="{E1E41BC7-2589-4C8B-ADA3-6F5E213AC653}" type="pres">
      <dgm:prSet presAssocID="{75CDB24C-35AF-4A13-993C-05D815F18650}" presName="node" presStyleLbl="node1" presStyleIdx="0" presStyleCnt="5">
        <dgm:presLayoutVars>
          <dgm:bulletEnabled val="1"/>
        </dgm:presLayoutVars>
      </dgm:prSet>
      <dgm:spPr/>
      <dgm:t>
        <a:bodyPr/>
        <a:lstStyle/>
        <a:p>
          <a:endParaRPr lang="en-US"/>
        </a:p>
      </dgm:t>
    </dgm:pt>
    <dgm:pt modelId="{8C842827-A60D-4C52-A840-3A58F3365276}" type="pres">
      <dgm:prSet presAssocID="{75CDB24C-35AF-4A13-993C-05D815F18650}" presName="spNode" presStyleCnt="0"/>
      <dgm:spPr/>
    </dgm:pt>
    <dgm:pt modelId="{2A0EF13B-BC02-4118-A4D0-207CCC613479}" type="pres">
      <dgm:prSet presAssocID="{DD311ECB-8343-450A-8CA9-A4CF85FF10BC}" presName="sibTrans" presStyleLbl="sibTrans1D1" presStyleIdx="0" presStyleCnt="5"/>
      <dgm:spPr/>
      <dgm:t>
        <a:bodyPr/>
        <a:lstStyle/>
        <a:p>
          <a:endParaRPr lang="en-US"/>
        </a:p>
      </dgm:t>
    </dgm:pt>
    <dgm:pt modelId="{627C3079-9747-45B2-A84C-A515E55FF0F9}" type="pres">
      <dgm:prSet presAssocID="{C3B8DB04-7CC4-4FCD-B74A-A23F5B66980E}" presName="node" presStyleLbl="node1" presStyleIdx="1" presStyleCnt="5">
        <dgm:presLayoutVars>
          <dgm:bulletEnabled val="1"/>
        </dgm:presLayoutVars>
      </dgm:prSet>
      <dgm:spPr/>
      <dgm:t>
        <a:bodyPr/>
        <a:lstStyle/>
        <a:p>
          <a:endParaRPr lang="en-US"/>
        </a:p>
      </dgm:t>
    </dgm:pt>
    <dgm:pt modelId="{05DB536D-B921-48C6-837F-FD9665549F55}" type="pres">
      <dgm:prSet presAssocID="{C3B8DB04-7CC4-4FCD-B74A-A23F5B66980E}" presName="spNode" presStyleCnt="0"/>
      <dgm:spPr/>
    </dgm:pt>
    <dgm:pt modelId="{56EF0450-EEF1-4E61-B37A-8584021DAF10}" type="pres">
      <dgm:prSet presAssocID="{BCEE3202-8664-4466-9715-F44B150BE6B0}" presName="sibTrans" presStyleLbl="sibTrans1D1" presStyleIdx="1" presStyleCnt="5"/>
      <dgm:spPr/>
      <dgm:t>
        <a:bodyPr/>
        <a:lstStyle/>
        <a:p>
          <a:endParaRPr lang="en-US"/>
        </a:p>
      </dgm:t>
    </dgm:pt>
    <dgm:pt modelId="{070969F8-EFC7-4AE5-9E36-FEC3E14863CA}" type="pres">
      <dgm:prSet presAssocID="{A750738E-78D7-48C5-BDBB-340413DD181C}" presName="node" presStyleLbl="node1" presStyleIdx="2" presStyleCnt="5">
        <dgm:presLayoutVars>
          <dgm:bulletEnabled val="1"/>
        </dgm:presLayoutVars>
      </dgm:prSet>
      <dgm:spPr/>
      <dgm:t>
        <a:bodyPr/>
        <a:lstStyle/>
        <a:p>
          <a:endParaRPr lang="en-US"/>
        </a:p>
      </dgm:t>
    </dgm:pt>
    <dgm:pt modelId="{C87A5FB1-6128-47F3-A6B5-ED99778BD2BB}" type="pres">
      <dgm:prSet presAssocID="{A750738E-78D7-48C5-BDBB-340413DD181C}" presName="spNode" presStyleCnt="0"/>
      <dgm:spPr/>
    </dgm:pt>
    <dgm:pt modelId="{981AD8AD-132E-427E-ACCF-C04D6BD5B9EC}" type="pres">
      <dgm:prSet presAssocID="{56A57776-A537-42D3-96F5-07750BD2E754}" presName="sibTrans" presStyleLbl="sibTrans1D1" presStyleIdx="2" presStyleCnt="5"/>
      <dgm:spPr/>
      <dgm:t>
        <a:bodyPr/>
        <a:lstStyle/>
        <a:p>
          <a:endParaRPr lang="en-US"/>
        </a:p>
      </dgm:t>
    </dgm:pt>
    <dgm:pt modelId="{9B594007-7A9D-42A3-A6CA-3A855EE29E91}" type="pres">
      <dgm:prSet presAssocID="{5DD7A36B-7198-48A5-A146-25AB17903236}" presName="node" presStyleLbl="node1" presStyleIdx="3" presStyleCnt="5">
        <dgm:presLayoutVars>
          <dgm:bulletEnabled val="1"/>
        </dgm:presLayoutVars>
      </dgm:prSet>
      <dgm:spPr/>
      <dgm:t>
        <a:bodyPr/>
        <a:lstStyle/>
        <a:p>
          <a:endParaRPr lang="en-US"/>
        </a:p>
      </dgm:t>
    </dgm:pt>
    <dgm:pt modelId="{EA98DC70-53F9-4B1A-9E43-08F884CEDFEC}" type="pres">
      <dgm:prSet presAssocID="{5DD7A36B-7198-48A5-A146-25AB17903236}" presName="spNode" presStyleCnt="0"/>
      <dgm:spPr/>
    </dgm:pt>
    <dgm:pt modelId="{3B6BE4A1-3FAB-4B93-B2B0-339D02DA5CF5}" type="pres">
      <dgm:prSet presAssocID="{298253B3-B679-4589-B024-65C40EC76046}" presName="sibTrans" presStyleLbl="sibTrans1D1" presStyleIdx="3" presStyleCnt="5"/>
      <dgm:spPr/>
      <dgm:t>
        <a:bodyPr/>
        <a:lstStyle/>
        <a:p>
          <a:endParaRPr lang="en-US"/>
        </a:p>
      </dgm:t>
    </dgm:pt>
    <dgm:pt modelId="{74C8B9CF-4DD2-4467-B8EB-C86D0C737A05}" type="pres">
      <dgm:prSet presAssocID="{2C727855-F4F3-4E6D-AC6F-81EFE54A9A73}" presName="node" presStyleLbl="node1" presStyleIdx="4" presStyleCnt="5">
        <dgm:presLayoutVars>
          <dgm:bulletEnabled val="1"/>
        </dgm:presLayoutVars>
      </dgm:prSet>
      <dgm:spPr/>
      <dgm:t>
        <a:bodyPr/>
        <a:lstStyle/>
        <a:p>
          <a:endParaRPr lang="en-US"/>
        </a:p>
      </dgm:t>
    </dgm:pt>
    <dgm:pt modelId="{324D9CC3-04C1-4430-B531-8F81E071FF05}" type="pres">
      <dgm:prSet presAssocID="{2C727855-F4F3-4E6D-AC6F-81EFE54A9A73}" presName="spNode" presStyleCnt="0"/>
      <dgm:spPr/>
    </dgm:pt>
    <dgm:pt modelId="{5E7AF5FE-07A5-4DAD-B7AE-ACB4EF2B5915}" type="pres">
      <dgm:prSet presAssocID="{7D2CD0F4-5FAE-40E4-B047-568095B78535}" presName="sibTrans" presStyleLbl="sibTrans1D1" presStyleIdx="4" presStyleCnt="5"/>
      <dgm:spPr/>
      <dgm:t>
        <a:bodyPr/>
        <a:lstStyle/>
        <a:p>
          <a:endParaRPr lang="en-US"/>
        </a:p>
      </dgm:t>
    </dgm:pt>
  </dgm:ptLst>
  <dgm:cxnLst>
    <dgm:cxn modelId="{DF3A30A1-8A20-4111-9183-0FAF0E0864C9}" srcId="{BC568A73-B59B-4F65-902A-508D6E383A2C}" destId="{C3B8DB04-7CC4-4FCD-B74A-A23F5B66980E}" srcOrd="1" destOrd="0" parTransId="{54B0B4E8-09DD-419E-AD2D-C50C15923646}" sibTransId="{BCEE3202-8664-4466-9715-F44B150BE6B0}"/>
    <dgm:cxn modelId="{71714F08-225C-48D4-951C-D8C5AEC12042}" type="presOf" srcId="{C3B8DB04-7CC4-4FCD-B74A-A23F5B66980E}" destId="{627C3079-9747-45B2-A84C-A515E55FF0F9}" srcOrd="0" destOrd="0" presId="urn:microsoft.com/office/officeart/2005/8/layout/cycle5"/>
    <dgm:cxn modelId="{4C99FA39-5A28-47B4-8B23-0B2838FFD9BA}" srcId="{BC568A73-B59B-4F65-902A-508D6E383A2C}" destId="{A750738E-78D7-48C5-BDBB-340413DD181C}" srcOrd="2" destOrd="0" parTransId="{76EA1395-A524-4B20-870C-41797C90D238}" sibTransId="{56A57776-A537-42D3-96F5-07750BD2E754}"/>
    <dgm:cxn modelId="{826EA61F-1363-4B4B-A54A-CBBB69645AEB}" type="presOf" srcId="{DD311ECB-8343-450A-8CA9-A4CF85FF10BC}" destId="{2A0EF13B-BC02-4118-A4D0-207CCC613479}" srcOrd="0" destOrd="0" presId="urn:microsoft.com/office/officeart/2005/8/layout/cycle5"/>
    <dgm:cxn modelId="{7521350C-39D8-4761-AE32-3BE742317ACB}" type="presOf" srcId="{BC568A73-B59B-4F65-902A-508D6E383A2C}" destId="{E7EAAA69-1D1F-4A3E-94AA-5339003B512E}" srcOrd="0" destOrd="0" presId="urn:microsoft.com/office/officeart/2005/8/layout/cycle5"/>
    <dgm:cxn modelId="{E9F171D5-CF36-46D8-8BEC-5FB52835507C}" type="presOf" srcId="{298253B3-B679-4589-B024-65C40EC76046}" destId="{3B6BE4A1-3FAB-4B93-B2B0-339D02DA5CF5}" srcOrd="0" destOrd="0" presId="urn:microsoft.com/office/officeart/2005/8/layout/cycle5"/>
    <dgm:cxn modelId="{F3BB07C9-6337-470F-A18D-CB7F7873FE2B}" srcId="{BC568A73-B59B-4F65-902A-508D6E383A2C}" destId="{2C727855-F4F3-4E6D-AC6F-81EFE54A9A73}" srcOrd="4" destOrd="0" parTransId="{94541568-11DA-4B5F-A2DD-3479D6E6B560}" sibTransId="{7D2CD0F4-5FAE-40E4-B047-568095B78535}"/>
    <dgm:cxn modelId="{E069982C-748B-41A4-9647-EC63339ACF92}" type="presOf" srcId="{7D2CD0F4-5FAE-40E4-B047-568095B78535}" destId="{5E7AF5FE-07A5-4DAD-B7AE-ACB4EF2B5915}" srcOrd="0" destOrd="0" presId="urn:microsoft.com/office/officeart/2005/8/layout/cycle5"/>
    <dgm:cxn modelId="{B3E9356C-8CEC-43B3-A08E-824BF16827E8}" type="presOf" srcId="{75CDB24C-35AF-4A13-993C-05D815F18650}" destId="{E1E41BC7-2589-4C8B-ADA3-6F5E213AC653}" srcOrd="0" destOrd="0" presId="urn:microsoft.com/office/officeart/2005/8/layout/cycle5"/>
    <dgm:cxn modelId="{8567AB7A-7B4A-46B7-B9D7-8C8D7512F4DB}" type="presOf" srcId="{BCEE3202-8664-4466-9715-F44B150BE6B0}" destId="{56EF0450-EEF1-4E61-B37A-8584021DAF10}" srcOrd="0" destOrd="0" presId="urn:microsoft.com/office/officeart/2005/8/layout/cycle5"/>
    <dgm:cxn modelId="{EB6AA39C-5E26-43A7-A910-6ED4E87BA2FA}" srcId="{BC568A73-B59B-4F65-902A-508D6E383A2C}" destId="{5DD7A36B-7198-48A5-A146-25AB17903236}" srcOrd="3" destOrd="0" parTransId="{B0A8BECF-2D31-4D4C-B239-4DD7F14D5AD3}" sibTransId="{298253B3-B679-4589-B024-65C40EC76046}"/>
    <dgm:cxn modelId="{6DA2A9CB-9870-4D97-A87E-AE674AF5471B}" srcId="{BC568A73-B59B-4F65-902A-508D6E383A2C}" destId="{75CDB24C-35AF-4A13-993C-05D815F18650}" srcOrd="0" destOrd="0" parTransId="{94E4CF21-C75F-4375-B4B0-1C4BA0AF238F}" sibTransId="{DD311ECB-8343-450A-8CA9-A4CF85FF10BC}"/>
    <dgm:cxn modelId="{FB13B01B-0687-4CF6-B823-B974F9B1D98D}" type="presOf" srcId="{5DD7A36B-7198-48A5-A146-25AB17903236}" destId="{9B594007-7A9D-42A3-A6CA-3A855EE29E91}" srcOrd="0" destOrd="0" presId="urn:microsoft.com/office/officeart/2005/8/layout/cycle5"/>
    <dgm:cxn modelId="{ECBAAB3B-F0C3-4E57-810E-83BE92176C76}" type="presOf" srcId="{2C727855-F4F3-4E6D-AC6F-81EFE54A9A73}" destId="{74C8B9CF-4DD2-4467-B8EB-C86D0C737A05}" srcOrd="0" destOrd="0" presId="urn:microsoft.com/office/officeart/2005/8/layout/cycle5"/>
    <dgm:cxn modelId="{BD296994-32C5-44F3-B913-E9C8B8F9A35D}" type="presOf" srcId="{56A57776-A537-42D3-96F5-07750BD2E754}" destId="{981AD8AD-132E-427E-ACCF-C04D6BD5B9EC}" srcOrd="0" destOrd="0" presId="urn:microsoft.com/office/officeart/2005/8/layout/cycle5"/>
    <dgm:cxn modelId="{F19198D5-E4FA-4CA2-8BEE-86C303CBF9F4}" type="presOf" srcId="{A750738E-78D7-48C5-BDBB-340413DD181C}" destId="{070969F8-EFC7-4AE5-9E36-FEC3E14863CA}" srcOrd="0" destOrd="0" presId="urn:microsoft.com/office/officeart/2005/8/layout/cycle5"/>
    <dgm:cxn modelId="{1F9C9DC0-2DD7-4A1F-95A2-849FECDA6086}" type="presParOf" srcId="{E7EAAA69-1D1F-4A3E-94AA-5339003B512E}" destId="{E1E41BC7-2589-4C8B-ADA3-6F5E213AC653}" srcOrd="0" destOrd="0" presId="urn:microsoft.com/office/officeart/2005/8/layout/cycle5"/>
    <dgm:cxn modelId="{C11F8AC6-ED26-4026-AD11-018DFBB40DEE}" type="presParOf" srcId="{E7EAAA69-1D1F-4A3E-94AA-5339003B512E}" destId="{8C842827-A60D-4C52-A840-3A58F3365276}" srcOrd="1" destOrd="0" presId="urn:microsoft.com/office/officeart/2005/8/layout/cycle5"/>
    <dgm:cxn modelId="{5915DD43-CBD7-4140-B89D-253764A1FFBA}" type="presParOf" srcId="{E7EAAA69-1D1F-4A3E-94AA-5339003B512E}" destId="{2A0EF13B-BC02-4118-A4D0-207CCC613479}" srcOrd="2" destOrd="0" presId="urn:microsoft.com/office/officeart/2005/8/layout/cycle5"/>
    <dgm:cxn modelId="{77424DEF-A2A8-4D20-AD20-717F5BA183DB}" type="presParOf" srcId="{E7EAAA69-1D1F-4A3E-94AA-5339003B512E}" destId="{627C3079-9747-45B2-A84C-A515E55FF0F9}" srcOrd="3" destOrd="0" presId="urn:microsoft.com/office/officeart/2005/8/layout/cycle5"/>
    <dgm:cxn modelId="{BFA33CE9-8DA9-4C25-8EE4-64E9B72AB278}" type="presParOf" srcId="{E7EAAA69-1D1F-4A3E-94AA-5339003B512E}" destId="{05DB536D-B921-48C6-837F-FD9665549F55}" srcOrd="4" destOrd="0" presId="urn:microsoft.com/office/officeart/2005/8/layout/cycle5"/>
    <dgm:cxn modelId="{43597AEA-A1E5-45B1-88FD-297D1C0AE780}" type="presParOf" srcId="{E7EAAA69-1D1F-4A3E-94AA-5339003B512E}" destId="{56EF0450-EEF1-4E61-B37A-8584021DAF10}" srcOrd="5" destOrd="0" presId="urn:microsoft.com/office/officeart/2005/8/layout/cycle5"/>
    <dgm:cxn modelId="{D3CE21F7-2D0C-4C1E-BFF1-25F7BC0D6FF4}" type="presParOf" srcId="{E7EAAA69-1D1F-4A3E-94AA-5339003B512E}" destId="{070969F8-EFC7-4AE5-9E36-FEC3E14863CA}" srcOrd="6" destOrd="0" presId="urn:microsoft.com/office/officeart/2005/8/layout/cycle5"/>
    <dgm:cxn modelId="{F0CA5042-FCB9-4997-8C51-FD2ADBBC0AA8}" type="presParOf" srcId="{E7EAAA69-1D1F-4A3E-94AA-5339003B512E}" destId="{C87A5FB1-6128-47F3-A6B5-ED99778BD2BB}" srcOrd="7" destOrd="0" presId="urn:microsoft.com/office/officeart/2005/8/layout/cycle5"/>
    <dgm:cxn modelId="{FF3AFB6C-DC1D-4E7E-81A5-BE7F6A60B87F}" type="presParOf" srcId="{E7EAAA69-1D1F-4A3E-94AA-5339003B512E}" destId="{981AD8AD-132E-427E-ACCF-C04D6BD5B9EC}" srcOrd="8" destOrd="0" presId="urn:microsoft.com/office/officeart/2005/8/layout/cycle5"/>
    <dgm:cxn modelId="{81B19C0E-002D-4CD4-BECE-8D0F2A05A5BE}" type="presParOf" srcId="{E7EAAA69-1D1F-4A3E-94AA-5339003B512E}" destId="{9B594007-7A9D-42A3-A6CA-3A855EE29E91}" srcOrd="9" destOrd="0" presId="urn:microsoft.com/office/officeart/2005/8/layout/cycle5"/>
    <dgm:cxn modelId="{59C3B9F9-8CDE-4975-A485-B49519A015DD}" type="presParOf" srcId="{E7EAAA69-1D1F-4A3E-94AA-5339003B512E}" destId="{EA98DC70-53F9-4B1A-9E43-08F884CEDFEC}" srcOrd="10" destOrd="0" presId="urn:microsoft.com/office/officeart/2005/8/layout/cycle5"/>
    <dgm:cxn modelId="{1E458427-7C26-4114-9674-E5F29BB17F0F}" type="presParOf" srcId="{E7EAAA69-1D1F-4A3E-94AA-5339003B512E}" destId="{3B6BE4A1-3FAB-4B93-B2B0-339D02DA5CF5}" srcOrd="11" destOrd="0" presId="urn:microsoft.com/office/officeart/2005/8/layout/cycle5"/>
    <dgm:cxn modelId="{B44D0305-0F4A-4D88-B8F7-7F9FC270F6CE}" type="presParOf" srcId="{E7EAAA69-1D1F-4A3E-94AA-5339003B512E}" destId="{74C8B9CF-4DD2-4467-B8EB-C86D0C737A05}" srcOrd="12" destOrd="0" presId="urn:microsoft.com/office/officeart/2005/8/layout/cycle5"/>
    <dgm:cxn modelId="{EF16AC52-D7E3-44D3-A6E7-B28661B45E08}" type="presParOf" srcId="{E7EAAA69-1D1F-4A3E-94AA-5339003B512E}" destId="{324D9CC3-04C1-4430-B531-8F81E071FF05}" srcOrd="13" destOrd="0" presId="urn:microsoft.com/office/officeart/2005/8/layout/cycle5"/>
    <dgm:cxn modelId="{9CE93705-5BB3-4C7D-8C1C-2A629C90A7AF}" type="presParOf" srcId="{E7EAAA69-1D1F-4A3E-94AA-5339003B512E}" destId="{5E7AF5FE-07A5-4DAD-B7AE-ACB4EF2B5915}" srcOrd="14" destOrd="0" presId="urn:microsoft.com/office/officeart/2005/8/layout/cycle5"/>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12/29/2025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12/29/2025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1600200"/>
          </a:xfrm>
        </p:spPr>
        <p:txBody>
          <a:bodyPr/>
          <a:lstStyle/>
          <a:p>
            <a:pPr algn="r"/>
            <a:r>
              <a:rPr lang="en-US" dirty="0" err="1" smtClean="0"/>
              <a:t>Mrinmoyee</a:t>
            </a:r>
            <a:r>
              <a:rPr lang="en-US" dirty="0" smtClean="0"/>
              <a:t> Bhattacharyya</a:t>
            </a:r>
          </a:p>
          <a:p>
            <a:pPr algn="r"/>
            <a:r>
              <a:rPr lang="en-US" dirty="0" err="1" smtClean="0"/>
              <a:t>HoD</a:t>
            </a:r>
            <a:r>
              <a:rPr lang="en-US" dirty="0" smtClean="0"/>
              <a:t>, Department of Economics</a:t>
            </a:r>
            <a:endParaRPr lang="en-US" dirty="0" smtClean="0"/>
          </a:p>
          <a:p>
            <a:endParaRPr lang="en-US" dirty="0"/>
          </a:p>
        </p:txBody>
      </p:sp>
      <p:sp>
        <p:nvSpPr>
          <p:cNvPr id="2" name="Title 1"/>
          <p:cNvSpPr>
            <a:spLocks noGrp="1"/>
          </p:cNvSpPr>
          <p:nvPr>
            <p:ph type="ctrTitle"/>
          </p:nvPr>
        </p:nvSpPr>
        <p:spPr>
          <a:xfrm>
            <a:off x="0" y="1371600"/>
            <a:ext cx="9144000" cy="1752600"/>
          </a:xfrm>
        </p:spPr>
        <p:txBody>
          <a:bodyPr>
            <a:normAutofit/>
          </a:bodyPr>
          <a:lstStyle/>
          <a:p>
            <a:r>
              <a:rPr smtClean="0">
                <a:latin typeface="Algerian" pitchFamily="82" charset="0"/>
              </a:rPr>
              <a:t/>
            </a:r>
            <a:br>
              <a:rPr smtClean="0">
                <a:latin typeface="Algerian" pitchFamily="82" charset="0"/>
              </a:rPr>
            </a:br>
            <a:r>
              <a:rPr smtClean="0">
                <a:latin typeface="Algerian" pitchFamily="82" charset="0"/>
              </a:rPr>
              <a:t>"POVERTY  IN  INDIA"</a:t>
            </a:r>
            <a:endParaRPr lang="en-US" dirty="0">
              <a:latin typeface="Algerian" pitchFamily="82"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096000"/>
          </a:xfrm>
        </p:spPr>
        <p:txBody>
          <a:bodyPr>
            <a:normAutofit lnSpcReduction="10000"/>
          </a:bodyPr>
          <a:lstStyle/>
          <a:p>
            <a:pPr fontAlgn="base"/>
            <a:r>
              <a:rPr lang="en-US" b="1" dirty="0" smtClean="0"/>
              <a:t>13. Unemployment and Under-employment:</a:t>
            </a:r>
          </a:p>
          <a:p>
            <a:pPr fontAlgn="base"/>
            <a:r>
              <a:rPr lang="en-US" dirty="0" smtClean="0"/>
              <a:t>The existence of unemployment and under­employment in the Indian economy is another cause of poverty in India. Unemployment prevails more among casual </a:t>
            </a:r>
            <a:r>
              <a:rPr lang="en-US" dirty="0" err="1" smtClean="0"/>
              <a:t>labour</a:t>
            </a:r>
            <a:r>
              <a:rPr lang="en-US" dirty="0" smtClean="0"/>
              <a:t> whose proportion in </a:t>
            </a:r>
            <a:r>
              <a:rPr lang="en-US" dirty="0" err="1" smtClean="0"/>
              <a:t>labour</a:t>
            </a:r>
            <a:r>
              <a:rPr lang="en-US" dirty="0" smtClean="0"/>
              <a:t> force has been increasing and in their case unemployment and poverty go together.</a:t>
            </a:r>
          </a:p>
          <a:p>
            <a:pPr fontAlgn="base"/>
            <a:r>
              <a:rPr lang="en-US" dirty="0" smtClean="0"/>
              <a:t>The unemployment has been caused by rapid growth of population and </a:t>
            </a:r>
            <a:r>
              <a:rPr lang="en-US" dirty="0" err="1" smtClean="0"/>
              <a:t>labour</a:t>
            </a:r>
            <a:r>
              <a:rPr lang="en-US" dirty="0" smtClean="0"/>
              <a:t> force on the one hand and relatively low rate of capital formation and economic growth on the other. Besides, the generation of employment opportunities by the </a:t>
            </a:r>
            <a:r>
              <a:rPr lang="en-US" dirty="0" err="1" smtClean="0"/>
              <a:t>organised</a:t>
            </a:r>
            <a:r>
              <a:rPr lang="en-US" dirty="0" smtClean="0"/>
              <a:t> sector has been quite insignificant.</a:t>
            </a:r>
          </a:p>
          <a:p>
            <a:pPr fontAlgn="base"/>
            <a:r>
              <a:rPr lang="en-US" dirty="0" smtClean="0"/>
              <a:t>As a result, the demographic reassure on land has been increasing resulting in unemployment, and disguised unemployment in agriculture and the informal sector. Thus has caused low productivity, low incomes and poverty.</a:t>
            </a:r>
          </a:p>
          <a:p>
            <a:endParaRPr lang="en-US" dirty="0"/>
          </a:p>
        </p:txBody>
      </p:sp>
    </p:spTree>
  </p:cSld>
  <p:clrMapOvr>
    <a:masterClrMapping/>
  </p:clrMapOvr>
  <p:transition>
    <p:wheel spokes="2"/>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lstStyle/>
          <a:p>
            <a:pPr algn="ctr"/>
            <a:r>
              <a:rPr lang="en-US" dirty="0" smtClean="0"/>
              <a:t>VICIOUS CIRCLE OF POVERTY</a:t>
            </a:r>
            <a:endParaRPr lang="en-US" dirty="0"/>
          </a:p>
        </p:txBody>
      </p:sp>
      <p:graphicFrame>
        <p:nvGraphicFramePr>
          <p:cNvPr id="4" name="Content Placeholder 3"/>
          <p:cNvGraphicFramePr>
            <a:graphicFrameLocks noGrp="1"/>
          </p:cNvGraphicFramePr>
          <p:nvPr>
            <p:ph sz="quarter" idx="1"/>
          </p:nvPr>
        </p:nvGraphicFramePr>
        <p:xfrm>
          <a:off x="228600" y="1447800"/>
          <a:ext cx="86106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pPr algn="ctr"/>
            <a:r>
              <a:rPr lang="en-US" dirty="0" smtClean="0"/>
              <a:t>GENERAL MEASURES TO ERADICATE POVERTY</a:t>
            </a:r>
            <a:endParaRPr lang="en-US" dirty="0"/>
          </a:p>
        </p:txBody>
      </p:sp>
      <p:sp>
        <p:nvSpPr>
          <p:cNvPr id="3" name="Content Placeholder 2"/>
          <p:cNvSpPr>
            <a:spLocks noGrp="1"/>
          </p:cNvSpPr>
          <p:nvPr>
            <p:ph sz="quarter" idx="1"/>
          </p:nvPr>
        </p:nvSpPr>
        <p:spPr>
          <a:xfrm>
            <a:off x="228600" y="1447800"/>
            <a:ext cx="8686800" cy="5181600"/>
          </a:xfrm>
        </p:spPr>
        <p:txBody>
          <a:bodyPr>
            <a:normAutofit fontScale="92500"/>
          </a:bodyPr>
          <a:lstStyle/>
          <a:p>
            <a:pPr fontAlgn="base"/>
            <a:r>
              <a:rPr lang="en-US" b="1" dirty="0" smtClean="0"/>
              <a:t>http://www.economicsdiscussion.net/articles/suggestions-for-removal-of-poverty-from-india/2279</a:t>
            </a:r>
          </a:p>
          <a:p>
            <a:pPr fontAlgn="base"/>
            <a:r>
              <a:rPr lang="en-US" b="1" dirty="0" smtClean="0"/>
              <a:t>(</a:t>
            </a:r>
            <a:r>
              <a:rPr lang="en-US" b="1" dirty="0" err="1" smtClean="0"/>
              <a:t>i</a:t>
            </a:r>
            <a:r>
              <a:rPr lang="en-US" b="1" dirty="0" smtClean="0"/>
              <a:t>)</a:t>
            </a:r>
            <a:r>
              <a:rPr lang="en-US" b="1" i="1" dirty="0" smtClean="0"/>
              <a:t> </a:t>
            </a:r>
            <a:r>
              <a:rPr lang="en-US" b="1" dirty="0" smtClean="0"/>
              <a:t>Population Control: </a:t>
            </a:r>
            <a:r>
              <a:rPr lang="en-US" dirty="0" smtClean="0"/>
              <a:t>Population in India has been increasing rapidly. Growth rate of population is 1.8%. For removal of poverty the growth rate of population should be lowered.</a:t>
            </a:r>
          </a:p>
          <a:p>
            <a:pPr fontAlgn="base"/>
            <a:r>
              <a:rPr lang="en-US" b="1" dirty="0" smtClean="0"/>
              <a:t>(ii)</a:t>
            </a:r>
            <a:r>
              <a:rPr lang="en-US" b="1" i="1" dirty="0" smtClean="0"/>
              <a:t> </a:t>
            </a:r>
            <a:r>
              <a:rPr lang="en-US" b="1" dirty="0" smtClean="0"/>
              <a:t>Increase in Employment: </a:t>
            </a:r>
            <a:r>
              <a:rPr lang="en-US" dirty="0" smtClean="0"/>
              <a:t>Special measures should be taken to solve the problems of unemployment and disguised unemployment. Agriculture should be developed. Small scale and cottage industries should be developed in rural areas to generate employment.</a:t>
            </a:r>
          </a:p>
          <a:p>
            <a:pPr fontAlgn="base"/>
            <a:r>
              <a:rPr lang="en-US" b="1" dirty="0" smtClean="0"/>
              <a:t>(iii)</a:t>
            </a:r>
            <a:r>
              <a:rPr lang="en-US" b="1" i="1" dirty="0" smtClean="0"/>
              <a:t> </a:t>
            </a:r>
            <a:r>
              <a:rPr lang="en-US" b="1" dirty="0" smtClean="0"/>
              <a:t>Equal distribution of Income: </a:t>
            </a:r>
            <a:r>
              <a:rPr lang="en-US" dirty="0" smtClean="0"/>
              <a:t>Mere increase in production and control on population growth will not remove poverty in India. It is necessary that inequality in the distribution of income should be reduced.</a:t>
            </a:r>
          </a:p>
          <a:p>
            <a:pPr fontAlgn="base"/>
            <a:endParaRPr lang="en-US" b="1" dirty="0" smtClean="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3">
                                            <p:txEl>
                                              <p:pRg st="1" end="1"/>
                                            </p:txEl>
                                          </p:spTgt>
                                        </p:tgtEl>
                                        <p:attrNameLst>
                                          <p:attrName>style.visibility</p:attrName>
                                        </p:attrNameLst>
                                      </p:cBhvr>
                                      <p:to>
                                        <p:strVal val="visible"/>
                                      </p:to>
                                    </p:set>
                                    <p:set>
                                      <p:cBhvr>
                                        <p:cTn id="7" dur="455" fill="hold">
                                          <p:stCondLst>
                                            <p:cond delay="0"/>
                                          </p:stCondLst>
                                        </p:cTn>
                                        <p:tgtEl>
                                          <p:spTgt spid="3">
                                            <p:txEl>
                                              <p:pRg st="1" end="1"/>
                                            </p:txEl>
                                          </p:spTgt>
                                        </p:tgtEl>
                                        <p:attrNameLst>
                                          <p:attrName>style.rotation</p:attrName>
                                        </p:attrNameLst>
                                      </p:cBhvr>
                                      <p:to>
                                        <p:strVal val="-45.0"/>
                                      </p:to>
                                    </p:set>
                                    <p:anim calcmode="lin" valueType="num">
                                      <p:cBhvr>
                                        <p:cTn id="8"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9" presetClass="entr" presetSubtype="0" accel="10000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7"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8"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9"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to="" calcmode="lin" valueType="num">
                                      <p:cBhvr>
                                        <p:cTn id="24"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763000" cy="6400800"/>
          </a:xfrm>
        </p:spPr>
        <p:txBody>
          <a:bodyPr>
            <a:normAutofit/>
          </a:bodyPr>
          <a:lstStyle/>
          <a:p>
            <a:pPr fontAlgn="base"/>
            <a:r>
              <a:rPr lang="en-US" b="1" dirty="0" smtClean="0"/>
              <a:t>(iv)</a:t>
            </a:r>
            <a:r>
              <a:rPr lang="en-US" b="1" i="1" dirty="0" smtClean="0"/>
              <a:t> </a:t>
            </a:r>
            <a:r>
              <a:rPr lang="en-US" b="1" dirty="0" smtClean="0"/>
              <a:t>Regional poverty:</a:t>
            </a:r>
            <a:r>
              <a:rPr lang="en-US" b="1" cap="all" dirty="0" smtClean="0"/>
              <a:t> </a:t>
            </a:r>
            <a:r>
              <a:rPr lang="en-US" dirty="0" smtClean="0"/>
              <a:t>In States like Orissa, Nagaland, U.P and Bihar etc. the percentage of the poor to the total population is high. Govt. should give special concession for investment in these regions. More PSU’s should be established in these states.</a:t>
            </a:r>
          </a:p>
          <a:p>
            <a:pPr fontAlgn="base"/>
            <a:r>
              <a:rPr lang="en-US" b="1" dirty="0" smtClean="0"/>
              <a:t>(v)</a:t>
            </a:r>
            <a:r>
              <a:rPr lang="en-US" b="1" i="1" dirty="0" smtClean="0"/>
              <a:t> </a:t>
            </a:r>
            <a:r>
              <a:rPr lang="en-US" b="1" dirty="0" smtClean="0"/>
              <a:t>Problem of Distribution: </a:t>
            </a:r>
            <a:r>
              <a:rPr lang="en-US" dirty="0" smtClean="0"/>
              <a:t>The public distribution system (PDS) should be strengthened to remove poverty. Poor section should get food grains at subsidized rates and in ample quantity.</a:t>
            </a:r>
          </a:p>
          <a:p>
            <a:pPr fontAlgn="base"/>
            <a:r>
              <a:rPr lang="en-US" b="1" dirty="0" smtClean="0"/>
              <a:t>(vi)</a:t>
            </a:r>
            <a:r>
              <a:rPr lang="en-US" b="1" i="1" dirty="0" smtClean="0"/>
              <a:t> </a:t>
            </a:r>
            <a:r>
              <a:rPr lang="en-US" b="1" dirty="0" smtClean="0"/>
              <a:t>Fulfillment of minimum needs of the Poor: </a:t>
            </a:r>
            <a:r>
              <a:rPr lang="en-US" dirty="0" smtClean="0"/>
              <a:t>Govt. should take suitable steps to meet minimum needs of the poor e.g., supply of drinking water and provision of primary health </a:t>
            </a:r>
            <a:r>
              <a:rPr lang="en-US" dirty="0" err="1" smtClean="0"/>
              <a:t>centres</a:t>
            </a:r>
            <a:r>
              <a:rPr lang="en-US" dirty="0" smtClean="0"/>
              <a:t> and primary education.</a:t>
            </a:r>
          </a:p>
          <a:p>
            <a:pPr fontAlgn="base"/>
            <a:r>
              <a:rPr lang="en-US" b="1" dirty="0" smtClean="0"/>
              <a:t>(vii)</a:t>
            </a:r>
            <a:r>
              <a:rPr lang="en-US" b="1" i="1" dirty="0" smtClean="0"/>
              <a:t> </a:t>
            </a:r>
            <a:r>
              <a:rPr lang="en-US" b="1" dirty="0" smtClean="0"/>
              <a:t>Increase in the productivity of the Poor: </a:t>
            </a:r>
            <a:r>
              <a:rPr lang="en-US" dirty="0" smtClean="0"/>
              <a:t>To remove poverty, it is necessary to increase productivity of the poor. The poor should be given more employment. More investment should be made in pubic and private sectors to generate employment.</a:t>
            </a:r>
          </a:p>
          <a:p>
            <a:pPr fontAlgn="base"/>
            <a:endParaRPr lang="en-US" dirty="0" smtClean="0"/>
          </a:p>
          <a:p>
            <a:endParaRPr lang="en-US"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ssolv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763000" cy="6400800"/>
          </a:xfrm>
        </p:spPr>
        <p:txBody>
          <a:bodyPr>
            <a:normAutofit lnSpcReduction="10000"/>
          </a:bodyPr>
          <a:lstStyle/>
          <a:p>
            <a:pPr fontAlgn="base"/>
            <a:r>
              <a:rPr lang="en-US" b="1" dirty="0" smtClean="0"/>
              <a:t>(viii)</a:t>
            </a:r>
            <a:r>
              <a:rPr lang="en-US" b="1" i="1" dirty="0" smtClean="0"/>
              <a:t> </a:t>
            </a:r>
            <a:r>
              <a:rPr lang="en-US" b="1" dirty="0" smtClean="0"/>
              <a:t>Changes in techniques of Production: </a:t>
            </a:r>
            <a:r>
              <a:rPr lang="en-US" dirty="0" smtClean="0"/>
              <a:t>India should adopt </a:t>
            </a:r>
            <a:r>
              <a:rPr lang="en-US" dirty="0" err="1" smtClean="0"/>
              <a:t>labour</a:t>
            </a:r>
            <a:r>
              <a:rPr lang="en-US" dirty="0" smtClean="0"/>
              <a:t> intensive techniques of production. We should have technical development in our economy in such a way that </a:t>
            </a:r>
            <a:r>
              <a:rPr lang="en-US" dirty="0" err="1" smtClean="0"/>
              <a:t>labour</a:t>
            </a:r>
            <a:r>
              <a:rPr lang="en-US" dirty="0" smtClean="0"/>
              <a:t> resources could be fully employed.</a:t>
            </a:r>
          </a:p>
          <a:p>
            <a:pPr fontAlgn="base"/>
            <a:r>
              <a:rPr lang="en-US" b="1" dirty="0" smtClean="0"/>
              <a:t>(ix)</a:t>
            </a:r>
            <a:r>
              <a:rPr lang="en-US" b="1" i="1" dirty="0" smtClean="0"/>
              <a:t> </a:t>
            </a:r>
            <a:r>
              <a:rPr lang="en-US" b="1" dirty="0" smtClean="0"/>
              <a:t>Stability in Price Level: </a:t>
            </a:r>
            <a:r>
              <a:rPr lang="en-US" dirty="0" smtClean="0"/>
              <a:t>Stability in prices helps to remove poverty. If prices continue to rise, the poor will become more poor. So Govt. should do it best to keep the prices under control.</a:t>
            </a:r>
          </a:p>
          <a:p>
            <a:pPr fontAlgn="base"/>
            <a:r>
              <a:rPr lang="en-US" b="1" dirty="0" smtClean="0"/>
              <a:t>(x)</a:t>
            </a:r>
            <a:r>
              <a:rPr lang="en-US" b="1" i="1" dirty="0" smtClean="0"/>
              <a:t> </a:t>
            </a:r>
            <a:r>
              <a:rPr lang="en-US" b="1" dirty="0" smtClean="0"/>
              <a:t>Development of Agriculture: </a:t>
            </a:r>
            <a:r>
              <a:rPr lang="en-US" dirty="0" smtClean="0"/>
              <a:t>The agriculture should be developed to remove poverty. Rapid rate of growth of agriculture production will help to remove urban as well as rural poverty. Agriculture should be mechanized and modernized. Marginal farmers should be given financial assistance.</a:t>
            </a:r>
          </a:p>
          <a:p>
            <a:pPr fontAlgn="base"/>
            <a:r>
              <a:rPr lang="en-US" b="1" dirty="0" smtClean="0"/>
              <a:t>(xi)</a:t>
            </a:r>
            <a:r>
              <a:rPr lang="en-US" b="1" i="1" dirty="0" smtClean="0"/>
              <a:t> </a:t>
            </a:r>
            <a:r>
              <a:rPr lang="en-US" b="1" dirty="0" smtClean="0"/>
              <a:t>Increase in the rate of growth: </a:t>
            </a:r>
            <a:r>
              <a:rPr lang="en-US" dirty="0" smtClean="0"/>
              <a:t>Slow rate of growth is the main cause of poverty. So growth rate must be accelerated. In 2003-04 the growth rate has been 6.5% despite that 26% of population remains below poverty line.</a:t>
            </a:r>
          </a:p>
          <a:p>
            <a:endParaRPr lang="en-US"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610600" cy="6172200"/>
          </a:xfrm>
        </p:spPr>
        <p:txBody>
          <a:bodyPr/>
          <a:lstStyle/>
          <a:p>
            <a:r>
              <a:rPr lang="en-US" dirty="0" smtClean="0"/>
              <a:t>The </a:t>
            </a:r>
            <a:r>
              <a:rPr lang="en-US" b="1" dirty="0" smtClean="0"/>
              <a:t>Minimum Wages Act</a:t>
            </a:r>
            <a:r>
              <a:rPr lang="en-US" dirty="0" smtClean="0"/>
              <a:t> 1948 is an </a:t>
            </a:r>
            <a:r>
              <a:rPr lang="en-US" b="1" dirty="0" smtClean="0"/>
              <a:t>Act</a:t>
            </a:r>
            <a:r>
              <a:rPr lang="en-US" dirty="0" smtClean="0"/>
              <a:t> of Parliament concerning Indian </a:t>
            </a:r>
            <a:r>
              <a:rPr lang="en-US" dirty="0" err="1" smtClean="0"/>
              <a:t>labour</a:t>
            </a:r>
            <a:r>
              <a:rPr lang="en-US" dirty="0" smtClean="0"/>
              <a:t> </a:t>
            </a:r>
            <a:r>
              <a:rPr lang="en-US" b="1" dirty="0" smtClean="0"/>
              <a:t>law</a:t>
            </a:r>
            <a:r>
              <a:rPr lang="en-US" dirty="0" smtClean="0"/>
              <a:t> that sets the </a:t>
            </a:r>
            <a:r>
              <a:rPr lang="en-US" b="1" dirty="0" smtClean="0"/>
              <a:t>minimum wages</a:t>
            </a:r>
            <a:r>
              <a:rPr lang="en-US" dirty="0" smtClean="0"/>
              <a:t> that must be paid to skilled and unskilled </a:t>
            </a:r>
            <a:r>
              <a:rPr lang="en-US" dirty="0" err="1" smtClean="0"/>
              <a:t>labours</a:t>
            </a:r>
            <a:r>
              <a:rPr lang="en-US" dirty="0" smtClean="0"/>
              <a:t>.</a:t>
            </a:r>
          </a:p>
          <a:p>
            <a:r>
              <a:rPr lang="en-US" dirty="0" smtClean="0"/>
              <a:t>In 1969 the Indian government </a:t>
            </a:r>
            <a:r>
              <a:rPr lang="en-US" b="1" dirty="0" err="1" smtClean="0"/>
              <a:t>nationalised</a:t>
            </a:r>
            <a:r>
              <a:rPr lang="en-US" dirty="0" smtClean="0"/>
              <a:t> 14 major private </a:t>
            </a:r>
            <a:r>
              <a:rPr lang="en-US" b="1" dirty="0" smtClean="0"/>
              <a:t>banks</a:t>
            </a:r>
            <a:r>
              <a:rPr lang="en-US" dirty="0" smtClean="0"/>
              <a:t>; one of the big </a:t>
            </a:r>
            <a:r>
              <a:rPr lang="en-US" b="1" dirty="0" smtClean="0"/>
              <a:t>banks</a:t>
            </a:r>
            <a:r>
              <a:rPr lang="en-US" dirty="0" smtClean="0"/>
              <a:t> was </a:t>
            </a:r>
            <a:r>
              <a:rPr lang="en-US" b="1" dirty="0" smtClean="0"/>
              <a:t>Bank</a:t>
            </a:r>
            <a:r>
              <a:rPr lang="en-US" dirty="0" smtClean="0"/>
              <a:t> of India. In 1980, 6 more private </a:t>
            </a:r>
            <a:r>
              <a:rPr lang="en-US" b="1" dirty="0" smtClean="0"/>
              <a:t>banks</a:t>
            </a:r>
            <a:r>
              <a:rPr lang="en-US" dirty="0" smtClean="0"/>
              <a:t> were </a:t>
            </a:r>
            <a:r>
              <a:rPr lang="en-US" b="1" dirty="0" err="1" smtClean="0"/>
              <a:t>nationalised</a:t>
            </a:r>
            <a:r>
              <a:rPr lang="en-US" dirty="0" smtClean="0"/>
              <a:t>. </a:t>
            </a:r>
          </a:p>
          <a:p>
            <a:r>
              <a:rPr lang="en-US" dirty="0" smtClean="0"/>
              <a:t>Education and poverty are inversely related. The higher the level of education of the population, lesser will be the number of poor persons because education imparts knowledge and skills which is supportive in higher wages. The direct effect of education on poverty reduction is through increasing the earnings/income or wages.</a:t>
            </a:r>
          </a:p>
          <a:p>
            <a:endParaRPr lang="en-US" dirty="0"/>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5"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p:spPr>
        <p:txBody>
          <a:bodyPr/>
          <a:lstStyle/>
          <a:p>
            <a:pPr algn="ctr"/>
            <a:r>
              <a:rPr lang="en-US" dirty="0" smtClean="0"/>
              <a:t>INTRODUCTION</a:t>
            </a:r>
            <a:endParaRPr lang="en-US" dirty="0"/>
          </a:p>
        </p:txBody>
      </p:sp>
      <p:sp>
        <p:nvSpPr>
          <p:cNvPr id="3" name="Content Placeholder 2"/>
          <p:cNvSpPr>
            <a:spLocks noGrp="1"/>
          </p:cNvSpPr>
          <p:nvPr>
            <p:ph sz="quarter" idx="1"/>
          </p:nvPr>
        </p:nvSpPr>
        <p:spPr>
          <a:xfrm>
            <a:off x="0" y="1219200"/>
            <a:ext cx="9144000" cy="5410200"/>
          </a:xfrm>
        </p:spPr>
        <p:txBody>
          <a:bodyPr/>
          <a:lstStyle/>
          <a:p>
            <a:r>
              <a:rPr lang="en-US" dirty="0" smtClean="0"/>
              <a:t>It is a socio-economic phenomenon .</a:t>
            </a:r>
          </a:p>
          <a:p>
            <a:r>
              <a:rPr lang="en-US" dirty="0" smtClean="0"/>
              <a:t>Deprivation of basic needs and denial of opportunities has led to social exclusion .</a:t>
            </a:r>
          </a:p>
          <a:p>
            <a:r>
              <a:rPr lang="en-US" dirty="0" smtClean="0"/>
              <a:t>Economic drain of resources , decline of handicraft and cottage industries , oppressive economic policies ,etc.</a:t>
            </a:r>
          </a:p>
          <a:p>
            <a:r>
              <a:rPr lang="en-US" dirty="0" err="1" smtClean="0"/>
              <a:t>Garibi</a:t>
            </a:r>
            <a:r>
              <a:rPr lang="en-US" dirty="0" smtClean="0"/>
              <a:t> </a:t>
            </a:r>
            <a:r>
              <a:rPr lang="en-US" dirty="0" err="1" smtClean="0"/>
              <a:t>hatao</a:t>
            </a:r>
            <a:r>
              <a:rPr lang="en-US" dirty="0" smtClean="0"/>
              <a:t> have helped in greater reduction of poverty .</a:t>
            </a:r>
          </a:p>
          <a:p>
            <a:r>
              <a:rPr lang="en-US" dirty="0" smtClean="0"/>
              <a:t>People are unable to fulfill basic needs of life due to lack of sufficient income .</a:t>
            </a:r>
          </a:p>
          <a:p>
            <a:r>
              <a:rPr lang="en-US" dirty="0" smtClean="0"/>
              <a:t>It is Multi dimensional concept :-</a:t>
            </a:r>
          </a:p>
          <a:p>
            <a:pPr>
              <a:buNone/>
            </a:pPr>
            <a:r>
              <a:rPr lang="en-US" dirty="0" smtClean="0"/>
              <a:t>   Material dimension :-food , clothing , shelter , health , etc .</a:t>
            </a:r>
          </a:p>
          <a:p>
            <a:pPr>
              <a:buNone/>
            </a:pPr>
            <a:r>
              <a:rPr lang="en-US" dirty="0" smtClean="0"/>
              <a:t>   Non material dimension :- social discrimination   </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1676400" y="228600"/>
          <a:ext cx="6324600"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28600" y="3733800"/>
            <a:ext cx="8763000" cy="2554545"/>
          </a:xfrm>
          <a:prstGeom prst="rect">
            <a:avLst/>
          </a:prstGeom>
          <a:noFill/>
        </p:spPr>
        <p:txBody>
          <a:bodyPr wrap="square" rtlCol="0">
            <a:spAutoFit/>
          </a:bodyPr>
          <a:lstStyle/>
          <a:p>
            <a:r>
              <a:rPr lang="en-US" sz="2000" b="1" u="sng" dirty="0" smtClean="0"/>
              <a:t>Absolute Poverty </a:t>
            </a:r>
            <a:r>
              <a:rPr lang="en-US" sz="2000" dirty="0" smtClean="0"/>
              <a:t>:- On the basis of minimum calorie intake . </a:t>
            </a:r>
          </a:p>
          <a:p>
            <a:r>
              <a:rPr lang="en-US" sz="2000" dirty="0" smtClean="0"/>
              <a:t>Rural area is 2400 calorie and urban area is 2100 calorie , on an average per capita daily calorie require is 2250 .</a:t>
            </a:r>
          </a:p>
          <a:p>
            <a:r>
              <a:rPr lang="en-US" sz="2000" dirty="0" smtClean="0"/>
              <a:t>It can be eradicated through effective poverty alleviation measures .</a:t>
            </a:r>
          </a:p>
          <a:p>
            <a:r>
              <a:rPr lang="en-US" sz="2000" b="1" u="sng" dirty="0" smtClean="0"/>
              <a:t>Relative Poverty </a:t>
            </a:r>
            <a:r>
              <a:rPr lang="en-US" sz="2000" dirty="0" smtClean="0"/>
              <a:t>:- Judged on the basis of comparison of relative standards of living of different sections of people . </a:t>
            </a:r>
          </a:p>
          <a:p>
            <a:r>
              <a:rPr lang="en-US" sz="2000" dirty="0" smtClean="0"/>
              <a:t>On the basis of level of income , wealth , consumption , economic inactivity .</a:t>
            </a:r>
          </a:p>
          <a:p>
            <a:r>
              <a:rPr lang="en-US" sz="2000" dirty="0" smtClean="0"/>
              <a:t>It is universal phenomenon , cannot be eradicated completely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dissolve">
                                      <p:cBhvr>
                                        <p:cTn id="10" dur="500"/>
                                        <p:tgtEl>
                                          <p:spTgt spid="5">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dissolve">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4" presetClass="entr" presetSubtype="0" accel="10000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 calcmode="lin" valueType="num">
                                      <p:cBhvr>
                                        <p:cTn id="18" dur="500" fill="hold"/>
                                        <p:tgtEl>
                                          <p:spTgt spid="5">
                                            <p:txEl>
                                              <p:pRg st="3" end="3"/>
                                            </p:txEl>
                                          </p:spTgt>
                                        </p:tgtEl>
                                        <p:attrNameLst>
                                          <p:attrName>ppt_w</p:attrName>
                                        </p:attrNameLst>
                                      </p:cBhvr>
                                      <p:tavLst>
                                        <p:tav tm="0">
                                          <p:val>
                                            <p:strVal val="#ppt_w*0.05"/>
                                          </p:val>
                                        </p:tav>
                                        <p:tav tm="100000">
                                          <p:val>
                                            <p:strVal val="#ppt_w"/>
                                          </p:val>
                                        </p:tav>
                                      </p:tavLst>
                                    </p:anim>
                                    <p:anim calcmode="lin" valueType="num">
                                      <p:cBhvr>
                                        <p:cTn id="19" dur="500" fill="hold"/>
                                        <p:tgtEl>
                                          <p:spTgt spid="5">
                                            <p:txEl>
                                              <p:pRg st="3" end="3"/>
                                            </p:txEl>
                                          </p:spTgt>
                                        </p:tgtEl>
                                        <p:attrNameLst>
                                          <p:attrName>ppt_h</p:attrName>
                                        </p:attrNameLst>
                                      </p:cBhvr>
                                      <p:tavLst>
                                        <p:tav tm="0">
                                          <p:val>
                                            <p:strVal val="#ppt_h"/>
                                          </p:val>
                                        </p:tav>
                                        <p:tav tm="100000">
                                          <p:val>
                                            <p:strVal val="#ppt_h"/>
                                          </p:val>
                                        </p:tav>
                                      </p:tavLst>
                                    </p:anim>
                                    <p:anim calcmode="lin" valueType="num">
                                      <p:cBhvr>
                                        <p:cTn id="20" dur="5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21" dur="500" fill="hold"/>
                                        <p:tgtEl>
                                          <p:spTgt spid="5">
                                            <p:txEl>
                                              <p:pRg st="3" end="3"/>
                                            </p:txEl>
                                          </p:spTgt>
                                        </p:tgtEl>
                                        <p:attrNameLst>
                                          <p:attrName>ppt_y</p:attrName>
                                        </p:attrNameLst>
                                      </p:cBhvr>
                                      <p:tavLst>
                                        <p:tav tm="0">
                                          <p:val>
                                            <p:strVal val="#ppt_y"/>
                                          </p:val>
                                        </p:tav>
                                        <p:tav tm="100000">
                                          <p:val>
                                            <p:strVal val="#ppt_y"/>
                                          </p:val>
                                        </p:tav>
                                      </p:tavLst>
                                    </p:anim>
                                    <p:animEffect transition="in" filter="fade">
                                      <p:cBhvr>
                                        <p:cTn id="22" dur="500"/>
                                        <p:tgtEl>
                                          <p:spTgt spid="5">
                                            <p:txEl>
                                              <p:pRg st="3" end="3"/>
                                            </p:txEl>
                                          </p:spTgt>
                                        </p:tgtEl>
                                      </p:cBhvr>
                                    </p:animEffect>
                                  </p:childTnLst>
                                </p:cTn>
                              </p:par>
                              <p:par>
                                <p:cTn id="23" presetID="54" presetClass="entr" presetSubtype="0" accel="100000"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500" fill="hold"/>
                                        <p:tgtEl>
                                          <p:spTgt spid="5">
                                            <p:txEl>
                                              <p:pRg st="4" end="4"/>
                                            </p:txEl>
                                          </p:spTgt>
                                        </p:tgtEl>
                                        <p:attrNameLst>
                                          <p:attrName>ppt_w</p:attrName>
                                        </p:attrNameLst>
                                      </p:cBhvr>
                                      <p:tavLst>
                                        <p:tav tm="0">
                                          <p:val>
                                            <p:strVal val="#ppt_w*0.05"/>
                                          </p:val>
                                        </p:tav>
                                        <p:tav tm="100000">
                                          <p:val>
                                            <p:strVal val="#ppt_w"/>
                                          </p:val>
                                        </p:tav>
                                      </p:tavLst>
                                    </p:anim>
                                    <p:anim calcmode="lin" valueType="num">
                                      <p:cBhvr>
                                        <p:cTn id="26" dur="500" fill="hold"/>
                                        <p:tgtEl>
                                          <p:spTgt spid="5">
                                            <p:txEl>
                                              <p:pRg st="4" end="4"/>
                                            </p:txEl>
                                          </p:spTgt>
                                        </p:tgtEl>
                                        <p:attrNameLst>
                                          <p:attrName>ppt_h</p:attrName>
                                        </p:attrNameLst>
                                      </p:cBhvr>
                                      <p:tavLst>
                                        <p:tav tm="0">
                                          <p:val>
                                            <p:strVal val="#ppt_h"/>
                                          </p:val>
                                        </p:tav>
                                        <p:tav tm="100000">
                                          <p:val>
                                            <p:strVal val="#ppt_h"/>
                                          </p:val>
                                        </p:tav>
                                      </p:tavLst>
                                    </p:anim>
                                    <p:anim calcmode="lin" valueType="num">
                                      <p:cBhvr>
                                        <p:cTn id="27" dur="500" fill="hold"/>
                                        <p:tgtEl>
                                          <p:spTgt spid="5">
                                            <p:txEl>
                                              <p:pRg st="4" end="4"/>
                                            </p:txEl>
                                          </p:spTgt>
                                        </p:tgtEl>
                                        <p:attrNameLst>
                                          <p:attrName>ppt_x</p:attrName>
                                        </p:attrNameLst>
                                      </p:cBhvr>
                                      <p:tavLst>
                                        <p:tav tm="0">
                                          <p:val>
                                            <p:strVal val="#ppt_x-.2"/>
                                          </p:val>
                                        </p:tav>
                                        <p:tav tm="100000">
                                          <p:val>
                                            <p:strVal val="#ppt_x"/>
                                          </p:val>
                                        </p:tav>
                                      </p:tavLst>
                                    </p:anim>
                                    <p:anim calcmode="lin" valueType="num">
                                      <p:cBhvr>
                                        <p:cTn id="28" dur="500" fill="hold"/>
                                        <p:tgtEl>
                                          <p:spTgt spid="5">
                                            <p:txEl>
                                              <p:pRg st="4" end="4"/>
                                            </p:txEl>
                                          </p:spTgt>
                                        </p:tgtEl>
                                        <p:attrNameLst>
                                          <p:attrName>ppt_y</p:attrName>
                                        </p:attrNameLst>
                                      </p:cBhvr>
                                      <p:tavLst>
                                        <p:tav tm="0">
                                          <p:val>
                                            <p:strVal val="#ppt_y"/>
                                          </p:val>
                                        </p:tav>
                                        <p:tav tm="100000">
                                          <p:val>
                                            <p:strVal val="#ppt_y"/>
                                          </p:val>
                                        </p:tav>
                                      </p:tavLst>
                                    </p:anim>
                                    <p:animEffect transition="in" filter="fade">
                                      <p:cBhvr>
                                        <p:cTn id="29" dur="500"/>
                                        <p:tgtEl>
                                          <p:spTgt spid="5">
                                            <p:txEl>
                                              <p:pRg st="4" end="4"/>
                                            </p:txEl>
                                          </p:spTgt>
                                        </p:tgtEl>
                                      </p:cBhvr>
                                    </p:animEffect>
                                  </p:childTnLst>
                                </p:cTn>
                              </p:par>
                              <p:par>
                                <p:cTn id="30" presetID="54" presetClass="entr" presetSubtype="0" accel="100000" fill="hold" nodeType="with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 calcmode="lin" valueType="num">
                                      <p:cBhvr>
                                        <p:cTn id="32" dur="500" fill="hold"/>
                                        <p:tgtEl>
                                          <p:spTgt spid="5">
                                            <p:txEl>
                                              <p:pRg st="5" end="5"/>
                                            </p:txEl>
                                          </p:spTgt>
                                        </p:tgtEl>
                                        <p:attrNameLst>
                                          <p:attrName>ppt_w</p:attrName>
                                        </p:attrNameLst>
                                      </p:cBhvr>
                                      <p:tavLst>
                                        <p:tav tm="0">
                                          <p:val>
                                            <p:strVal val="#ppt_w*0.05"/>
                                          </p:val>
                                        </p:tav>
                                        <p:tav tm="100000">
                                          <p:val>
                                            <p:strVal val="#ppt_w"/>
                                          </p:val>
                                        </p:tav>
                                      </p:tavLst>
                                    </p:anim>
                                    <p:anim calcmode="lin" valueType="num">
                                      <p:cBhvr>
                                        <p:cTn id="33" dur="500" fill="hold"/>
                                        <p:tgtEl>
                                          <p:spTgt spid="5">
                                            <p:txEl>
                                              <p:pRg st="5" end="5"/>
                                            </p:txEl>
                                          </p:spTgt>
                                        </p:tgtEl>
                                        <p:attrNameLst>
                                          <p:attrName>ppt_h</p:attrName>
                                        </p:attrNameLst>
                                      </p:cBhvr>
                                      <p:tavLst>
                                        <p:tav tm="0">
                                          <p:val>
                                            <p:strVal val="#ppt_h"/>
                                          </p:val>
                                        </p:tav>
                                        <p:tav tm="100000">
                                          <p:val>
                                            <p:strVal val="#ppt_h"/>
                                          </p:val>
                                        </p:tav>
                                      </p:tavLst>
                                    </p:anim>
                                    <p:anim calcmode="lin" valueType="num">
                                      <p:cBhvr>
                                        <p:cTn id="34" dur="500" fill="hold"/>
                                        <p:tgtEl>
                                          <p:spTgt spid="5">
                                            <p:txEl>
                                              <p:pRg st="5" end="5"/>
                                            </p:txEl>
                                          </p:spTgt>
                                        </p:tgtEl>
                                        <p:attrNameLst>
                                          <p:attrName>ppt_x</p:attrName>
                                        </p:attrNameLst>
                                      </p:cBhvr>
                                      <p:tavLst>
                                        <p:tav tm="0">
                                          <p:val>
                                            <p:strVal val="#ppt_x-.2"/>
                                          </p:val>
                                        </p:tav>
                                        <p:tav tm="100000">
                                          <p:val>
                                            <p:strVal val="#ppt_x"/>
                                          </p:val>
                                        </p:tav>
                                      </p:tavLst>
                                    </p:anim>
                                    <p:anim calcmode="lin" valueType="num">
                                      <p:cBhvr>
                                        <p:cTn id="35" dur="500" fill="hold"/>
                                        <p:tgtEl>
                                          <p:spTgt spid="5">
                                            <p:txEl>
                                              <p:pRg st="5" end="5"/>
                                            </p:txEl>
                                          </p:spTgt>
                                        </p:tgtEl>
                                        <p:attrNameLst>
                                          <p:attrName>ppt_y</p:attrName>
                                        </p:attrNameLst>
                                      </p:cBhvr>
                                      <p:tavLst>
                                        <p:tav tm="0">
                                          <p:val>
                                            <p:strVal val="#ppt_y"/>
                                          </p:val>
                                        </p:tav>
                                        <p:tav tm="100000">
                                          <p:val>
                                            <p:strVal val="#ppt_y"/>
                                          </p:val>
                                        </p:tav>
                                      </p:tavLst>
                                    </p:anim>
                                    <p:animEffect transition="in" filter="fade">
                                      <p:cBhvr>
                                        <p:cTn id="3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p:spPr>
        <p:txBody>
          <a:bodyPr/>
          <a:lstStyle/>
          <a:p>
            <a:pPr algn="ctr"/>
            <a:r>
              <a:rPr lang="en-US" dirty="0" smtClean="0"/>
              <a:t>POVERTY LINE</a:t>
            </a:r>
            <a:endParaRPr lang="en-US" dirty="0"/>
          </a:p>
        </p:txBody>
      </p:sp>
      <p:sp>
        <p:nvSpPr>
          <p:cNvPr id="3" name="Content Placeholder 2"/>
          <p:cNvSpPr>
            <a:spLocks noGrp="1"/>
          </p:cNvSpPr>
          <p:nvPr>
            <p:ph sz="quarter" idx="1"/>
          </p:nvPr>
        </p:nvSpPr>
        <p:spPr>
          <a:xfrm>
            <a:off x="0" y="1219200"/>
            <a:ext cx="8991600" cy="5410200"/>
          </a:xfrm>
        </p:spPr>
        <p:txBody>
          <a:bodyPr>
            <a:noAutofit/>
          </a:bodyPr>
          <a:lstStyle/>
          <a:p>
            <a:r>
              <a:rPr lang="en-US" sz="2200" dirty="0" smtClean="0"/>
              <a:t>It is an imaginary line that divides the poor &amp; non-poor. Determined in terms of per capita household expenditure . </a:t>
            </a:r>
          </a:p>
          <a:p>
            <a:r>
              <a:rPr lang="en-US" sz="2200" dirty="0" smtClean="0"/>
              <a:t>It is defined as “ the threshold expenditure or the amount necessary to purchase a basket of goods and services that are necessary to satisfy basic human needs at socially acceptable levels” .</a:t>
            </a:r>
          </a:p>
          <a:p>
            <a:r>
              <a:rPr lang="en-US" sz="2200" dirty="0" smtClean="0"/>
              <a:t>To determine population of APL and BPL  .</a:t>
            </a:r>
          </a:p>
          <a:p>
            <a:r>
              <a:rPr lang="en-US" sz="2200" dirty="0" smtClean="0"/>
              <a:t>To identify poor on the basis of household consumption expenditure .</a:t>
            </a:r>
          </a:p>
          <a:p>
            <a:r>
              <a:rPr lang="en-US" sz="2200" dirty="0" smtClean="0"/>
              <a:t>To track and compare poverty in a region over period of time .</a:t>
            </a:r>
          </a:p>
          <a:p>
            <a:r>
              <a:rPr lang="en-US" sz="2200" dirty="0" smtClean="0"/>
              <a:t>To estimate required expenditure on poverty alleviation programmes .</a:t>
            </a:r>
          </a:p>
          <a:p>
            <a:r>
              <a:rPr lang="en-US" sz="2200" dirty="0" smtClean="0"/>
              <a:t>It differs from country to country by ‘World Bank’ .($ 1.90 per capita)</a:t>
            </a:r>
          </a:p>
          <a:p>
            <a:r>
              <a:rPr lang="en-US" sz="2200" dirty="0" smtClean="0"/>
              <a:t>21.2% of India’s population lived below poverty line .</a:t>
            </a:r>
            <a:endParaRPr lang="en-US" sz="22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1905000" y="152400"/>
          <a:ext cx="54102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228600" y="3352800"/>
            <a:ext cx="8763000" cy="2862322"/>
          </a:xfrm>
          <a:prstGeom prst="rect">
            <a:avLst/>
          </a:prstGeom>
          <a:noFill/>
        </p:spPr>
        <p:txBody>
          <a:bodyPr wrap="square" rtlCol="0">
            <a:spAutoFit/>
          </a:bodyPr>
          <a:lstStyle/>
          <a:p>
            <a:r>
              <a:rPr lang="en-US" b="1" u="sng" dirty="0" smtClean="0"/>
              <a:t>Rural Poverty </a:t>
            </a:r>
            <a:r>
              <a:rPr lang="en-US" dirty="0" smtClean="0"/>
              <a:t>:- Deprivation of basic needs among certain section of the population living in the villages .</a:t>
            </a:r>
          </a:p>
          <a:p>
            <a:r>
              <a:rPr lang="en-US" dirty="0" smtClean="0"/>
              <a:t>E.g.:- Small and marginal farmers , agricultural </a:t>
            </a:r>
            <a:r>
              <a:rPr lang="en-US" dirty="0" err="1" smtClean="0"/>
              <a:t>labour</a:t>
            </a:r>
            <a:r>
              <a:rPr lang="en-US" dirty="0" smtClean="0"/>
              <a:t>  , contractual and landless </a:t>
            </a:r>
            <a:r>
              <a:rPr lang="en-US" dirty="0" err="1" smtClean="0"/>
              <a:t>labours</a:t>
            </a:r>
            <a:r>
              <a:rPr lang="en-US" dirty="0" smtClean="0"/>
              <a:t> . </a:t>
            </a:r>
          </a:p>
          <a:p>
            <a:r>
              <a:rPr lang="en-US" dirty="0" smtClean="0"/>
              <a:t>Low agricultural productivity , drought , poor rural infrastructure , </a:t>
            </a:r>
            <a:r>
              <a:rPr lang="en-US" dirty="0" err="1" smtClean="0"/>
              <a:t>illeteracy</a:t>
            </a:r>
            <a:r>
              <a:rPr lang="en-US" dirty="0" smtClean="0"/>
              <a:t> , lack of alternative jobs , rural </a:t>
            </a:r>
            <a:r>
              <a:rPr lang="en-US" dirty="0" err="1" smtClean="0"/>
              <a:t>indebtness</a:t>
            </a:r>
            <a:r>
              <a:rPr lang="en-US" dirty="0" smtClean="0"/>
              <a:t> ,etc . </a:t>
            </a:r>
          </a:p>
          <a:p>
            <a:r>
              <a:rPr lang="en-US" b="1" u="sng" dirty="0" smtClean="0"/>
              <a:t>Urban Poverty </a:t>
            </a:r>
            <a:r>
              <a:rPr lang="en-US" dirty="0" smtClean="0"/>
              <a:t>:- Deprivation of basic needs among certain section of the population living in towns and cities .</a:t>
            </a:r>
          </a:p>
          <a:p>
            <a:r>
              <a:rPr lang="en-US" dirty="0" smtClean="0"/>
              <a:t>Spillover effects of migration , lack of affordable housing , </a:t>
            </a:r>
            <a:r>
              <a:rPr lang="en-US" dirty="0" err="1" smtClean="0"/>
              <a:t>illeteracy</a:t>
            </a:r>
            <a:r>
              <a:rPr lang="en-US" dirty="0" smtClean="0"/>
              <a:t> , slow industrial growth , lack of infrastructure , etc.</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ox(in)">
                                      <p:cBhvr>
                                        <p:cTn id="12" dur="500"/>
                                        <p:tgtEl>
                                          <p:spTgt spid="6">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box(in)">
                                      <p:cBhvr>
                                        <p:cTn id="15" dur="500"/>
                                        <p:tgtEl>
                                          <p:spTgt spid="6">
                                            <p:txEl>
                                              <p:pRg st="1" end="1"/>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box(in)">
                                      <p:cBhvr>
                                        <p:cTn id="18" dur="500"/>
                                        <p:tgtEl>
                                          <p:spTgt spid="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animEffect transition="in" filter="diamond(in)">
                                      <p:cBhvr>
                                        <p:cTn id="23" dur="2000"/>
                                        <p:tgtEl>
                                          <p:spTgt spid="6">
                                            <p:txEl>
                                              <p:pRg st="3" end="3"/>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6">
                                            <p:txEl>
                                              <p:pRg st="4" end="4"/>
                                            </p:txEl>
                                          </p:spTgt>
                                        </p:tgtEl>
                                        <p:attrNameLst>
                                          <p:attrName>style.visibility</p:attrName>
                                        </p:attrNameLst>
                                      </p:cBhvr>
                                      <p:to>
                                        <p:strVal val="visible"/>
                                      </p:to>
                                    </p:set>
                                    <p:animEffect transition="in" filter="diamond(in)">
                                      <p:cBhvr>
                                        <p:cTn id="26"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868362"/>
          </a:xfrm>
        </p:spPr>
        <p:txBody>
          <a:bodyPr/>
          <a:lstStyle/>
          <a:p>
            <a:pPr algn="ctr"/>
            <a:r>
              <a:rPr lang="en-US" dirty="0" smtClean="0"/>
              <a:t>CAUSES OF POVERTY</a:t>
            </a:r>
            <a:endParaRPr lang="en-US" dirty="0"/>
          </a:p>
        </p:txBody>
      </p:sp>
      <p:sp>
        <p:nvSpPr>
          <p:cNvPr id="3" name="Content Placeholder 2"/>
          <p:cNvSpPr>
            <a:spLocks noGrp="1"/>
          </p:cNvSpPr>
          <p:nvPr>
            <p:ph sz="quarter" idx="1"/>
          </p:nvPr>
        </p:nvSpPr>
        <p:spPr>
          <a:xfrm>
            <a:off x="228600" y="1219200"/>
            <a:ext cx="8686800" cy="5410200"/>
          </a:xfrm>
        </p:spPr>
        <p:txBody>
          <a:bodyPr>
            <a:normAutofit fontScale="92500" lnSpcReduction="10000"/>
          </a:bodyPr>
          <a:lstStyle/>
          <a:p>
            <a:pPr fontAlgn="base"/>
            <a:r>
              <a:rPr lang="en-US" b="1" dirty="0" smtClean="0"/>
              <a:t>http://www.yourarticlelibrary.com/poverty/causes-of-poverty-in-india/38387</a:t>
            </a:r>
          </a:p>
          <a:p>
            <a:pPr fontAlgn="base"/>
            <a:r>
              <a:rPr lang="en-US" b="1" dirty="0" smtClean="0"/>
              <a:t>1. Rapidly Rising Population: </a:t>
            </a:r>
            <a:r>
              <a:rPr lang="en-US" dirty="0" smtClean="0"/>
              <a:t>The population during the last 45 years has increased at the rate of 2.2% per annum. On average 17 million people are added every year to its population which raises the demand for consumption goods considerably.</a:t>
            </a:r>
          </a:p>
          <a:p>
            <a:pPr fontAlgn="base"/>
            <a:r>
              <a:rPr lang="en-US" b="1" dirty="0" smtClean="0"/>
              <a:t>2. Low Productivity in Agriculture: </a:t>
            </a:r>
            <a:r>
              <a:rPr lang="en-US" dirty="0" smtClean="0"/>
              <a:t>The level of productivity in agriculture is low due to subdivided and fragmented holdings, lack of capital, use of traditional methods of cultivation, illiteracy etc. This is the main cause of poverty in the country.</a:t>
            </a:r>
          </a:p>
          <a:p>
            <a:pPr fontAlgn="base"/>
            <a:r>
              <a:rPr lang="en-US" b="1" dirty="0" smtClean="0"/>
              <a:t>3. Under Utilized Resources: </a:t>
            </a:r>
            <a:r>
              <a:rPr lang="en-US" dirty="0" smtClean="0"/>
              <a:t>The existence of under employment and disguised unemployment of human resources and under utilization of resources have resulted in low production in agricultural sector. This brought a down fall in their standard of living.</a:t>
            </a:r>
          </a:p>
          <a:p>
            <a:endParaRPr lang="en-US" dirty="0"/>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800" decel="100000"/>
                                        <p:tgtEl>
                                          <p:spTgt spid="3">
                                            <p:txEl>
                                              <p:pRg st="1" end="1"/>
                                            </p:txEl>
                                          </p:spTgt>
                                        </p:tgtEl>
                                      </p:cBhvr>
                                    </p:animEffect>
                                    <p:anim calcmode="lin" valueType="num">
                                      <p:cBhvr>
                                        <p:cTn id="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9" presetClass="entr" presetSubtype="1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p:cTn id="27"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8" dur="5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686800" cy="6324600"/>
          </a:xfrm>
        </p:spPr>
        <p:txBody>
          <a:bodyPr>
            <a:normAutofit lnSpcReduction="10000"/>
          </a:bodyPr>
          <a:lstStyle/>
          <a:p>
            <a:pPr fontAlgn="base"/>
            <a:r>
              <a:rPr lang="en-US" b="1" dirty="0" smtClean="0"/>
              <a:t>4. Low Rate of Economic Development: </a:t>
            </a:r>
            <a:r>
              <a:rPr lang="en-US" dirty="0" smtClean="0"/>
              <a:t>The rate of economic development in India has been below the required level. Therefore, there persists a gap between level of availability and requirements of goods and services. The net result is poverty.</a:t>
            </a:r>
          </a:p>
          <a:p>
            <a:pPr fontAlgn="base"/>
            <a:r>
              <a:rPr lang="en-US" b="1" dirty="0" smtClean="0"/>
              <a:t>5. Price Rise: </a:t>
            </a:r>
            <a:r>
              <a:rPr lang="en-US" dirty="0" smtClean="0"/>
              <a:t>The continuous and steep price rise has added to the miseries of poor. It has benefited a few people in the society and the persons in lower income group find it difficult to get their minimum needs.</a:t>
            </a:r>
          </a:p>
          <a:p>
            <a:pPr fontAlgn="base"/>
            <a:r>
              <a:rPr lang="en-US" b="1" dirty="0" smtClean="0"/>
              <a:t>6. Unemployment: </a:t>
            </a:r>
            <a:r>
              <a:rPr lang="en-US" dirty="0" smtClean="0"/>
              <a:t>The continuously expanding army of unemployed is another cause of poverty. The job seeker are increasing in number at a higher rate than the expansion in employment opportunities.</a:t>
            </a:r>
          </a:p>
          <a:p>
            <a:pPr fontAlgn="base"/>
            <a:r>
              <a:rPr lang="en-US" b="1" dirty="0" smtClean="0"/>
              <a:t>7. Shortage of Capital and Able Entrepreneurship: </a:t>
            </a:r>
            <a:r>
              <a:rPr lang="en-US" dirty="0" smtClean="0"/>
              <a:t>Capital and able entrepreneurship have important role in accelerating the growth. But these are in short supply making it difficult to increase production significantly.</a:t>
            </a:r>
          </a:p>
          <a:p>
            <a:endParaRPr lang="en-US"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ox(in)">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ox(in)">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400800"/>
          </a:xfrm>
        </p:spPr>
        <p:txBody>
          <a:bodyPr>
            <a:normAutofit lnSpcReduction="10000"/>
          </a:bodyPr>
          <a:lstStyle/>
          <a:p>
            <a:pPr fontAlgn="base">
              <a:buNone/>
            </a:pPr>
            <a:r>
              <a:rPr lang="en-US" b="1" dirty="0" smtClean="0"/>
              <a:t>8. Political Factors: </a:t>
            </a:r>
            <a:r>
              <a:rPr lang="en-US" dirty="0" smtClean="0"/>
              <a:t>The </a:t>
            </a:r>
            <a:r>
              <a:rPr lang="en-US" dirty="0" err="1" smtClean="0"/>
              <a:t>Britishers</a:t>
            </a:r>
            <a:r>
              <a:rPr lang="en-US" dirty="0" smtClean="0"/>
              <a:t> started lopsided development in India and reduced Indian economy to a colonial state. They exploited the natural resources to suit their interests and weaken the industrial base of Indian economy. In independent India, the development plans have been guided by political interests. Hence, the planning was a failure to tackle the problems of poverty and unemployment.</a:t>
            </a:r>
          </a:p>
          <a:p>
            <a:pPr fontAlgn="base"/>
            <a:r>
              <a:rPr lang="en-US" b="1" dirty="0" smtClean="0"/>
              <a:t>9. Unequal Distribution of Income: </a:t>
            </a:r>
            <a:r>
              <a:rPr lang="en-US" dirty="0" smtClean="0"/>
              <a:t>Poverty in our country cannot be removed simply by increasing production or checking growth of population. What is of paramount importance is that inequality in the distribution of income and concentration of wealth should be checked. Government can reduce inequality of income and check concentration of wealth by pursuing suitable monetary and price policies.</a:t>
            </a:r>
            <a:r>
              <a:rPr lang="en-US" b="1" dirty="0" smtClean="0"/>
              <a:t> </a:t>
            </a:r>
          </a:p>
          <a:p>
            <a:pPr fontAlgn="base"/>
            <a:r>
              <a:rPr lang="en-US" b="1" dirty="0" smtClean="0"/>
              <a:t>10. Problem of Distribution :</a:t>
            </a:r>
            <a:r>
              <a:rPr lang="en-US" dirty="0" smtClean="0"/>
              <a:t>In order to remove poverty, mass consumption goods and food grains etc. should be distributed first among the poor population. Existing public distribution system should be re-</a:t>
            </a:r>
            <a:r>
              <a:rPr lang="en-US" dirty="0" err="1" smtClean="0"/>
              <a:t>organised</a:t>
            </a:r>
            <a:r>
              <a:rPr lang="en-US" dirty="0" smtClean="0"/>
              <a:t> and extended to rural areas of the country.</a:t>
            </a:r>
          </a:p>
          <a:p>
            <a:pPr fontAlgn="base"/>
            <a:endParaRPr lang="en-US" dirty="0" smtClean="0"/>
          </a:p>
          <a:p>
            <a:endParaRPr lang="en-US" dirty="0"/>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to="" calcmode="lin" valueType="num">
                                      <p:cBhvr>
                                        <p:cTn id="14" dur="1" fill="hold"/>
                                        <p:tgtEl>
                                          <p:spTgt spid="3">
                                            <p:txEl>
                                              <p:pRg st="1" end="1"/>
                                            </p:txEl>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19"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0" dur="5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686800" cy="6400800"/>
          </a:xfrm>
        </p:spPr>
        <p:txBody>
          <a:bodyPr>
            <a:normAutofit/>
          </a:bodyPr>
          <a:lstStyle/>
          <a:p>
            <a:pPr fontAlgn="base"/>
            <a:r>
              <a:rPr lang="en-US" b="1" dirty="0" smtClean="0"/>
              <a:t>11. Regional Poverty: </a:t>
            </a:r>
            <a:r>
              <a:rPr lang="en-US" dirty="0" smtClean="0"/>
              <a:t>In India, proportion of poor in some states, like Orissa, Nagaland, UP, Bihar etc. is greater than the other states. Government should provide special facilities and concessions to attract private capital investment to backward regions. Public sector enterprises should also be set up in backward areas.</a:t>
            </a:r>
          </a:p>
          <a:p>
            <a:pPr fontAlgn="base"/>
            <a:r>
              <a:rPr lang="en-US" b="1" dirty="0" smtClean="0"/>
              <a:t>12. Provision for Minimum Needs of the Poor: </a:t>
            </a:r>
            <a:r>
              <a:rPr lang="en-US" dirty="0" smtClean="0"/>
              <a:t>Government should make efforts to provide for the minimum needs, like drinking water, primary medical-care, primary education etc. of the poor. Public sector should make liberal expenditure on the poor to provide at least minimum requirements.</a:t>
            </a:r>
          </a:p>
          <a:p>
            <a:endParaRPr lang="en-US" dirty="0"/>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162</TotalTime>
  <Words>1175</Words>
  <Application>Microsoft Office PowerPoint</Application>
  <PresentationFormat>On-screen Show (4:3)</PresentationFormat>
  <Paragraphs>78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 "POVERTY  IN  INDIA"</vt:lpstr>
      <vt:lpstr>INTRODUCTION</vt:lpstr>
      <vt:lpstr>Slide 3</vt:lpstr>
      <vt:lpstr>POVERTY LINE</vt:lpstr>
      <vt:lpstr>Slide 5</vt:lpstr>
      <vt:lpstr>CAUSES OF POVERTY</vt:lpstr>
      <vt:lpstr>Slide 7</vt:lpstr>
      <vt:lpstr>Slide 8</vt:lpstr>
      <vt:lpstr>Slide 9</vt:lpstr>
      <vt:lpstr>Slide 10</vt:lpstr>
      <vt:lpstr>VICIOUS CIRCLE OF POVERTY</vt:lpstr>
      <vt:lpstr>GENERAL MEASURES TO ERADICATE POVERTY</vt:lpstr>
      <vt:lpstr>Slide 13</vt:lpstr>
      <vt:lpstr>Slide 14</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A.B.C Academy  PRESENTS "POVERTY  IN  INDIA"</dc:title>
  <dc:creator>GOPAL SINGHANIA</dc:creator>
  <cp:lastModifiedBy>Sultan Ahmed</cp:lastModifiedBy>
  <cp:revision>33</cp:revision>
  <dcterms:created xsi:type="dcterms:W3CDTF">2006-08-16T00:00:00Z</dcterms:created>
  <dcterms:modified xsi:type="dcterms:W3CDTF">2025-12-28T20:23:57Z</dcterms:modified>
</cp:coreProperties>
</file>