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9" r:id="rId4"/>
    <p:sldId id="260" r:id="rId5"/>
    <p:sldId id="261" r:id="rId6"/>
    <p:sldId id="264" r:id="rId7"/>
    <p:sldId id="262" r:id="rId8"/>
    <p:sldId id="263" r:id="rId9"/>
    <p:sldId id="276" r:id="rId10"/>
    <p:sldId id="267" r:id="rId11"/>
    <p:sldId id="269" r:id="rId12"/>
    <p:sldId id="270" r:id="rId13"/>
    <p:sldId id="271" r:id="rId14"/>
    <p:sldId id="272" r:id="rId15"/>
    <p:sldId id="273" r:id="rId16"/>
    <p:sldId id="274"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221" autoAdjust="0"/>
    <p:restoredTop sz="94660"/>
  </p:normalViewPr>
  <p:slideViewPr>
    <p:cSldViewPr>
      <p:cViewPr varScale="1">
        <p:scale>
          <a:sx n="70" d="100"/>
          <a:sy n="70" d="100"/>
        </p:scale>
        <p:origin x="-1172" y="-6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4D72A256-D9BD-4417-9178-E6EBDDE2FAA0}" type="datetimeFigureOut">
              <a:rPr lang="en-US" smtClean="0"/>
              <a:pPr/>
              <a:t>12/29/2025</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11" name="Slide Number Placeholder 10"/>
          <p:cNvSpPr>
            <a:spLocks noGrp="1"/>
          </p:cNvSpPr>
          <p:nvPr>
            <p:ph type="sldNum" sz="quarter" idx="12"/>
          </p:nvPr>
        </p:nvSpPr>
        <p:spPr/>
        <p:txBody>
          <a:bodyPr/>
          <a:lstStyle>
            <a:extLst/>
          </a:lstStyle>
          <a:p>
            <a:fld id="{1C95EA29-0B90-4A4E-9329-C6D90546B6D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D72A256-D9BD-4417-9178-E6EBDDE2FAA0}" type="datetimeFigureOut">
              <a:rPr lang="en-US" smtClean="0"/>
              <a:pPr/>
              <a:t>12/29/2025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C95EA29-0B90-4A4E-9329-C6D90546B6D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D72A256-D9BD-4417-9178-E6EBDDE2FAA0}" type="datetimeFigureOut">
              <a:rPr lang="en-US" smtClean="0"/>
              <a:pPr/>
              <a:t>12/29/2025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C95EA29-0B90-4A4E-9329-C6D90546B6D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D72A256-D9BD-4417-9178-E6EBDDE2FAA0}" type="datetimeFigureOut">
              <a:rPr lang="en-US" smtClean="0"/>
              <a:pPr/>
              <a:t>12/29/2025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C95EA29-0B90-4A4E-9329-C6D90546B6D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4D72A256-D9BD-4417-9178-E6EBDDE2FAA0}" type="datetimeFigureOut">
              <a:rPr lang="en-US" smtClean="0"/>
              <a:pPr/>
              <a:t>12/29/2025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C95EA29-0B90-4A4E-9329-C6D90546B6D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D72A256-D9BD-4417-9178-E6EBDDE2FAA0}" type="datetimeFigureOut">
              <a:rPr lang="en-US" smtClean="0"/>
              <a:pPr/>
              <a:t>12/29/2025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C95EA29-0B90-4A4E-9329-C6D90546B6D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4D72A256-D9BD-4417-9178-E6EBDDE2FAA0}" type="datetimeFigureOut">
              <a:rPr lang="en-US" smtClean="0"/>
              <a:pPr/>
              <a:t>12/29/2025</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1C95EA29-0B90-4A4E-9329-C6D90546B6D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4D72A256-D9BD-4417-9178-E6EBDDE2FAA0}" type="datetimeFigureOut">
              <a:rPr lang="en-US" smtClean="0"/>
              <a:pPr/>
              <a:t>12/29/2025</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1C95EA29-0B90-4A4E-9329-C6D90546B6D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4D72A256-D9BD-4417-9178-E6EBDDE2FAA0}" type="datetimeFigureOut">
              <a:rPr lang="en-US" smtClean="0"/>
              <a:pPr/>
              <a:t>12/29/2025</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1C95EA29-0B90-4A4E-9329-C6D90546B6D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D72A256-D9BD-4417-9178-E6EBDDE2FAA0}" type="datetimeFigureOut">
              <a:rPr lang="en-US" smtClean="0"/>
              <a:pPr/>
              <a:t>12/29/2025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C95EA29-0B90-4A4E-9329-C6D90546B6D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D72A256-D9BD-4417-9178-E6EBDDE2FAA0}" type="datetimeFigureOut">
              <a:rPr lang="en-US" smtClean="0"/>
              <a:pPr/>
              <a:t>12/29/2025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C95EA29-0B90-4A4E-9329-C6D90546B6D1}" type="slidenum">
              <a:rPr lang="en-US" smtClean="0"/>
              <a:pPr/>
              <a:t>‹#›</a:t>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4D72A256-D9BD-4417-9178-E6EBDDE2FAA0}" type="datetimeFigureOut">
              <a:rPr lang="en-US" smtClean="0"/>
              <a:pPr/>
              <a:t>12/29/2025</a:t>
            </a:fld>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1C95EA29-0B90-4A4E-9329-C6D90546B6D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Times New Roman" pitchFamily="18" charset="0"/>
                <a:cs typeface="Times New Roman" pitchFamily="18" charset="0"/>
              </a:rPr>
              <a:t>Rostow’s Theory of Economic Growth</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533400" y="4572000"/>
            <a:ext cx="7854696" cy="1752600"/>
          </a:xfrm>
        </p:spPr>
        <p:txBody>
          <a:bodyPr/>
          <a:lstStyle/>
          <a:p>
            <a:endParaRPr lang="en-US" dirty="0" smtClean="0">
              <a:latin typeface="Times New Roman" pitchFamily="18" charset="0"/>
              <a:cs typeface="Times New Roman" pitchFamily="18" charset="0"/>
            </a:endParaRPr>
          </a:p>
          <a:p>
            <a:r>
              <a:rPr lang="en-US" dirty="0" err="1" smtClean="0">
                <a:latin typeface="Times New Roman" pitchFamily="18" charset="0"/>
                <a:cs typeface="Times New Roman" pitchFamily="18" charset="0"/>
              </a:rPr>
              <a:t>Mrinmoyee</a:t>
            </a:r>
            <a:r>
              <a:rPr lang="en-US" dirty="0" smtClean="0">
                <a:latin typeface="Times New Roman" pitchFamily="18" charset="0"/>
                <a:cs typeface="Times New Roman" pitchFamily="18" charset="0"/>
              </a:rPr>
              <a:t> Bhattacharyya,</a:t>
            </a:r>
          </a:p>
          <a:p>
            <a:r>
              <a:rPr lang="en-US" dirty="0" err="1" smtClean="0">
                <a:latin typeface="Times New Roman" pitchFamily="18" charset="0"/>
                <a:cs typeface="Times New Roman" pitchFamily="18" charset="0"/>
              </a:rPr>
              <a:t>HoD</a:t>
            </a:r>
            <a:r>
              <a:rPr lang="en-US" dirty="0" smtClean="0">
                <a:latin typeface="Times New Roman" pitchFamily="18" charset="0"/>
                <a:cs typeface="Times New Roman" pitchFamily="18" charset="0"/>
              </a:rPr>
              <a:t>, Department of Economics</a:t>
            </a:r>
            <a:endParaRPr lang="en-US" dirty="0">
              <a:latin typeface="Times New Roman" pitchFamily="18" charset="0"/>
              <a:cs typeface="Times New Roman" pitchFamily="18" charset="0"/>
            </a:endParaRPr>
          </a:p>
        </p:txBody>
      </p:sp>
    </p:spTree>
  </p:cSld>
  <p:clrMapOvr>
    <a:masterClrMapping/>
  </p:clrMapOvr>
  <p:transition advTm="600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rmAutofit/>
          </a:bodyPr>
          <a:lstStyle/>
          <a:p>
            <a:pPr algn="ctr"/>
            <a:r>
              <a:rPr lang="en-US" sz="4800" dirty="0" smtClean="0">
                <a:latin typeface="Times New Roman" pitchFamily="18" charset="0"/>
                <a:cs typeface="Times New Roman" pitchFamily="18" charset="0"/>
              </a:rPr>
              <a:t>The Drive to Maturity</a:t>
            </a:r>
            <a:endParaRPr lang="en-US" sz="4800" dirty="0">
              <a:latin typeface="Times New Roman" pitchFamily="18" charset="0"/>
              <a:cs typeface="Times New Roman" pitchFamily="18" charset="0"/>
            </a:endParaRPr>
          </a:p>
        </p:txBody>
      </p:sp>
      <p:sp>
        <p:nvSpPr>
          <p:cNvPr id="3" name="Content Placeholder 2"/>
          <p:cNvSpPr>
            <a:spLocks noGrp="1"/>
          </p:cNvSpPr>
          <p:nvPr>
            <p:ph idx="1"/>
          </p:nvPr>
        </p:nvSpPr>
        <p:spPr>
          <a:xfrm>
            <a:off x="609600" y="1676400"/>
            <a:ext cx="8183880" cy="4187952"/>
          </a:xfrm>
        </p:spPr>
        <p:txBody>
          <a:bodyPr>
            <a:normAutofit lnSpcReduction="10000"/>
          </a:bodyPr>
          <a:lstStyle/>
          <a:p>
            <a:r>
              <a:rPr lang="en-US" sz="2400" dirty="0" smtClean="0">
                <a:latin typeface="Times New Roman" pitchFamily="18" charset="0"/>
                <a:cs typeface="Times New Roman" pitchFamily="18" charset="0"/>
              </a:rPr>
              <a:t>Self sustained development.</a:t>
            </a:r>
          </a:p>
          <a:p>
            <a:r>
              <a:rPr lang="en-US" sz="2400" dirty="0" smtClean="0">
                <a:latin typeface="Times New Roman" pitchFamily="18" charset="0"/>
                <a:cs typeface="Times New Roman" pitchFamily="18" charset="0"/>
              </a:rPr>
              <a:t>Self inspired development.</a:t>
            </a:r>
          </a:p>
          <a:p>
            <a:r>
              <a:rPr lang="en-US" sz="2400" dirty="0" smtClean="0">
                <a:latin typeface="Times New Roman" pitchFamily="18" charset="0"/>
                <a:cs typeface="Times New Roman" pitchFamily="18" charset="0"/>
              </a:rPr>
              <a:t>Matured stage.</a:t>
            </a:r>
          </a:p>
          <a:p>
            <a:r>
              <a:rPr lang="en-US" sz="2400" dirty="0" smtClean="0">
                <a:latin typeface="Times New Roman" pitchFamily="18" charset="0"/>
                <a:cs typeface="Times New Roman" pitchFamily="18" charset="0"/>
              </a:rPr>
              <a:t>Appropriate output of new technological advancements.</a:t>
            </a:r>
          </a:p>
          <a:p>
            <a:r>
              <a:rPr lang="en-US" sz="2400" dirty="0" smtClean="0">
                <a:latin typeface="Times New Roman" pitchFamily="18" charset="0"/>
                <a:cs typeface="Times New Roman" pitchFamily="18" charset="0"/>
              </a:rPr>
              <a:t>Maximum benefit from the available advancements and machines.</a:t>
            </a:r>
          </a:p>
          <a:p>
            <a:r>
              <a:rPr lang="en-US" sz="2400" dirty="0" smtClean="0">
                <a:latin typeface="Times New Roman" pitchFamily="18" charset="0"/>
                <a:cs typeface="Times New Roman" pitchFamily="18" charset="0"/>
              </a:rPr>
              <a:t>Generally investment rate is 10%.</a:t>
            </a:r>
          </a:p>
          <a:p>
            <a:r>
              <a:rPr lang="en-US" sz="2400" dirty="0" smtClean="0">
                <a:latin typeface="Times New Roman" pitchFamily="18" charset="0"/>
                <a:cs typeface="Times New Roman" pitchFamily="18" charset="0"/>
              </a:rPr>
              <a:t>Generally 60 years of time period after the take-off stage.</a:t>
            </a:r>
          </a:p>
          <a:p>
            <a:r>
              <a:rPr lang="en-US" sz="2400" dirty="0" smtClean="0">
                <a:latin typeface="Times New Roman" pitchFamily="18" charset="0"/>
                <a:cs typeface="Times New Roman" pitchFamily="18" charset="0"/>
              </a:rPr>
              <a:t>Skilled manpower in the country.</a:t>
            </a:r>
          </a:p>
          <a:p>
            <a:r>
              <a:rPr lang="en-US" sz="2400" dirty="0" smtClean="0">
                <a:latin typeface="Times New Roman" pitchFamily="18" charset="0"/>
                <a:cs typeface="Times New Roman" pitchFamily="18" charset="0"/>
              </a:rPr>
              <a:t>Improvement in skills and advancements of industrialists. </a:t>
            </a:r>
          </a:p>
          <a:p>
            <a:r>
              <a:rPr lang="en-US" sz="2400" dirty="0" smtClean="0">
                <a:latin typeface="Times New Roman" pitchFamily="18" charset="0"/>
                <a:cs typeface="Times New Roman" pitchFamily="18" charset="0"/>
              </a:rPr>
              <a:t>Limited attraction of facilities. </a:t>
            </a:r>
            <a:endParaRPr lang="en-US" sz="2400" dirty="0">
              <a:latin typeface="Times New Roman" pitchFamily="18" charset="0"/>
              <a:cs typeface="Times New Roman" pitchFamily="18" charset="0"/>
            </a:endParaRPr>
          </a:p>
        </p:txBody>
      </p:sp>
    </p:spTree>
  </p:cSld>
  <p:clrMapOvr>
    <a:masterClrMapping/>
  </p:clrMapOvr>
  <p:transition advTm="600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1143000"/>
          </a:xfrm>
        </p:spPr>
        <p:txBody>
          <a:bodyPr>
            <a:noAutofit/>
          </a:bodyPr>
          <a:lstStyle/>
          <a:p>
            <a:pPr algn="ctr"/>
            <a:r>
              <a:rPr lang="en-US" sz="4800" dirty="0" smtClean="0">
                <a:latin typeface="Times New Roman" pitchFamily="18" charset="0"/>
                <a:cs typeface="Times New Roman" pitchFamily="18" charset="0"/>
              </a:rPr>
              <a:t>The age of High Mass of Consumption</a:t>
            </a:r>
            <a:endParaRPr lang="en-US" sz="48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2286000"/>
            <a:ext cx="8229600" cy="4389120"/>
          </a:xfrm>
        </p:spPr>
        <p:txBody>
          <a:bodyPr>
            <a:normAutofit/>
          </a:bodyPr>
          <a:lstStyle/>
          <a:p>
            <a:r>
              <a:rPr lang="en-US" sz="2400" dirty="0" smtClean="0">
                <a:latin typeface="Times New Roman" pitchFamily="18" charset="0"/>
                <a:cs typeface="Times New Roman" pitchFamily="18" charset="0"/>
              </a:rPr>
              <a:t>Higher consumption level.</a:t>
            </a:r>
          </a:p>
          <a:p>
            <a:r>
              <a:rPr lang="en-US" sz="2400" dirty="0" smtClean="0">
                <a:latin typeface="Times New Roman" pitchFamily="18" charset="0"/>
                <a:cs typeface="Times New Roman" pitchFamily="18" charset="0"/>
              </a:rPr>
              <a:t>Higher number of products and services in an economy.</a:t>
            </a:r>
          </a:p>
          <a:p>
            <a:r>
              <a:rPr lang="en-US" sz="2400" dirty="0" smtClean="0">
                <a:latin typeface="Times New Roman" pitchFamily="18" charset="0"/>
                <a:cs typeface="Times New Roman" pitchFamily="18" charset="0"/>
              </a:rPr>
              <a:t>Expansion of service sector.</a:t>
            </a:r>
          </a:p>
          <a:p>
            <a:r>
              <a:rPr lang="en-US" sz="2400" dirty="0" smtClean="0">
                <a:latin typeface="Times New Roman" pitchFamily="18" charset="0"/>
                <a:cs typeface="Times New Roman" pitchFamily="18" charset="0"/>
              </a:rPr>
              <a:t>Social welfare and security.</a:t>
            </a:r>
          </a:p>
          <a:p>
            <a:r>
              <a:rPr lang="en-US" sz="2400" dirty="0" smtClean="0">
                <a:latin typeface="Times New Roman" pitchFamily="18" charset="0"/>
                <a:cs typeface="Times New Roman" pitchFamily="18" charset="0"/>
              </a:rPr>
              <a:t>Sufficient consumption era.</a:t>
            </a:r>
          </a:p>
          <a:p>
            <a:r>
              <a:rPr lang="en-US" sz="2400" dirty="0" smtClean="0">
                <a:latin typeface="Times New Roman" pitchFamily="18" charset="0"/>
                <a:cs typeface="Times New Roman" pitchFamily="18" charset="0"/>
              </a:rPr>
              <a:t>Possibility and ability to use and consume luxurious products.</a:t>
            </a:r>
          </a:p>
          <a:p>
            <a:r>
              <a:rPr lang="en-US" sz="2400" dirty="0" smtClean="0">
                <a:latin typeface="Times New Roman" pitchFamily="18" charset="0"/>
                <a:cs typeface="Times New Roman" pitchFamily="18" charset="0"/>
              </a:rPr>
              <a:t>Urbanization in an economy.</a:t>
            </a:r>
          </a:p>
          <a:p>
            <a:pPr>
              <a:buNone/>
            </a:pPr>
            <a:endParaRPr lang="en-US" sz="2400" dirty="0" smtClean="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Tree>
  </p:cSld>
  <p:clrMapOvr>
    <a:masterClrMapping/>
  </p:clrMapOvr>
  <p:transition advTm="600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pPr algn="ctr"/>
            <a:r>
              <a:rPr lang="en-US" sz="3200" dirty="0" smtClean="0">
                <a:latin typeface="Times New Roman" pitchFamily="18" charset="0"/>
                <a:cs typeface="Times New Roman" pitchFamily="18" charset="0"/>
              </a:rPr>
              <a:t>Important factors in this stage</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533400" y="1447800"/>
            <a:ext cx="8183880" cy="4187952"/>
          </a:xfrm>
        </p:spPr>
        <p:txBody>
          <a:bodyPr>
            <a:normAutofit/>
          </a:bodyPr>
          <a:lstStyle/>
          <a:p>
            <a:r>
              <a:rPr lang="en-US" sz="2400" dirty="0" smtClean="0">
                <a:latin typeface="Times New Roman" pitchFamily="18" charset="0"/>
                <a:cs typeface="Times New Roman" pitchFamily="18" charset="0"/>
              </a:rPr>
              <a:t>Rapid growth and expansion of service sector.</a:t>
            </a:r>
          </a:p>
          <a:p>
            <a:r>
              <a:rPr lang="en-US" sz="2400" dirty="0" smtClean="0">
                <a:latin typeface="Times New Roman" pitchFamily="18" charset="0"/>
                <a:cs typeface="Times New Roman" pitchFamily="18" charset="0"/>
              </a:rPr>
              <a:t>Increase in the workers and employees.</a:t>
            </a:r>
          </a:p>
          <a:p>
            <a:r>
              <a:rPr lang="en-US" sz="2400" dirty="0" smtClean="0">
                <a:latin typeface="Times New Roman" pitchFamily="18" charset="0"/>
                <a:cs typeface="Times New Roman" pitchFamily="18" charset="0"/>
              </a:rPr>
              <a:t>Increase in the urbanization.</a:t>
            </a:r>
          </a:p>
          <a:p>
            <a:r>
              <a:rPr lang="en-US" sz="2400" dirty="0" smtClean="0">
                <a:latin typeface="Times New Roman" pitchFamily="18" charset="0"/>
                <a:cs typeface="Times New Roman" pitchFamily="18" charset="0"/>
              </a:rPr>
              <a:t>Focus of production on the capital goods manufacturing lesser than the durable goods.</a:t>
            </a:r>
          </a:p>
          <a:p>
            <a:r>
              <a:rPr lang="en-US" sz="2400" dirty="0" smtClean="0">
                <a:latin typeface="Times New Roman" pitchFamily="18" charset="0"/>
                <a:cs typeface="Times New Roman" pitchFamily="18" charset="0"/>
              </a:rPr>
              <a:t>New inventions in the new product developments.</a:t>
            </a:r>
          </a:p>
          <a:p>
            <a:r>
              <a:rPr lang="en-US" sz="2400" dirty="0" smtClean="0">
                <a:latin typeface="Times New Roman" pitchFamily="18" charset="0"/>
                <a:cs typeface="Times New Roman" pitchFamily="18" charset="0"/>
              </a:rPr>
              <a:t>Production technology development target become secondary. </a:t>
            </a:r>
          </a:p>
          <a:p>
            <a:r>
              <a:rPr lang="en-US" sz="2400" dirty="0" smtClean="0">
                <a:latin typeface="Times New Roman" pitchFamily="18" charset="0"/>
                <a:cs typeface="Times New Roman" pitchFamily="18" charset="0"/>
              </a:rPr>
              <a:t>Importance to the social welfare and security.</a:t>
            </a:r>
          </a:p>
          <a:p>
            <a:r>
              <a:rPr lang="en-US" sz="2400" dirty="0" smtClean="0">
                <a:latin typeface="Times New Roman" pitchFamily="18" charset="0"/>
                <a:cs typeface="Times New Roman" pitchFamily="18" charset="0"/>
              </a:rPr>
              <a:t>Equal distribution of national income. </a:t>
            </a:r>
            <a:endParaRPr lang="en-US" sz="2400" dirty="0">
              <a:latin typeface="Times New Roman" pitchFamily="18" charset="0"/>
              <a:cs typeface="Times New Roman" pitchFamily="18" charset="0"/>
            </a:endParaRPr>
          </a:p>
        </p:txBody>
      </p:sp>
    </p:spTree>
  </p:cSld>
  <p:clrMapOvr>
    <a:masterClrMapping/>
  </p:clrMapOvr>
  <p:transition advTm="6000"/>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219200"/>
            <a:ext cx="8229600" cy="4389120"/>
          </a:xfrm>
        </p:spPr>
        <p:txBody>
          <a:bodyPr>
            <a:normAutofit/>
          </a:bodyPr>
          <a:lstStyle/>
          <a:p>
            <a:r>
              <a:rPr lang="en-US" sz="2400" dirty="0" smtClean="0">
                <a:latin typeface="Times New Roman" pitchFamily="18" charset="0"/>
                <a:cs typeface="Times New Roman" pitchFamily="18" charset="0"/>
              </a:rPr>
              <a:t>Progressive taxation policy.</a:t>
            </a:r>
          </a:p>
          <a:p>
            <a:r>
              <a:rPr lang="en-US" sz="2400" dirty="0" smtClean="0">
                <a:latin typeface="Times New Roman" pitchFamily="18" charset="0"/>
                <a:cs typeface="Times New Roman" pitchFamily="18" charset="0"/>
              </a:rPr>
              <a:t>Sufficient rest to the workers.</a:t>
            </a:r>
          </a:p>
          <a:p>
            <a:r>
              <a:rPr lang="en-US" sz="2400" dirty="0" smtClean="0">
                <a:latin typeface="Times New Roman" pitchFamily="18" charset="0"/>
                <a:cs typeface="Times New Roman" pitchFamily="18" charset="0"/>
              </a:rPr>
              <a:t>Improvement in the per capita income.</a:t>
            </a:r>
          </a:p>
          <a:p>
            <a:r>
              <a:rPr lang="en-US" sz="2400" dirty="0" smtClean="0">
                <a:latin typeface="Times New Roman" pitchFamily="18" charset="0"/>
                <a:cs typeface="Times New Roman" pitchFamily="18" charset="0"/>
              </a:rPr>
              <a:t>Full employment, economic security, welfare.</a:t>
            </a:r>
          </a:p>
          <a:p>
            <a:r>
              <a:rPr lang="en-US" sz="2400" dirty="0" smtClean="0">
                <a:latin typeface="Times New Roman" pitchFamily="18" charset="0"/>
                <a:cs typeface="Times New Roman" pitchFamily="18" charset="0"/>
              </a:rPr>
              <a:t>Improvement in production and consumption of the durable goods.</a:t>
            </a:r>
          </a:p>
          <a:p>
            <a:r>
              <a:rPr lang="en-US" sz="2400" dirty="0" smtClean="0">
                <a:latin typeface="Times New Roman" pitchFamily="18" charset="0"/>
                <a:cs typeface="Times New Roman" pitchFamily="18" charset="0"/>
              </a:rPr>
              <a:t>Changes in the national policy to expand national boundaries.</a:t>
            </a:r>
          </a:p>
          <a:p>
            <a:endParaRPr lang="en-US" sz="2400" dirty="0" smtClean="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Tree>
  </p:cSld>
  <p:clrMapOvr>
    <a:masterClrMapping/>
  </p:clrMapOvr>
  <p:transition advTm="6000"/>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183880" cy="1051560"/>
          </a:xfrm>
        </p:spPr>
        <p:txBody>
          <a:bodyPr>
            <a:normAutofit/>
          </a:bodyPr>
          <a:lstStyle/>
          <a:p>
            <a:pPr algn="ctr"/>
            <a:r>
              <a:rPr lang="en-US" sz="4800" dirty="0" smtClean="0">
                <a:latin typeface="Times New Roman" pitchFamily="18" charset="0"/>
                <a:cs typeface="Times New Roman" pitchFamily="18" charset="0"/>
              </a:rPr>
              <a:t>Criticism</a:t>
            </a:r>
            <a:endParaRPr lang="en-US" sz="48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752600"/>
            <a:ext cx="8183880" cy="4187952"/>
          </a:xfrm>
        </p:spPr>
        <p:txBody>
          <a:bodyPr>
            <a:normAutofit/>
          </a:bodyPr>
          <a:lstStyle/>
          <a:p>
            <a:r>
              <a:rPr lang="en-US" sz="2400" dirty="0" smtClean="0">
                <a:latin typeface="Times New Roman" pitchFamily="18" charset="0"/>
                <a:cs typeface="Times New Roman" pitchFamily="18" charset="0"/>
              </a:rPr>
              <a:t>Classification of economy is impossible.</a:t>
            </a:r>
          </a:p>
          <a:p>
            <a:r>
              <a:rPr lang="en-US" sz="2400" dirty="0" smtClean="0">
                <a:latin typeface="Times New Roman" pitchFamily="18" charset="0"/>
                <a:cs typeface="Times New Roman" pitchFamily="18" charset="0"/>
              </a:rPr>
              <a:t>Not applicable to every country.( U.S.A, Canada, Australia.)</a:t>
            </a:r>
          </a:p>
          <a:p>
            <a:r>
              <a:rPr lang="en-US" sz="2400" dirty="0" smtClean="0">
                <a:latin typeface="Times New Roman" pitchFamily="18" charset="0"/>
                <a:cs typeface="Times New Roman" pitchFamily="18" charset="0"/>
              </a:rPr>
              <a:t>Slightly differences in pre take-off and take-off stage.</a:t>
            </a:r>
          </a:p>
          <a:p>
            <a:r>
              <a:rPr lang="en-US" sz="2400" dirty="0" smtClean="0">
                <a:latin typeface="Times New Roman" pitchFamily="18" charset="0"/>
                <a:cs typeface="Times New Roman" pitchFamily="18" charset="0"/>
              </a:rPr>
              <a:t>No actual rate of investment.</a:t>
            </a:r>
          </a:p>
          <a:p>
            <a:r>
              <a:rPr lang="en-US" sz="2400" dirty="0" smtClean="0">
                <a:latin typeface="Times New Roman" pitchFamily="18" charset="0"/>
                <a:cs typeface="Times New Roman" pitchFamily="18" charset="0"/>
              </a:rPr>
              <a:t>Uncertain time period.</a:t>
            </a:r>
          </a:p>
          <a:p>
            <a:r>
              <a:rPr lang="en-US" sz="2400" dirty="0" smtClean="0">
                <a:latin typeface="Times New Roman" pitchFamily="18" charset="0"/>
                <a:cs typeface="Times New Roman" pitchFamily="18" charset="0"/>
              </a:rPr>
              <a:t>Confusion in leading sectors concept.</a:t>
            </a:r>
          </a:p>
          <a:p>
            <a:r>
              <a:rPr lang="en-US" sz="2400" dirty="0" smtClean="0">
                <a:latin typeface="Times New Roman" pitchFamily="18" charset="0"/>
                <a:cs typeface="Times New Roman" pitchFamily="18" charset="0"/>
              </a:rPr>
              <a:t>Absence of equal capital concept.</a:t>
            </a:r>
          </a:p>
          <a:p>
            <a:r>
              <a:rPr lang="en-US" sz="2400" dirty="0" smtClean="0">
                <a:latin typeface="Times New Roman" pitchFamily="18" charset="0"/>
                <a:cs typeface="Times New Roman" pitchFamily="18" charset="0"/>
              </a:rPr>
              <a:t>No consideration of poverty and unemployment.</a:t>
            </a:r>
          </a:p>
          <a:p>
            <a:r>
              <a:rPr lang="en-US" sz="2400" dirty="0" smtClean="0">
                <a:latin typeface="Times New Roman" pitchFamily="18" charset="0"/>
                <a:cs typeface="Times New Roman" pitchFamily="18" charset="0"/>
              </a:rPr>
              <a:t>Only figures are considered.</a:t>
            </a:r>
          </a:p>
          <a:p>
            <a:pPr>
              <a:buNone/>
            </a:pPr>
            <a:endParaRPr lang="en-US" sz="2400" dirty="0">
              <a:latin typeface="Times New Roman" pitchFamily="18" charset="0"/>
              <a:cs typeface="Times New Roman" pitchFamily="18" charset="0"/>
            </a:endParaRPr>
          </a:p>
        </p:txBody>
      </p:sp>
    </p:spTree>
  </p:cSld>
  <p:clrMapOvr>
    <a:masterClrMapping/>
  </p:clrMapOvr>
  <p:transition advTm="6000"/>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724400"/>
          </a:xfrm>
        </p:spPr>
        <p:txBody>
          <a:bodyPr>
            <a:normAutofit/>
          </a:bodyPr>
          <a:lstStyle/>
          <a:p>
            <a:r>
              <a:rPr lang="en-US" sz="2400" dirty="0" smtClean="0">
                <a:latin typeface="Times New Roman" pitchFamily="18" charset="0"/>
                <a:cs typeface="Times New Roman" pitchFamily="18" charset="0"/>
              </a:rPr>
              <a:t>All economies cannot considered in only one concept.</a:t>
            </a:r>
          </a:p>
          <a:p>
            <a:r>
              <a:rPr lang="en-US" sz="2400" dirty="0" smtClean="0">
                <a:latin typeface="Times New Roman" pitchFamily="18" charset="0"/>
                <a:cs typeface="Times New Roman" pitchFamily="18" charset="0"/>
              </a:rPr>
              <a:t>Objection on the time period.</a:t>
            </a:r>
          </a:p>
          <a:p>
            <a:r>
              <a:rPr lang="en-US" sz="2400" dirty="0" smtClean="0">
                <a:latin typeface="Times New Roman" pitchFamily="18" charset="0"/>
                <a:cs typeface="Times New Roman" pitchFamily="18" charset="0"/>
              </a:rPr>
              <a:t>No consideration of poverty reduction schemes.</a:t>
            </a:r>
          </a:p>
          <a:p>
            <a:r>
              <a:rPr lang="en-US" sz="2400" dirty="0" smtClean="0">
                <a:latin typeface="Times New Roman" pitchFamily="18" charset="0"/>
                <a:cs typeface="Times New Roman" pitchFamily="18" charset="0"/>
              </a:rPr>
              <a:t>No presence of The High Mass Consumption level.</a:t>
            </a:r>
          </a:p>
          <a:p>
            <a:r>
              <a:rPr lang="en-US" sz="2400" dirty="0" smtClean="0">
                <a:latin typeface="Times New Roman" pitchFamily="18" charset="0"/>
                <a:cs typeface="Times New Roman" pitchFamily="18" charset="0"/>
              </a:rPr>
              <a:t>Changes in the future and past of every country.</a:t>
            </a:r>
          </a:p>
          <a:p>
            <a:r>
              <a:rPr lang="en-US" sz="2400" dirty="0" smtClean="0">
                <a:latin typeface="Times New Roman" pitchFamily="18" charset="0"/>
                <a:cs typeface="Times New Roman" pitchFamily="18" charset="0"/>
              </a:rPr>
              <a:t>Development progress cannot fit in structure.</a:t>
            </a:r>
          </a:p>
          <a:p>
            <a:r>
              <a:rPr lang="en-US" sz="2400" dirty="0" smtClean="0">
                <a:latin typeface="Times New Roman" pitchFamily="18" charset="0"/>
                <a:cs typeface="Times New Roman" pitchFamily="18" charset="0"/>
              </a:rPr>
              <a:t>The drive to maturity stage is improper.</a:t>
            </a:r>
          </a:p>
          <a:p>
            <a:r>
              <a:rPr lang="en-US" sz="2400" dirty="0" smtClean="0">
                <a:latin typeface="Times New Roman" pitchFamily="18" charset="0"/>
                <a:cs typeface="Times New Roman" pitchFamily="18" charset="0"/>
              </a:rPr>
              <a:t>Differences in growth of population, dependency in agriculture and perception of the society in every country.</a:t>
            </a:r>
            <a:endParaRPr lang="en-US" sz="2400" dirty="0">
              <a:latin typeface="Times New Roman" pitchFamily="18" charset="0"/>
              <a:cs typeface="Times New Roman" pitchFamily="18" charset="0"/>
            </a:endParaRPr>
          </a:p>
        </p:txBody>
      </p:sp>
    </p:spTree>
  </p:cSld>
  <p:clrMapOvr>
    <a:masterClrMapping/>
  </p:clrMapOvr>
  <p:transition advTm="6000"/>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971800"/>
            <a:ext cx="8229600" cy="1143000"/>
          </a:xfrm>
        </p:spPr>
        <p:txBody>
          <a:bodyPr>
            <a:noAutofit/>
          </a:bodyPr>
          <a:lstStyle/>
          <a:p>
            <a:pPr algn="ctr"/>
            <a:r>
              <a:rPr lang="en-US" sz="8000" i="1" dirty="0" smtClean="0"/>
              <a:t>Thank you</a:t>
            </a:r>
            <a:endParaRPr lang="en-US" sz="8000" i="1" dirty="0"/>
          </a:p>
        </p:txBody>
      </p:sp>
    </p:spTree>
  </p:cSld>
  <p:clrMapOvr>
    <a:masterClrMapping/>
  </p:clrMapOvr>
  <p:transition advTm="600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p:spPr>
        <p:txBody>
          <a:bodyPr>
            <a:normAutofit/>
          </a:bodyPr>
          <a:lstStyle/>
          <a:p>
            <a:pPr algn="ctr"/>
            <a:r>
              <a:rPr lang="en-US" dirty="0" smtClean="0">
                <a:latin typeface="Times New Roman" pitchFamily="18" charset="0"/>
                <a:cs typeface="Times New Roman" pitchFamily="18" charset="0"/>
              </a:rPr>
              <a:t>Rostow’s Theory of Economic Growth</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2468880"/>
            <a:ext cx="8229600" cy="4389120"/>
          </a:xfrm>
        </p:spPr>
        <p:txBody>
          <a:bodyPr/>
          <a:lstStyle/>
          <a:p>
            <a:pPr algn="ctr">
              <a:buNone/>
            </a:pPr>
            <a:r>
              <a:rPr lang="en-US"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Stages involved in the theory.</a:t>
            </a:r>
          </a:p>
          <a:p>
            <a:pPr>
              <a:buNone/>
            </a:pPr>
            <a:endParaRPr lang="en-US" sz="2800" dirty="0" smtClean="0">
              <a:latin typeface="Times New Roman" pitchFamily="18" charset="0"/>
              <a:cs typeface="Times New Roman" pitchFamily="18" charset="0"/>
            </a:endParaRPr>
          </a:p>
          <a:p>
            <a:r>
              <a:rPr lang="en-US" sz="2800" dirty="0" smtClean="0">
                <a:latin typeface="Times New Roman" pitchFamily="18" charset="0"/>
                <a:cs typeface="Times New Roman" pitchFamily="18" charset="0"/>
              </a:rPr>
              <a:t>The Traditional society.</a:t>
            </a:r>
          </a:p>
          <a:p>
            <a:r>
              <a:rPr lang="en-US" sz="2800" dirty="0" smtClean="0">
                <a:latin typeface="Times New Roman" pitchFamily="18" charset="0"/>
                <a:cs typeface="Times New Roman" pitchFamily="18" charset="0"/>
              </a:rPr>
              <a:t>Pre condition for Take-off.</a:t>
            </a:r>
          </a:p>
          <a:p>
            <a:r>
              <a:rPr lang="en-US" sz="2800" dirty="0" smtClean="0">
                <a:latin typeface="Times New Roman" pitchFamily="18" charset="0"/>
                <a:cs typeface="Times New Roman" pitchFamily="18" charset="0"/>
              </a:rPr>
              <a:t>The Take-off stage.</a:t>
            </a:r>
          </a:p>
          <a:p>
            <a:r>
              <a:rPr lang="en-US" sz="2800" dirty="0" smtClean="0">
                <a:latin typeface="Times New Roman" pitchFamily="18" charset="0"/>
                <a:cs typeface="Times New Roman" pitchFamily="18" charset="0"/>
              </a:rPr>
              <a:t>The Drive to Maturity.</a:t>
            </a:r>
          </a:p>
          <a:p>
            <a:r>
              <a:rPr lang="en-US" sz="2800" dirty="0" smtClean="0">
                <a:latin typeface="Times New Roman" pitchFamily="18" charset="0"/>
                <a:cs typeface="Times New Roman" pitchFamily="18" charset="0"/>
              </a:rPr>
              <a:t>The Age of High Mass Consumption.</a:t>
            </a:r>
            <a:endParaRPr lang="en-US" sz="2800" dirty="0">
              <a:latin typeface="Times New Roman" pitchFamily="18" charset="0"/>
              <a:cs typeface="Times New Roman" pitchFamily="18" charset="0"/>
            </a:endParaRPr>
          </a:p>
        </p:txBody>
      </p:sp>
    </p:spTree>
  </p:cSld>
  <p:clrMapOvr>
    <a:masterClrMapping/>
  </p:clrMapOvr>
  <p:transition advTm="600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183880" cy="1051560"/>
          </a:xfrm>
        </p:spPr>
        <p:txBody>
          <a:bodyPr/>
          <a:lstStyle/>
          <a:p>
            <a:pPr algn="ctr"/>
            <a:r>
              <a:rPr lang="en-US" dirty="0" smtClean="0">
                <a:latin typeface="Times New Roman" pitchFamily="18" charset="0"/>
                <a:cs typeface="Times New Roman" pitchFamily="18" charset="0"/>
              </a:rPr>
              <a:t>The Traditional Society</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1676400"/>
            <a:ext cx="8183880" cy="4187952"/>
          </a:xfrm>
        </p:spPr>
        <p:txBody>
          <a:bodyPr>
            <a:normAutofit/>
          </a:bodyPr>
          <a:lstStyle/>
          <a:p>
            <a:r>
              <a:rPr lang="en-US" sz="2400" dirty="0" smtClean="0">
                <a:latin typeface="Times New Roman" pitchFamily="18" charset="0"/>
                <a:cs typeface="Times New Roman" pitchFamily="18" charset="0"/>
              </a:rPr>
              <a:t>Era of before Newton.  </a:t>
            </a:r>
          </a:p>
          <a:p>
            <a:r>
              <a:rPr lang="en-US" sz="2400" dirty="0" smtClean="0">
                <a:latin typeface="Times New Roman" pitchFamily="18" charset="0"/>
                <a:cs typeface="Times New Roman" pitchFamily="18" charset="0"/>
              </a:rPr>
              <a:t>Dependency on primary sectors.</a:t>
            </a:r>
          </a:p>
          <a:p>
            <a:r>
              <a:rPr lang="en-US" sz="2400" dirty="0" smtClean="0">
                <a:latin typeface="Times New Roman" pitchFamily="18" charset="0"/>
                <a:cs typeface="Times New Roman" pitchFamily="18" charset="0"/>
              </a:rPr>
              <a:t>70 % to 80% population depended on Agriculture.</a:t>
            </a:r>
          </a:p>
          <a:p>
            <a:r>
              <a:rPr lang="en-US" sz="2400" dirty="0" smtClean="0">
                <a:latin typeface="Times New Roman" pitchFamily="18" charset="0"/>
                <a:cs typeface="Times New Roman" pitchFamily="18" charset="0"/>
              </a:rPr>
              <a:t>Lack of innovations.</a:t>
            </a:r>
          </a:p>
          <a:p>
            <a:r>
              <a:rPr lang="en-US" sz="2400" dirty="0" smtClean="0">
                <a:latin typeface="Times New Roman" pitchFamily="18" charset="0"/>
                <a:cs typeface="Times New Roman" pitchFamily="18" charset="0"/>
              </a:rPr>
              <a:t>Lack of acceptance of innovations and changes.</a:t>
            </a:r>
          </a:p>
          <a:p>
            <a:r>
              <a:rPr lang="en-US" sz="2400" dirty="0" smtClean="0">
                <a:latin typeface="Times New Roman" pitchFamily="18" charset="0"/>
                <a:cs typeface="Times New Roman" pitchFamily="18" charset="0"/>
              </a:rPr>
              <a:t>Monopoly of landlords.</a:t>
            </a:r>
          </a:p>
          <a:p>
            <a:r>
              <a:rPr lang="en-US" sz="2400" dirty="0" smtClean="0">
                <a:latin typeface="Times New Roman" pitchFamily="18" charset="0"/>
                <a:cs typeface="Times New Roman" pitchFamily="18" charset="0"/>
              </a:rPr>
              <a:t>Landlord’s administered area.</a:t>
            </a:r>
          </a:p>
          <a:p>
            <a:r>
              <a:rPr lang="en-US" sz="2400" dirty="0" smtClean="0">
                <a:latin typeface="Times New Roman" pitchFamily="18" charset="0"/>
                <a:cs typeface="Times New Roman" pitchFamily="18" charset="0"/>
              </a:rPr>
              <a:t>Lack of industrialization.</a:t>
            </a:r>
          </a:p>
          <a:p>
            <a:r>
              <a:rPr lang="en-US" sz="2400" dirty="0" smtClean="0">
                <a:latin typeface="Times New Roman" pitchFamily="18" charset="0"/>
                <a:cs typeface="Times New Roman" pitchFamily="18" charset="0"/>
              </a:rPr>
              <a:t>Lack of infrastructure facilities.</a:t>
            </a:r>
          </a:p>
          <a:p>
            <a:r>
              <a:rPr lang="en-US" sz="2400" dirty="0" smtClean="0">
                <a:latin typeface="Times New Roman" pitchFamily="18" charset="0"/>
                <a:cs typeface="Times New Roman" pitchFamily="18" charset="0"/>
              </a:rPr>
              <a:t>Unproductive expenditure.</a:t>
            </a:r>
          </a:p>
          <a:p>
            <a:endParaRPr lang="en-US" sz="2400" dirty="0" smtClean="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Tree>
  </p:cSld>
  <p:clrMapOvr>
    <a:masterClrMapping/>
  </p:clrMapOvr>
  <p:transition advTm="600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600200"/>
            <a:ext cx="8229600" cy="4572000"/>
          </a:xfrm>
        </p:spPr>
        <p:txBody>
          <a:bodyPr>
            <a:normAutofit/>
          </a:bodyPr>
          <a:lstStyle/>
          <a:p>
            <a:r>
              <a:rPr lang="en-US" sz="2400" dirty="0" smtClean="0">
                <a:latin typeface="Times New Roman" pitchFamily="18" charset="0"/>
                <a:cs typeface="Times New Roman" pitchFamily="18" charset="0"/>
              </a:rPr>
              <a:t>Religious beliefs.</a:t>
            </a:r>
          </a:p>
          <a:p>
            <a:r>
              <a:rPr lang="en-US" sz="2400" dirty="0" smtClean="0">
                <a:latin typeface="Times New Roman" pitchFamily="18" charset="0"/>
                <a:cs typeface="Times New Roman" pitchFamily="18" charset="0"/>
              </a:rPr>
              <a:t>Expenses on religious traditions and activities.</a:t>
            </a:r>
          </a:p>
          <a:p>
            <a:r>
              <a:rPr lang="en-US" sz="2400" dirty="0" smtClean="0">
                <a:latin typeface="Times New Roman" pitchFamily="18" charset="0"/>
                <a:cs typeface="Times New Roman" pitchFamily="18" charset="0"/>
              </a:rPr>
              <a:t>Economy is static in nature.</a:t>
            </a:r>
          </a:p>
          <a:p>
            <a:r>
              <a:rPr lang="en-US" sz="2400" dirty="0" smtClean="0">
                <a:latin typeface="Times New Roman" pitchFamily="18" charset="0"/>
                <a:cs typeface="Times New Roman" pitchFamily="18" charset="0"/>
              </a:rPr>
              <a:t>Lack new processes adoption in industrialization, business and agriculture.</a:t>
            </a:r>
          </a:p>
          <a:p>
            <a:r>
              <a:rPr lang="en-US" sz="2400" dirty="0" smtClean="0">
                <a:latin typeface="Times New Roman" pitchFamily="18" charset="0"/>
                <a:cs typeface="Times New Roman" pitchFamily="18" charset="0"/>
              </a:rPr>
              <a:t>No changes in agriculture, industry and business.</a:t>
            </a:r>
          </a:p>
          <a:p>
            <a:r>
              <a:rPr lang="en-US" sz="2400" dirty="0" smtClean="0">
                <a:latin typeface="Times New Roman" pitchFamily="18" charset="0"/>
                <a:cs typeface="Times New Roman" pitchFamily="18" charset="0"/>
              </a:rPr>
              <a:t>Quality of the person depended on their caste.</a:t>
            </a:r>
          </a:p>
          <a:p>
            <a:r>
              <a:rPr lang="en-US" sz="2400" dirty="0" smtClean="0">
                <a:latin typeface="Times New Roman" pitchFamily="18" charset="0"/>
                <a:cs typeface="Times New Roman" pitchFamily="18" charset="0"/>
              </a:rPr>
              <a:t>Backward in development.</a:t>
            </a:r>
          </a:p>
          <a:p>
            <a:r>
              <a:rPr lang="en-US" sz="2400" dirty="0" smtClean="0">
                <a:latin typeface="Times New Roman" pitchFamily="18" charset="0"/>
                <a:cs typeface="Times New Roman" pitchFamily="18" charset="0"/>
              </a:rPr>
              <a:t>Society is involved in breed, caste, family. </a:t>
            </a:r>
          </a:p>
          <a:p>
            <a:r>
              <a:rPr lang="en-US" sz="2400" dirty="0" smtClean="0">
                <a:latin typeface="Times New Roman" pitchFamily="18" charset="0"/>
                <a:cs typeface="Times New Roman" pitchFamily="18" charset="0"/>
              </a:rPr>
              <a:t>Period of this stage is uncertain. </a:t>
            </a:r>
          </a:p>
          <a:p>
            <a:endParaRPr lang="en-US" sz="2400" dirty="0" smtClean="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Tree>
  </p:cSld>
  <p:clrMapOvr>
    <a:masterClrMapping/>
  </p:clrMapOvr>
  <p:transition advTm="600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a:bodyPr>
          <a:lstStyle/>
          <a:p>
            <a:pPr algn="ctr"/>
            <a:r>
              <a:rPr lang="en-US" sz="4800" dirty="0" smtClean="0">
                <a:latin typeface="Times New Roman" pitchFamily="18" charset="0"/>
                <a:cs typeface="Times New Roman" pitchFamily="18" charset="0"/>
              </a:rPr>
              <a:t>Pre-condition for Take-off</a:t>
            </a:r>
            <a:endParaRPr lang="en-US" sz="48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2133600"/>
            <a:ext cx="8229600" cy="4389120"/>
          </a:xfrm>
        </p:spPr>
        <p:txBody>
          <a:bodyPr>
            <a:normAutofit/>
          </a:bodyPr>
          <a:lstStyle/>
          <a:p>
            <a:r>
              <a:rPr lang="en-US" sz="2400" dirty="0" smtClean="0">
                <a:latin typeface="Times New Roman" pitchFamily="18" charset="0"/>
                <a:cs typeface="Times New Roman" pitchFamily="18" charset="0"/>
              </a:rPr>
              <a:t>Preparation of Self-sufficient development.</a:t>
            </a:r>
          </a:p>
          <a:p>
            <a:r>
              <a:rPr lang="en-US" sz="2400" dirty="0" smtClean="0">
                <a:latin typeface="Times New Roman" pitchFamily="18" charset="0"/>
                <a:cs typeface="Times New Roman" pitchFamily="18" charset="0"/>
              </a:rPr>
              <a:t>Started 15</a:t>
            </a:r>
            <a:r>
              <a:rPr lang="en-US" sz="2400" baseline="30000" dirty="0" smtClean="0">
                <a:latin typeface="Times New Roman" pitchFamily="18" charset="0"/>
                <a:cs typeface="Times New Roman" pitchFamily="18" charset="0"/>
              </a:rPr>
              <a:t>th</a:t>
            </a:r>
            <a:r>
              <a:rPr lang="en-US" sz="2400" dirty="0" smtClean="0">
                <a:latin typeface="Times New Roman" pitchFamily="18" charset="0"/>
                <a:cs typeface="Times New Roman" pitchFamily="18" charset="0"/>
              </a:rPr>
              <a:t> and 16</a:t>
            </a:r>
            <a:r>
              <a:rPr lang="en-US" sz="2400" baseline="30000" dirty="0" smtClean="0">
                <a:latin typeface="Times New Roman" pitchFamily="18" charset="0"/>
                <a:cs typeface="Times New Roman" pitchFamily="18" charset="0"/>
              </a:rPr>
              <a:t>th</a:t>
            </a:r>
            <a:r>
              <a:rPr lang="en-US" sz="2400" dirty="0" smtClean="0">
                <a:latin typeface="Times New Roman" pitchFamily="18" charset="0"/>
                <a:cs typeface="Times New Roman" pitchFamily="18" charset="0"/>
              </a:rPr>
              <a:t> century in Europe.</a:t>
            </a:r>
          </a:p>
          <a:p>
            <a:r>
              <a:rPr lang="en-US" sz="2400" dirty="0" smtClean="0">
                <a:latin typeface="Times New Roman" pitchFamily="18" charset="0"/>
                <a:cs typeface="Times New Roman" pitchFamily="18" charset="0"/>
              </a:rPr>
              <a:t>Thinking towards economic development.</a:t>
            </a:r>
          </a:p>
          <a:p>
            <a:r>
              <a:rPr lang="en-US" sz="2400" dirty="0" smtClean="0">
                <a:latin typeface="Times New Roman" pitchFamily="18" charset="0"/>
                <a:cs typeface="Times New Roman" pitchFamily="18" charset="0"/>
              </a:rPr>
              <a:t>Nationalism.</a:t>
            </a:r>
          </a:p>
          <a:p>
            <a:r>
              <a:rPr lang="en-US" sz="2400" dirty="0">
                <a:latin typeface="Times New Roman" pitchFamily="18" charset="0"/>
                <a:cs typeface="Times New Roman" pitchFamily="18" charset="0"/>
              </a:rPr>
              <a:t>R</a:t>
            </a:r>
            <a:r>
              <a:rPr lang="en-US" sz="2400" dirty="0" smtClean="0">
                <a:latin typeface="Times New Roman" pitchFamily="18" charset="0"/>
                <a:cs typeface="Times New Roman" pitchFamily="18" charset="0"/>
              </a:rPr>
              <a:t>ealizing about profits.</a:t>
            </a:r>
          </a:p>
          <a:p>
            <a:r>
              <a:rPr lang="en-US" sz="2400" dirty="0" smtClean="0">
                <a:latin typeface="Times New Roman" pitchFamily="18" charset="0"/>
                <a:cs typeface="Times New Roman" pitchFamily="18" charset="0"/>
              </a:rPr>
              <a:t>Improvement in Savings and Investment.</a:t>
            </a:r>
          </a:p>
          <a:p>
            <a:r>
              <a:rPr lang="en-US" sz="2400" dirty="0" smtClean="0">
                <a:latin typeface="Times New Roman" pitchFamily="18" charset="0"/>
                <a:cs typeface="Times New Roman" pitchFamily="18" charset="0"/>
              </a:rPr>
              <a:t>New entrepreneurs.</a:t>
            </a:r>
          </a:p>
          <a:p>
            <a:r>
              <a:rPr lang="en-US" sz="2400" dirty="0" smtClean="0">
                <a:latin typeface="Times New Roman" pitchFamily="18" charset="0"/>
                <a:cs typeface="Times New Roman" pitchFamily="18" charset="0"/>
              </a:rPr>
              <a:t>Development of new financial institutions and banks.</a:t>
            </a:r>
          </a:p>
          <a:p>
            <a:r>
              <a:rPr lang="en-US" sz="2400" dirty="0" smtClean="0">
                <a:latin typeface="Times New Roman" pitchFamily="18" charset="0"/>
                <a:cs typeface="Times New Roman" pitchFamily="18" charset="0"/>
              </a:rPr>
              <a:t>Belief of economic development.</a:t>
            </a:r>
          </a:p>
          <a:p>
            <a:endParaRPr lang="en-US" sz="2400" dirty="0" smtClean="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Tree>
  </p:cSld>
  <p:clrMapOvr>
    <a:masterClrMapping/>
  </p:clrMapOvr>
  <p:transition advTm="600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457200"/>
            <a:ext cx="8229600" cy="5410200"/>
          </a:xfrm>
        </p:spPr>
        <p:txBody>
          <a:bodyPr>
            <a:normAutofit/>
          </a:bodyPr>
          <a:lstStyle/>
          <a:p>
            <a:pPr algn="ctr">
              <a:buNone/>
            </a:pPr>
            <a:endParaRPr lang="en-US" sz="4800" dirty="0" smtClean="0">
              <a:solidFill>
                <a:schemeClr val="accent1"/>
              </a:solidFill>
              <a:latin typeface="Times New Roman" pitchFamily="18" charset="0"/>
              <a:cs typeface="Times New Roman" pitchFamily="18" charset="0"/>
            </a:endParaRPr>
          </a:p>
          <a:p>
            <a:pPr algn="ctr">
              <a:buNone/>
            </a:pPr>
            <a:r>
              <a:rPr lang="en-US" sz="4800" dirty="0" smtClean="0">
                <a:solidFill>
                  <a:schemeClr val="bg2">
                    <a:lumMod val="50000"/>
                  </a:schemeClr>
                </a:solidFill>
                <a:latin typeface="Times New Roman" pitchFamily="18" charset="0"/>
                <a:cs typeface="Times New Roman" pitchFamily="18" charset="0"/>
              </a:rPr>
              <a:t>Three important changes</a:t>
            </a:r>
          </a:p>
          <a:p>
            <a:pPr algn="ctr">
              <a:buNone/>
            </a:pPr>
            <a:endParaRPr lang="en-US" sz="2400" b="1" dirty="0" smtClean="0">
              <a:solidFill>
                <a:schemeClr val="bg2">
                  <a:lumMod val="50000"/>
                </a:schemeClr>
              </a:solidFill>
              <a:latin typeface="Times New Roman" pitchFamily="18" charset="0"/>
              <a:cs typeface="Times New Roman" pitchFamily="18" charset="0"/>
            </a:endParaRPr>
          </a:p>
          <a:p>
            <a:pPr marL="514350" indent="-514350">
              <a:buFont typeface="+mj-lt"/>
              <a:buAutoNum type="arabicPeriod"/>
            </a:pPr>
            <a:r>
              <a:rPr lang="en-US" sz="2400" dirty="0" smtClean="0">
                <a:solidFill>
                  <a:schemeClr val="bg2">
                    <a:lumMod val="50000"/>
                  </a:schemeClr>
                </a:solidFill>
                <a:latin typeface="Times New Roman" pitchFamily="18" charset="0"/>
                <a:cs typeface="Times New Roman" pitchFamily="18" charset="0"/>
              </a:rPr>
              <a:t>C</a:t>
            </a:r>
            <a:r>
              <a:rPr lang="en-US" sz="2400" dirty="0" smtClean="0">
                <a:latin typeface="Times New Roman" pitchFamily="18" charset="0"/>
                <a:cs typeface="Times New Roman" pitchFamily="18" charset="0"/>
              </a:rPr>
              <a:t>reation of up gradation capital should be generated from the surplus of agriculture production.</a:t>
            </a:r>
          </a:p>
          <a:p>
            <a:pPr marL="514350" indent="-514350">
              <a:buFont typeface="+mj-lt"/>
              <a:buAutoNum type="arabicPeriod"/>
            </a:pPr>
            <a:r>
              <a:rPr lang="en-US" sz="2400" dirty="0" smtClean="0">
                <a:latin typeface="Times New Roman" pitchFamily="18" charset="0"/>
                <a:cs typeface="Times New Roman" pitchFamily="18" charset="0"/>
              </a:rPr>
              <a:t>Technological revolution in agriculture to fulfill the need of urban and rural people.</a:t>
            </a:r>
          </a:p>
          <a:p>
            <a:pPr marL="514350" indent="-514350">
              <a:buFont typeface="+mj-lt"/>
              <a:buAutoNum type="arabicPeriod"/>
            </a:pPr>
            <a:r>
              <a:rPr lang="en-US" sz="2400" dirty="0" smtClean="0">
                <a:latin typeface="Times New Roman" pitchFamily="18" charset="0"/>
                <a:cs typeface="Times New Roman" pitchFamily="18" charset="0"/>
              </a:rPr>
              <a:t>With the increase in the productivity of agriculture there should be demand of different types of machines, fertilizers, chemicals. Export of natural resources, raw material exchange of capital goods and machinery.</a:t>
            </a:r>
          </a:p>
          <a:p>
            <a:pPr>
              <a:buNone/>
            </a:pPr>
            <a:endParaRPr lang="en-US" sz="2800" dirty="0">
              <a:latin typeface="Times New Roman" pitchFamily="18" charset="0"/>
              <a:cs typeface="Times New Roman" pitchFamily="18" charset="0"/>
            </a:endParaRPr>
          </a:p>
        </p:txBody>
      </p:sp>
    </p:spTree>
  </p:cSld>
  <p:clrMapOvr>
    <a:masterClrMapping/>
  </p:clrMapOvr>
  <p:transition advTm="600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34000"/>
          </a:xfrm>
        </p:spPr>
        <p:txBody>
          <a:bodyPr>
            <a:normAutofit/>
          </a:bodyPr>
          <a:lstStyle/>
          <a:p>
            <a:pPr algn="ctr">
              <a:buNone/>
            </a:pPr>
            <a:r>
              <a:rPr lang="en-US" sz="2800" dirty="0" smtClean="0">
                <a:latin typeface="Times New Roman" pitchFamily="18" charset="0"/>
                <a:cs typeface="Times New Roman" pitchFamily="18" charset="0"/>
              </a:rPr>
              <a:t>	</a:t>
            </a:r>
            <a:r>
              <a:rPr lang="en-US" sz="4800" dirty="0" smtClean="0">
                <a:solidFill>
                  <a:schemeClr val="bg2">
                    <a:lumMod val="50000"/>
                  </a:schemeClr>
                </a:solidFill>
                <a:latin typeface="Times New Roman" pitchFamily="18" charset="0"/>
                <a:cs typeface="Times New Roman" pitchFamily="18" charset="0"/>
              </a:rPr>
              <a:t>Important characteristics.</a:t>
            </a:r>
          </a:p>
          <a:p>
            <a:pPr>
              <a:buNone/>
            </a:pPr>
            <a:endParaRPr lang="en-US" sz="28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Decrease in dependency of agriculture.</a:t>
            </a:r>
          </a:p>
          <a:p>
            <a:r>
              <a:rPr lang="en-US" sz="2400" dirty="0" smtClean="0">
                <a:latin typeface="Times New Roman" pitchFamily="18" charset="0"/>
                <a:cs typeface="Times New Roman" pitchFamily="18" charset="0"/>
              </a:rPr>
              <a:t>First phase development of industry, transport.</a:t>
            </a:r>
          </a:p>
          <a:p>
            <a:r>
              <a:rPr lang="en-US" sz="2400" dirty="0" smtClean="0">
                <a:latin typeface="Times New Roman" pitchFamily="18" charset="0"/>
                <a:cs typeface="Times New Roman" pitchFamily="18" charset="0"/>
              </a:rPr>
              <a:t>Desire of new technology adoption in agriculture.</a:t>
            </a:r>
          </a:p>
          <a:p>
            <a:r>
              <a:rPr lang="en-US" sz="2400" dirty="0" smtClean="0">
                <a:latin typeface="Times New Roman" pitchFamily="18" charset="0"/>
                <a:cs typeface="Times New Roman" pitchFamily="18" charset="0"/>
              </a:rPr>
              <a:t>New technology for industries.</a:t>
            </a:r>
          </a:p>
          <a:p>
            <a:r>
              <a:rPr lang="en-US" sz="2400" dirty="0" smtClean="0">
                <a:latin typeface="Times New Roman" pitchFamily="18" charset="0"/>
                <a:cs typeface="Times New Roman" pitchFamily="18" charset="0"/>
              </a:rPr>
              <a:t>Low birth rate.</a:t>
            </a:r>
          </a:p>
          <a:p>
            <a:r>
              <a:rPr lang="en-US" sz="2400" dirty="0" smtClean="0">
                <a:latin typeface="Times New Roman" pitchFamily="18" charset="0"/>
                <a:cs typeface="Times New Roman" pitchFamily="18" charset="0"/>
              </a:rPr>
              <a:t>Demolish of traditions.</a:t>
            </a:r>
          </a:p>
          <a:p>
            <a:r>
              <a:rPr lang="en-US" sz="2400" dirty="0" smtClean="0">
                <a:latin typeface="Times New Roman" pitchFamily="18" charset="0"/>
                <a:cs typeface="Times New Roman" pitchFamily="18" charset="0"/>
              </a:rPr>
              <a:t>Investment growth rate is better than population growth rate.</a:t>
            </a:r>
          </a:p>
          <a:p>
            <a:r>
              <a:rPr lang="en-US" sz="2400" dirty="0" smtClean="0">
                <a:latin typeface="Times New Roman" pitchFamily="18" charset="0"/>
                <a:cs typeface="Times New Roman" pitchFamily="18" charset="0"/>
              </a:rPr>
              <a:t>Improvement in Net Investment.</a:t>
            </a:r>
          </a:p>
          <a:p>
            <a:endParaRPr lang="en-US" sz="2400" dirty="0" smtClean="0">
              <a:latin typeface="Times New Roman" pitchFamily="18" charset="0"/>
              <a:cs typeface="Times New Roman" pitchFamily="18" charset="0"/>
            </a:endParaRPr>
          </a:p>
          <a:p>
            <a:endParaRPr lang="en-US" sz="2800" dirty="0">
              <a:latin typeface="Times New Roman" pitchFamily="18" charset="0"/>
              <a:cs typeface="Times New Roman" pitchFamily="18" charset="0"/>
            </a:endParaRPr>
          </a:p>
        </p:txBody>
      </p:sp>
    </p:spTree>
  </p:cSld>
  <p:clrMapOvr>
    <a:masterClrMapping/>
  </p:clrMapOvr>
  <p:transition advTm="600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09600"/>
            <a:ext cx="8229600" cy="1143000"/>
          </a:xfrm>
        </p:spPr>
        <p:txBody>
          <a:bodyPr>
            <a:normAutofit/>
          </a:bodyPr>
          <a:lstStyle/>
          <a:p>
            <a:pPr algn="ctr"/>
            <a:r>
              <a:rPr lang="en-US" sz="4800" dirty="0" smtClean="0">
                <a:latin typeface="Times New Roman" pitchFamily="18" charset="0"/>
                <a:cs typeface="Times New Roman" pitchFamily="18" charset="0"/>
              </a:rPr>
              <a:t>The take-off stage</a:t>
            </a:r>
            <a:endParaRPr lang="en-US" sz="48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2133600"/>
            <a:ext cx="8229600" cy="4114800"/>
          </a:xfrm>
        </p:spPr>
        <p:txBody>
          <a:bodyPr>
            <a:normAutofit/>
          </a:bodyPr>
          <a:lstStyle/>
          <a:p>
            <a:r>
              <a:rPr lang="en-US" sz="2400" dirty="0" smtClean="0">
                <a:latin typeface="Times New Roman" pitchFamily="18" charset="0"/>
                <a:cs typeface="Times New Roman" pitchFamily="18" charset="0"/>
              </a:rPr>
              <a:t>Important stage of economic growth.</a:t>
            </a:r>
          </a:p>
          <a:p>
            <a:r>
              <a:rPr lang="en-US" sz="2400" dirty="0" smtClean="0">
                <a:latin typeface="Times New Roman" pitchFamily="18" charset="0"/>
                <a:cs typeface="Times New Roman" pitchFamily="18" charset="0"/>
              </a:rPr>
              <a:t>Development of sectors.</a:t>
            </a:r>
          </a:p>
          <a:p>
            <a:r>
              <a:rPr lang="en-US" sz="2400" dirty="0" smtClean="0">
                <a:latin typeface="Times New Roman" pitchFamily="18" charset="0"/>
                <a:cs typeface="Times New Roman" pitchFamily="18" charset="0"/>
              </a:rPr>
              <a:t>Strong self belief of development.</a:t>
            </a:r>
          </a:p>
          <a:p>
            <a:r>
              <a:rPr lang="en-US" sz="2400" dirty="0" smtClean="0">
                <a:latin typeface="Times New Roman" pitchFamily="18" charset="0"/>
                <a:cs typeface="Times New Roman" pitchFamily="18" charset="0"/>
              </a:rPr>
              <a:t>Higher growth rate of development.</a:t>
            </a:r>
          </a:p>
          <a:p>
            <a:r>
              <a:rPr lang="en-US" sz="2400" dirty="0" smtClean="0">
                <a:latin typeface="Times New Roman" pitchFamily="18" charset="0"/>
                <a:cs typeface="Times New Roman" pitchFamily="18" charset="0"/>
              </a:rPr>
              <a:t>Changes in the society.</a:t>
            </a:r>
          </a:p>
          <a:p>
            <a:r>
              <a:rPr lang="en-US" sz="2400" dirty="0" smtClean="0">
                <a:latin typeface="Times New Roman" pitchFamily="18" charset="0"/>
                <a:cs typeface="Times New Roman" pitchFamily="18" charset="0"/>
              </a:rPr>
              <a:t>Generally 20 to 30 years time period.</a:t>
            </a:r>
          </a:p>
          <a:p>
            <a:r>
              <a:rPr lang="en-US" sz="2400" dirty="0" smtClean="0">
                <a:latin typeface="Times New Roman" pitchFamily="18" charset="0"/>
                <a:cs typeface="Times New Roman" pitchFamily="18" charset="0"/>
              </a:rPr>
              <a:t>Increase in number of employees due to industrialization.</a:t>
            </a:r>
          </a:p>
        </p:txBody>
      </p:sp>
    </p:spTree>
  </p:cSld>
  <p:clrMapOvr>
    <a:masterClrMapping/>
  </p:clrMapOvr>
  <p:transition advTm="600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600200"/>
            <a:ext cx="8229600" cy="4389120"/>
          </a:xfrm>
        </p:spPr>
        <p:txBody>
          <a:bodyPr>
            <a:normAutofit lnSpcReduction="10000"/>
          </a:bodyPr>
          <a:lstStyle/>
          <a:p>
            <a:r>
              <a:rPr lang="en-US" sz="2800" dirty="0" smtClean="0">
                <a:latin typeface="Times New Roman" pitchFamily="18" charset="0"/>
                <a:cs typeface="Times New Roman" pitchFamily="18" charset="0"/>
              </a:rPr>
              <a:t>Development of service sector.</a:t>
            </a:r>
          </a:p>
          <a:p>
            <a:r>
              <a:rPr lang="en-US" sz="2800" dirty="0" smtClean="0">
                <a:latin typeface="Times New Roman" pitchFamily="18" charset="0"/>
                <a:cs typeface="Times New Roman" pitchFamily="18" charset="0"/>
              </a:rPr>
              <a:t>Increase in savings.</a:t>
            </a:r>
          </a:p>
          <a:p>
            <a:r>
              <a:rPr lang="en-US" sz="2800" dirty="0" smtClean="0">
                <a:latin typeface="Times New Roman" pitchFamily="18" charset="0"/>
                <a:cs typeface="Times New Roman" pitchFamily="18" charset="0"/>
              </a:rPr>
              <a:t>Increase in investment.</a:t>
            </a:r>
          </a:p>
          <a:p>
            <a:r>
              <a:rPr lang="en-US" sz="2800" dirty="0" smtClean="0">
                <a:latin typeface="Times New Roman" pitchFamily="18" charset="0"/>
                <a:cs typeface="Times New Roman" pitchFamily="18" charset="0"/>
              </a:rPr>
              <a:t>Industrial revolution.</a:t>
            </a:r>
          </a:p>
          <a:p>
            <a:r>
              <a:rPr lang="en-US" sz="2800" dirty="0" smtClean="0">
                <a:latin typeface="Times New Roman" pitchFamily="18" charset="0"/>
                <a:cs typeface="Times New Roman" pitchFamily="18" charset="0"/>
              </a:rPr>
              <a:t>Implementation of advanced technologies, healthy international atmosphere, motivation from political revolution.</a:t>
            </a:r>
          </a:p>
          <a:p>
            <a:r>
              <a:rPr lang="en-US" sz="2800" dirty="0" smtClean="0">
                <a:latin typeface="Times New Roman" pitchFamily="18" charset="0"/>
                <a:cs typeface="Times New Roman" pitchFamily="18" charset="0"/>
              </a:rPr>
              <a:t>Basic changes in production.</a:t>
            </a:r>
          </a:p>
          <a:p>
            <a:r>
              <a:rPr lang="en-US" sz="2800" dirty="0" smtClean="0">
                <a:latin typeface="Times New Roman" pitchFamily="18" charset="0"/>
                <a:cs typeface="Times New Roman" pitchFamily="18" charset="0"/>
              </a:rPr>
              <a:t>Modernization and automation in agriculture.</a:t>
            </a:r>
          </a:p>
          <a:p>
            <a:r>
              <a:rPr lang="en-US" sz="2800" dirty="0" smtClean="0">
                <a:latin typeface="Times New Roman" pitchFamily="18" charset="0"/>
                <a:cs typeface="Times New Roman" pitchFamily="18" charset="0"/>
              </a:rPr>
              <a:t>Lower dependency on agriculture.</a:t>
            </a:r>
          </a:p>
          <a:p>
            <a:endParaRPr lang="en-US" sz="2800" dirty="0" smtClean="0">
              <a:latin typeface="Times New Roman" pitchFamily="18" charset="0"/>
              <a:cs typeface="Times New Roman" pitchFamily="18" charset="0"/>
            </a:endParaRPr>
          </a:p>
          <a:p>
            <a:endParaRPr lang="en-US" dirty="0"/>
          </a:p>
        </p:txBody>
      </p:sp>
    </p:spTree>
  </p:cSld>
  <p:clrMapOvr>
    <a:masterClrMapping/>
  </p:clrMapOvr>
  <p:transition advTm="6000"/>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346</TotalTime>
  <Words>749</Words>
  <Application>Microsoft Office PowerPoint</Application>
  <PresentationFormat>On-screen Show (4:3)</PresentationFormat>
  <Paragraphs>133</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Aspect</vt:lpstr>
      <vt:lpstr>Rostow’s Theory of Economic Growth</vt:lpstr>
      <vt:lpstr>Rostow’s Theory of Economic Growth</vt:lpstr>
      <vt:lpstr>The Traditional Society</vt:lpstr>
      <vt:lpstr>Slide 4</vt:lpstr>
      <vt:lpstr>Pre-condition for Take-off</vt:lpstr>
      <vt:lpstr>Slide 6</vt:lpstr>
      <vt:lpstr>Slide 7</vt:lpstr>
      <vt:lpstr>The take-off stage</vt:lpstr>
      <vt:lpstr>Slide 9</vt:lpstr>
      <vt:lpstr>The Drive to Maturity</vt:lpstr>
      <vt:lpstr>The age of High Mass of Consumption</vt:lpstr>
      <vt:lpstr>Important factors in this stage</vt:lpstr>
      <vt:lpstr>Slide 13</vt:lpstr>
      <vt:lpstr>Criticism</vt:lpstr>
      <vt:lpstr>Slide 15</vt:lpstr>
      <vt:lpstr>Thank you</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Rostow’s Theory of Economic Growth</dc:title>
  <dc:creator>RAYAT</dc:creator>
  <cp:lastModifiedBy>Sultan Ahmed</cp:lastModifiedBy>
  <cp:revision>51</cp:revision>
  <dcterms:created xsi:type="dcterms:W3CDTF">2017-09-13T08:22:36Z</dcterms:created>
  <dcterms:modified xsi:type="dcterms:W3CDTF">2025-12-28T21:13:32Z</dcterms:modified>
</cp:coreProperties>
</file>