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 varScale="1">
        <p:scale>
          <a:sx n="64" d="100"/>
          <a:sy n="64" d="100"/>
        </p:scale>
        <p:origin x="-724" y="-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455409-9A01-57E0-1E3C-48B5A2ED2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6254" y="672354"/>
            <a:ext cx="8825658" cy="1004046"/>
          </a:xfrm>
        </p:spPr>
        <p:txBody>
          <a:bodyPr/>
          <a:lstStyle/>
          <a:p>
            <a:r>
              <a:rPr lang="en-GB" b="1" dirty="0" smtClean="0">
                <a:solidFill>
                  <a:srgbClr val="92D050"/>
                </a:solidFill>
              </a:rPr>
              <a:t>Social welfare Function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B7AD50-FD08-FC15-7F98-BD95E0127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0" y="4953000"/>
            <a:ext cx="3581400" cy="1066800"/>
          </a:xfrm>
        </p:spPr>
        <p:txBody>
          <a:bodyPr>
            <a:no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Presented </a:t>
            </a:r>
            <a:r>
              <a:rPr lang="en-GB" sz="1200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by- </a:t>
            </a:r>
            <a:r>
              <a:rPr lang="en-GB" sz="12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Sultan </a:t>
            </a:r>
            <a:r>
              <a:rPr lang="en-GB" sz="1200" dirty="0" err="1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ahmed</a:t>
            </a:r>
            <a:r>
              <a:rPr lang="en-GB" sz="12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,</a:t>
            </a:r>
          </a:p>
          <a:p>
            <a:r>
              <a:rPr lang="en-GB" sz="12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Assistant </a:t>
            </a:r>
            <a:r>
              <a:rPr lang="en-GB" sz="1200" dirty="0" err="1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prof</a:t>
            </a:r>
            <a:r>
              <a:rPr lang="en-GB" sz="12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.  Dept. of economics</a:t>
            </a:r>
          </a:p>
          <a:p>
            <a:r>
              <a:rPr lang="en-GB" sz="1200" dirty="0" err="1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Paschim</a:t>
            </a:r>
            <a:r>
              <a:rPr lang="en-GB" sz="12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guwahati</a:t>
            </a:r>
            <a:r>
              <a:rPr lang="en-GB" sz="12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mahavidyalaya</a:t>
            </a:r>
            <a:r>
              <a:rPr lang="en-GB" sz="12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GB" sz="1200" dirty="0" err="1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dharapur</a:t>
            </a:r>
            <a:endParaRPr lang="en-GB" sz="1200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4250137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Limitation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9360646" cy="1981200"/>
          </a:xfrm>
        </p:spPr>
        <p:txBody>
          <a:bodyPr>
            <a:normAutofit/>
          </a:bodyPr>
          <a:lstStyle/>
          <a:p>
            <a:pPr marL="469900" indent="-228600">
              <a:lnSpc>
                <a:spcPct val="100000"/>
              </a:lnSpc>
              <a:spcBef>
                <a:spcPts val="185"/>
              </a:spcBef>
              <a:buFont typeface="Wingdings" pitchFamily="2" charset="2"/>
              <a:buChar char="q"/>
              <a:tabLst>
                <a:tab pos="469900" algn="l"/>
              </a:tabLst>
            </a:pPr>
            <a:r>
              <a:rPr lang="en-US" sz="2000" dirty="0" smtClean="0">
                <a:latin typeface="Arial"/>
                <a:cs typeface="Arial"/>
              </a:rPr>
              <a:t> It</a:t>
            </a:r>
            <a:r>
              <a:rPr lang="en-US" sz="2000" spc="-25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is</a:t>
            </a:r>
            <a:r>
              <a:rPr lang="en-US" sz="2000" spc="-30" dirty="0" smtClean="0">
                <a:latin typeface="Arial"/>
                <a:cs typeface="Arial"/>
              </a:rPr>
              <a:t> </a:t>
            </a:r>
            <a:r>
              <a:rPr lang="en-US" sz="2000" spc="-10" dirty="0" smtClean="0">
                <a:latin typeface="Arial"/>
                <a:cs typeface="Arial"/>
              </a:rPr>
              <a:t>impossible</a:t>
            </a:r>
            <a:r>
              <a:rPr lang="en-US" sz="2000" spc="-30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to</a:t>
            </a:r>
            <a:r>
              <a:rPr lang="en-US" sz="2000" spc="-25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construct</a:t>
            </a:r>
            <a:r>
              <a:rPr lang="en-US" sz="2000" spc="-25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a</a:t>
            </a:r>
            <a:r>
              <a:rPr lang="en-US" sz="2000" spc="-30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social</a:t>
            </a:r>
            <a:r>
              <a:rPr lang="en-US" sz="2000" spc="-20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welfare</a:t>
            </a:r>
            <a:r>
              <a:rPr lang="en-US" sz="2000" spc="-30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function</a:t>
            </a:r>
            <a:r>
              <a:rPr lang="en-US" sz="2000" spc="-30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from</a:t>
            </a:r>
            <a:r>
              <a:rPr lang="en-US" sz="2000" spc="-25" dirty="0" smtClean="0">
                <a:latin typeface="Arial"/>
                <a:cs typeface="Arial"/>
              </a:rPr>
              <a:t> </a:t>
            </a:r>
            <a:r>
              <a:rPr lang="en-US" sz="2000" spc="-10" dirty="0" smtClean="0">
                <a:latin typeface="Arial"/>
                <a:cs typeface="Arial"/>
              </a:rPr>
              <a:t>individual</a:t>
            </a:r>
            <a:r>
              <a:rPr lang="en-US" sz="2000" spc="-25" dirty="0" smtClean="0">
                <a:latin typeface="Arial"/>
                <a:cs typeface="Arial"/>
              </a:rPr>
              <a:t> </a:t>
            </a:r>
            <a:r>
              <a:rPr lang="en-US" sz="2000" spc="-10" dirty="0" smtClean="0">
                <a:latin typeface="Arial"/>
                <a:cs typeface="Arial"/>
              </a:rPr>
              <a:t>preferences.</a:t>
            </a:r>
            <a:endParaRPr lang="en-US" sz="2000" spc="-10" dirty="0" smtClean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185"/>
              </a:spcBef>
              <a:buFont typeface="Wingdings" pitchFamily="2" charset="2"/>
              <a:buChar char="q"/>
              <a:tabLst>
                <a:tab pos="469900" algn="l"/>
              </a:tabLst>
            </a:pPr>
            <a:r>
              <a:rPr lang="en-US" sz="2000" dirty="0" smtClean="0">
                <a:latin typeface="Arial"/>
                <a:cs typeface="Arial"/>
              </a:rPr>
              <a:t>Bergson</a:t>
            </a:r>
            <a:r>
              <a:rPr lang="en-US" sz="2000" spc="-35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and</a:t>
            </a:r>
            <a:r>
              <a:rPr lang="en-US" sz="2000" spc="-35" dirty="0" smtClean="0">
                <a:latin typeface="Arial"/>
                <a:cs typeface="Arial"/>
              </a:rPr>
              <a:t> </a:t>
            </a:r>
            <a:r>
              <a:rPr lang="en-US" sz="2000" spc="-10" dirty="0" smtClean="0">
                <a:latin typeface="Arial"/>
                <a:cs typeface="Arial"/>
              </a:rPr>
              <a:t>Samuelson's</a:t>
            </a:r>
            <a:r>
              <a:rPr lang="en-US" sz="2000" spc="-35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social</a:t>
            </a:r>
            <a:r>
              <a:rPr lang="en-US" sz="2000" spc="-35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welfare</a:t>
            </a:r>
            <a:r>
              <a:rPr lang="en-US" sz="2000" spc="-35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function</a:t>
            </a:r>
            <a:r>
              <a:rPr lang="en-US" sz="2000" spc="-35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is</a:t>
            </a:r>
            <a:r>
              <a:rPr lang="en-US" sz="2000" spc="-35" dirty="0" smtClean="0">
                <a:latin typeface="Arial"/>
                <a:cs typeface="Arial"/>
              </a:rPr>
              <a:t> </a:t>
            </a:r>
            <a:r>
              <a:rPr lang="en-US" sz="2000" spc="-10" dirty="0" smtClean="0">
                <a:latin typeface="Arial"/>
                <a:cs typeface="Arial"/>
              </a:rPr>
              <a:t>individualistic</a:t>
            </a:r>
            <a:r>
              <a:rPr lang="en-US" sz="2000" spc="-35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in</a:t>
            </a:r>
            <a:r>
              <a:rPr lang="en-US" sz="2000" spc="-35" dirty="0" smtClean="0">
                <a:latin typeface="Arial"/>
                <a:cs typeface="Arial"/>
              </a:rPr>
              <a:t> </a:t>
            </a:r>
            <a:r>
              <a:rPr lang="en-US" sz="2000" spc="-10" dirty="0" smtClean="0">
                <a:latin typeface="Arial"/>
                <a:cs typeface="Arial"/>
              </a:rPr>
              <a:t>nature.</a:t>
            </a:r>
            <a:endParaRPr lang="en-US" sz="2000" spc="-10" dirty="0" smtClean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185"/>
              </a:spcBef>
              <a:buFont typeface="Wingdings" pitchFamily="2" charset="2"/>
              <a:buChar char="q"/>
              <a:tabLst>
                <a:tab pos="469900" algn="l"/>
              </a:tabLst>
            </a:pPr>
            <a:r>
              <a:rPr lang="en-US" sz="2000" dirty="0" err="1" smtClean="0">
                <a:latin typeface="Arial"/>
                <a:cs typeface="Arial"/>
              </a:rPr>
              <a:t>Amartya</a:t>
            </a:r>
            <a:r>
              <a:rPr lang="en-US" sz="2000" spc="-30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K.</a:t>
            </a:r>
            <a:r>
              <a:rPr lang="en-US" sz="2000" spc="-25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Sen</a:t>
            </a:r>
            <a:r>
              <a:rPr lang="en-US" sz="2000" spc="-25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also</a:t>
            </a:r>
            <a:r>
              <a:rPr lang="en-US" sz="2000" spc="-30" dirty="0" smtClean="0">
                <a:latin typeface="Arial"/>
                <a:cs typeface="Arial"/>
              </a:rPr>
              <a:t> </a:t>
            </a:r>
            <a:r>
              <a:rPr lang="en-US" sz="2000" spc="-10" dirty="0" err="1" smtClean="0">
                <a:latin typeface="Arial"/>
                <a:cs typeface="Arial"/>
              </a:rPr>
              <a:t>criticised</a:t>
            </a:r>
            <a:r>
              <a:rPr lang="en-US" sz="2000" spc="-25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that</a:t>
            </a:r>
            <a:r>
              <a:rPr lang="en-US" sz="2000" spc="-25" dirty="0" smtClean="0">
                <a:latin typeface="Arial"/>
                <a:cs typeface="Arial"/>
              </a:rPr>
              <a:t> </a:t>
            </a:r>
            <a:r>
              <a:rPr lang="en-US" sz="2000" b="1" i="1" dirty="0" smtClean="0">
                <a:latin typeface="Arial"/>
                <a:cs typeface="Arial"/>
              </a:rPr>
              <a:t>Utility</a:t>
            </a:r>
            <a:r>
              <a:rPr lang="en-US" sz="2000" b="1" i="1" spc="-30" dirty="0" smtClean="0">
                <a:latin typeface="Arial"/>
                <a:cs typeface="Arial"/>
              </a:rPr>
              <a:t> </a:t>
            </a:r>
            <a:r>
              <a:rPr lang="en-US" sz="2000" b="1" i="1" dirty="0" smtClean="0">
                <a:latin typeface="Arial"/>
                <a:cs typeface="Arial"/>
              </a:rPr>
              <a:t>is</a:t>
            </a:r>
            <a:r>
              <a:rPr lang="en-US" sz="2000" b="1" i="1" spc="-30" dirty="0" smtClean="0">
                <a:latin typeface="Arial"/>
                <a:cs typeface="Arial"/>
              </a:rPr>
              <a:t> </a:t>
            </a:r>
            <a:r>
              <a:rPr lang="en-US" sz="2000" b="1" i="1" dirty="0" smtClean="0">
                <a:latin typeface="Arial"/>
                <a:cs typeface="Arial"/>
              </a:rPr>
              <a:t>not</a:t>
            </a:r>
            <a:r>
              <a:rPr lang="en-US" sz="2000" b="1" i="1" spc="-30" dirty="0" smtClean="0">
                <a:latin typeface="Arial"/>
                <a:cs typeface="Arial"/>
              </a:rPr>
              <a:t> </a:t>
            </a:r>
            <a:r>
              <a:rPr lang="en-US" sz="2000" b="1" i="1" dirty="0" smtClean="0">
                <a:latin typeface="Arial"/>
                <a:cs typeface="Arial"/>
              </a:rPr>
              <a:t>true</a:t>
            </a:r>
            <a:r>
              <a:rPr lang="en-US" sz="2000" b="1" i="1" spc="-30" dirty="0" smtClean="0">
                <a:latin typeface="Arial"/>
                <a:cs typeface="Arial"/>
              </a:rPr>
              <a:t> </a:t>
            </a:r>
            <a:r>
              <a:rPr lang="en-US" sz="2000" b="1" i="1" dirty="0" smtClean="0">
                <a:latin typeface="Arial"/>
                <a:cs typeface="Arial"/>
              </a:rPr>
              <a:t>indicator</a:t>
            </a:r>
            <a:r>
              <a:rPr lang="en-US" sz="2000" b="1" i="1" spc="-30" dirty="0" smtClean="0">
                <a:latin typeface="Arial"/>
                <a:cs typeface="Arial"/>
              </a:rPr>
              <a:t> </a:t>
            </a:r>
            <a:r>
              <a:rPr lang="en-US" sz="2000" b="1" i="1" dirty="0" smtClean="0">
                <a:latin typeface="Arial"/>
                <a:cs typeface="Arial"/>
              </a:rPr>
              <a:t>of</a:t>
            </a:r>
            <a:r>
              <a:rPr lang="en-US" sz="2000" b="1" i="1" spc="-30" dirty="0" smtClean="0">
                <a:latin typeface="Arial"/>
                <a:cs typeface="Arial"/>
              </a:rPr>
              <a:t> </a:t>
            </a:r>
            <a:r>
              <a:rPr lang="en-US" sz="2000" b="1" i="1" spc="-10" dirty="0" smtClean="0">
                <a:latin typeface="Arial"/>
                <a:cs typeface="Arial"/>
              </a:rPr>
              <a:t>welfare.</a:t>
            </a:r>
            <a:endParaRPr lang="en-US" sz="2000" dirty="0" smtClean="0">
              <a:latin typeface="Arial"/>
              <a:cs typeface="Arial"/>
            </a:endParaRP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77E234-CC9A-19BE-8AE5-B38B93B69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92D050"/>
                </a:solidFill>
              </a:rPr>
              <a:t>Contents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9899CD-A3DA-F414-7B9D-A51C2777E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499"/>
            <a:ext cx="8635448" cy="3612817"/>
          </a:xfrm>
        </p:spPr>
        <p:txBody>
          <a:bodyPr/>
          <a:lstStyle/>
          <a:p>
            <a:r>
              <a:rPr lang="en-GB" b="1" dirty="0"/>
              <a:t>Introduction </a:t>
            </a:r>
          </a:p>
          <a:p>
            <a:r>
              <a:rPr lang="en-GB" b="1" dirty="0" smtClean="0"/>
              <a:t>Classical Social Welfare function </a:t>
            </a:r>
            <a:endParaRPr lang="en-GB" b="1" dirty="0"/>
          </a:p>
          <a:p>
            <a:r>
              <a:rPr lang="en-GB" b="1" dirty="0" smtClean="0"/>
              <a:t>Bergson-Samuelson Social welfare function</a:t>
            </a:r>
          </a:p>
          <a:p>
            <a:r>
              <a:rPr lang="en-GB" b="1" dirty="0" smtClean="0"/>
              <a:t>Properties/Features</a:t>
            </a:r>
          </a:p>
          <a:p>
            <a:r>
              <a:rPr lang="en-GB" b="1" dirty="0" smtClean="0"/>
              <a:t>Grand utility possibility frontier </a:t>
            </a:r>
            <a:endParaRPr lang="en-GB" b="1" dirty="0"/>
          </a:p>
          <a:p>
            <a:r>
              <a:rPr lang="en-GB" b="1" dirty="0" smtClean="0"/>
              <a:t>Constraint Bliss</a:t>
            </a:r>
            <a:endParaRPr lang="en-GB" b="1" dirty="0"/>
          </a:p>
          <a:p>
            <a:r>
              <a:rPr lang="en-GB" b="1" dirty="0" smtClean="0"/>
              <a:t>How maximum social welfare is determined ?</a:t>
            </a:r>
          </a:p>
          <a:p>
            <a:r>
              <a:rPr lang="en-GB" b="1" dirty="0" smtClean="0"/>
              <a:t>Limitation</a:t>
            </a:r>
            <a:endParaRPr lang="en-GB" b="1" dirty="0"/>
          </a:p>
          <a:p>
            <a:r>
              <a:rPr lang="en-GB" b="1" dirty="0"/>
              <a:t>Conclusion </a:t>
            </a:r>
          </a:p>
        </p:txBody>
      </p:sp>
    </p:spTree>
    <p:extLst>
      <p:ext uri="{BB962C8B-B14F-4D97-AF65-F5344CB8AC3E}">
        <p14:creationId xmlns="" xmlns:p14="http://schemas.microsoft.com/office/powerpoint/2010/main" val="227893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879B23-F664-EFE1-DE92-D144D7012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Introduction 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E67C6A-AB23-726D-1B29-F275BA345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503646" cy="3825138"/>
          </a:xfrm>
        </p:spPr>
        <p:txBody>
          <a:bodyPr/>
          <a:lstStyle/>
          <a:p>
            <a:pPr marL="12700" marR="6985">
              <a:lnSpc>
                <a:spcPct val="116799"/>
              </a:lnSpc>
              <a:spcBef>
                <a:spcPts val="1575"/>
              </a:spcBef>
            </a:pP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lang="en-US" i="1" spc="-40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concept</a:t>
            </a:r>
            <a:r>
              <a:rPr lang="en-US" i="1" spc="-40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lang="en-US" i="1" spc="-35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FF00FF"/>
                </a:solidFill>
                <a:latin typeface="Arial"/>
                <a:cs typeface="Arial"/>
              </a:rPr>
              <a:t>social</a:t>
            </a:r>
            <a:r>
              <a:rPr lang="en-US" i="1" spc="-40" dirty="0" smtClean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FF00FF"/>
                </a:solidFill>
                <a:latin typeface="Arial"/>
                <a:cs typeface="Arial"/>
              </a:rPr>
              <a:t>welfare</a:t>
            </a:r>
            <a:r>
              <a:rPr lang="en-US" i="1" spc="-35" dirty="0" smtClean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FF00FF"/>
                </a:solidFill>
                <a:latin typeface="Arial"/>
                <a:cs typeface="Arial"/>
              </a:rPr>
              <a:t>function</a:t>
            </a:r>
            <a:r>
              <a:rPr lang="en-US" i="1" spc="-40" dirty="0" smtClean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was</a:t>
            </a:r>
            <a:r>
              <a:rPr lang="en-US" i="1" spc="-40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propounded</a:t>
            </a:r>
            <a:r>
              <a:rPr lang="en-US" i="1" spc="-35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by</a:t>
            </a:r>
            <a:r>
              <a:rPr lang="en-US" i="1" spc="-40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i="1" spc="-25" dirty="0" smtClean="0">
                <a:solidFill>
                  <a:srgbClr val="FF00FF"/>
                </a:solidFill>
                <a:latin typeface="Arial"/>
                <a:cs typeface="Arial"/>
              </a:rPr>
              <a:t>A. </a:t>
            </a:r>
            <a:r>
              <a:rPr lang="en-US" i="1" dirty="0" smtClean="0">
                <a:solidFill>
                  <a:srgbClr val="FF00FF"/>
                </a:solidFill>
                <a:latin typeface="Arial"/>
                <a:cs typeface="Arial"/>
              </a:rPr>
              <a:t>Bergson</a:t>
            </a:r>
            <a:r>
              <a:rPr lang="en-US" i="1" spc="-30" dirty="0" smtClean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lang="en-US" i="1" spc="-30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his</a:t>
            </a:r>
            <a:r>
              <a:rPr lang="en-US" i="1" spc="-25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article</a:t>
            </a:r>
            <a:r>
              <a:rPr lang="en-US" i="1" spc="-30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FF00FF"/>
                </a:solidFill>
                <a:latin typeface="Arial"/>
                <a:cs typeface="Arial"/>
              </a:rPr>
              <a:t>"A</a:t>
            </a:r>
            <a:r>
              <a:rPr lang="en-US" i="1" spc="-25" dirty="0" smtClean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FF00FF"/>
                </a:solidFill>
                <a:latin typeface="Arial"/>
                <a:cs typeface="Arial"/>
              </a:rPr>
              <a:t>reformulation</a:t>
            </a:r>
            <a:r>
              <a:rPr lang="en-US" i="1" spc="-30" dirty="0" smtClean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FF00FF"/>
                </a:solidFill>
                <a:latin typeface="Arial"/>
                <a:cs typeface="Arial"/>
              </a:rPr>
              <a:t>of</a:t>
            </a:r>
            <a:r>
              <a:rPr lang="en-US" i="1" spc="-30" dirty="0" smtClean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FF00FF"/>
                </a:solidFill>
                <a:latin typeface="Arial"/>
                <a:cs typeface="Arial"/>
              </a:rPr>
              <a:t>Certain</a:t>
            </a:r>
            <a:r>
              <a:rPr lang="en-US" i="1" spc="-25" dirty="0" smtClean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FF00FF"/>
                </a:solidFill>
                <a:latin typeface="Arial"/>
                <a:cs typeface="Arial"/>
              </a:rPr>
              <a:t>Aspects</a:t>
            </a:r>
            <a:r>
              <a:rPr lang="en-US" i="1" spc="-30" dirty="0" smtClean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FF00FF"/>
                </a:solidFill>
                <a:latin typeface="Arial"/>
                <a:cs typeface="Arial"/>
              </a:rPr>
              <a:t>of</a:t>
            </a:r>
            <a:r>
              <a:rPr lang="en-US" i="1" spc="-25" dirty="0" smtClean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lang="en-US" i="1" spc="-10" dirty="0" smtClean="0">
                <a:solidFill>
                  <a:srgbClr val="FF00FF"/>
                </a:solidFill>
                <a:latin typeface="Arial"/>
                <a:cs typeface="Arial"/>
              </a:rPr>
              <a:t>Welfare </a:t>
            </a:r>
            <a:r>
              <a:rPr lang="en-US" i="1" dirty="0" smtClean="0">
                <a:solidFill>
                  <a:srgbClr val="FF00FF"/>
                </a:solidFill>
                <a:latin typeface="Arial"/>
                <a:cs typeface="Arial"/>
              </a:rPr>
              <a:t>Economics"</a:t>
            </a:r>
            <a:r>
              <a:rPr lang="en-US" i="1" spc="-35" dirty="0" smtClean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(1938).</a:t>
            </a:r>
            <a:r>
              <a:rPr lang="en-US" i="1" spc="-35" dirty="0" smtClean="0">
                <a:solidFill>
                  <a:srgbClr val="666666"/>
                </a:solidFill>
                <a:latin typeface="Arial"/>
                <a:cs typeface="Arial"/>
              </a:rPr>
              <a:t> Later it was popularized by </a:t>
            </a:r>
            <a:r>
              <a:rPr lang="en-US" i="1" spc="-35" dirty="0" smtClean="0">
                <a:solidFill>
                  <a:schemeClr val="accent6"/>
                </a:solidFill>
                <a:latin typeface="Arial"/>
                <a:cs typeface="Arial"/>
              </a:rPr>
              <a:t>Paul Samuelson</a:t>
            </a:r>
          </a:p>
          <a:p>
            <a:pPr marL="12700" marR="6985">
              <a:lnSpc>
                <a:spcPct val="116799"/>
              </a:lnSpc>
              <a:spcBef>
                <a:spcPts val="1575"/>
              </a:spcBef>
            </a:pP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Prior</a:t>
            </a:r>
            <a:r>
              <a:rPr lang="en-US" i="1" spc="-35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lang="en-US" i="1" spc="-35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it</a:t>
            </a:r>
            <a:r>
              <a:rPr lang="en-US" i="1" spc="-30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various</a:t>
            </a:r>
            <a:r>
              <a:rPr lang="en-US" i="1" spc="-35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concepts</a:t>
            </a:r>
            <a:r>
              <a:rPr lang="en-US" i="1" spc="-35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lang="en-US" i="1" spc="-35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social</a:t>
            </a:r>
            <a:r>
              <a:rPr lang="en-US" i="1" spc="-35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i="1" spc="-10" dirty="0" smtClean="0">
                <a:solidFill>
                  <a:srgbClr val="666666"/>
                </a:solidFill>
                <a:latin typeface="Arial"/>
                <a:cs typeface="Arial"/>
              </a:rPr>
              <a:t>welfare </a:t>
            </a: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function</a:t>
            </a:r>
            <a:r>
              <a:rPr lang="en-US" i="1" spc="-35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had</a:t>
            </a:r>
            <a:r>
              <a:rPr lang="en-US" i="1" spc="-35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been</a:t>
            </a:r>
            <a:r>
              <a:rPr lang="en-US" i="1" spc="-35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given</a:t>
            </a:r>
            <a:r>
              <a:rPr lang="en-US" i="1" spc="-35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by</a:t>
            </a:r>
            <a:r>
              <a:rPr lang="en-US" i="1" spc="-35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different</a:t>
            </a:r>
            <a:r>
              <a:rPr lang="en-US" i="1" spc="-35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welfare</a:t>
            </a:r>
            <a:r>
              <a:rPr lang="en-US" i="1" spc="-30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economists</a:t>
            </a:r>
            <a:r>
              <a:rPr lang="en-US" i="1" spc="-35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but</a:t>
            </a:r>
            <a:r>
              <a:rPr lang="en-US" i="1" spc="-35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i="1" spc="-20" dirty="0" smtClean="0">
                <a:solidFill>
                  <a:srgbClr val="666666"/>
                </a:solidFill>
                <a:latin typeface="Arial"/>
                <a:cs typeface="Arial"/>
              </a:rPr>
              <a:t>they </a:t>
            </a: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failed</a:t>
            </a:r>
            <a:r>
              <a:rPr lang="en-US" i="1" spc="-25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lang="en-US" i="1" spc="-25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provide</a:t>
            </a:r>
            <a:r>
              <a:rPr lang="en-US" i="1" spc="-25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lang="en-US" i="1" spc="-25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satisfactory</a:t>
            </a:r>
            <a:r>
              <a:rPr lang="en-US" i="1" spc="-25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solution</a:t>
            </a:r>
            <a:r>
              <a:rPr lang="en-US" i="1" spc="-25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lang="en-US" i="1" spc="-25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lang="en-US" i="1" spc="-25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666666"/>
                </a:solidFill>
                <a:latin typeface="Arial"/>
                <a:cs typeface="Arial"/>
              </a:rPr>
              <a:t>problem</a:t>
            </a:r>
            <a:r>
              <a:rPr lang="en-US" i="1" spc="-25" dirty="0" smtClean="0">
                <a:solidFill>
                  <a:srgbClr val="666666"/>
                </a:solidFill>
                <a:latin typeface="Arial"/>
                <a:cs typeface="Arial"/>
              </a:rPr>
              <a:t> of </a:t>
            </a:r>
            <a:r>
              <a:rPr lang="en-US" b="1" i="1" dirty="0" smtClean="0">
                <a:solidFill>
                  <a:srgbClr val="666666"/>
                </a:solidFill>
                <a:latin typeface="Arial"/>
                <a:cs typeface="Arial"/>
              </a:rPr>
              <a:t>maximization of social </a:t>
            </a:r>
            <a:r>
              <a:rPr lang="en-US" b="1" i="1" spc="-10" dirty="0" smtClean="0">
                <a:solidFill>
                  <a:srgbClr val="666666"/>
                </a:solidFill>
                <a:latin typeface="Arial"/>
                <a:cs typeface="Arial"/>
              </a:rPr>
              <a:t>welfare</a:t>
            </a:r>
            <a:r>
              <a:rPr lang="en-US" i="1" spc="-10" dirty="0" smtClean="0">
                <a:solidFill>
                  <a:srgbClr val="666666"/>
                </a:solidFill>
                <a:latin typeface="Arial"/>
                <a:cs typeface="Arial"/>
              </a:rPr>
              <a:t>.</a:t>
            </a:r>
            <a:endParaRPr lang="en-US" dirty="0" smtClean="0">
              <a:latin typeface="Arial"/>
              <a:cs typeface="Arial"/>
            </a:endParaRPr>
          </a:p>
          <a:p>
            <a:endParaRPr lang="en-GB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3573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662E66-63F1-4E23-D762-0A6C615EE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>
                <a:solidFill>
                  <a:srgbClr val="92D050"/>
                </a:solidFill>
                <a:latin typeface="Cambria" pitchFamily="18" charset="0"/>
                <a:ea typeface="Cambria" pitchFamily="18" charset="0"/>
              </a:rPr>
              <a:t>Classical social welfare function</a:t>
            </a:r>
            <a:endParaRPr lang="en-US" sz="4400" b="1" dirty="0">
              <a:solidFill>
                <a:srgbClr val="92D05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33400" y="3200400"/>
            <a:ext cx="11201400" cy="3276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According to classical economists Bentham,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Pigou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and Marshall, social welfare is the sum of cardinal utilities 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obtained 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by all members of the society. </a:t>
            </a:r>
          </a:p>
          <a:p>
            <a:r>
              <a:rPr lang="en-US" sz="2400" dirty="0" smtClean="0">
                <a:latin typeface="Cambria" pitchFamily="18" charset="0"/>
                <a:ea typeface="Cambria" pitchFamily="18" charset="0"/>
              </a:rPr>
              <a:t>	W= U1+ U2+ U3+ …………. + U</a:t>
            </a:r>
            <a:r>
              <a:rPr lang="en-US" sz="2400" baseline="-25000" dirty="0" smtClean="0">
                <a:latin typeface="Cambria" pitchFamily="18" charset="0"/>
                <a:ea typeface="Cambria" pitchFamily="18" charset="0"/>
              </a:rPr>
              <a:t>n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</a:p>
          <a:p>
            <a:r>
              <a:rPr lang="en-US" sz="2400" dirty="0" smtClean="0">
                <a:latin typeface="Cambria" pitchFamily="18" charset="0"/>
                <a:ea typeface="Cambria" pitchFamily="18" charset="0"/>
              </a:rPr>
              <a:t>Where , W= Social Welfare</a:t>
            </a:r>
          </a:p>
          <a:p>
            <a:r>
              <a:rPr lang="en-US" sz="2400" dirty="0" smtClean="0">
                <a:latin typeface="Cambria" pitchFamily="18" charset="0"/>
                <a:ea typeface="Cambria" pitchFamily="18" charset="0"/>
              </a:rPr>
              <a:t>U1, U2, U3, …., U</a:t>
            </a:r>
            <a:r>
              <a:rPr lang="en-US" sz="2400" baseline="-25000" dirty="0" smtClean="0">
                <a:latin typeface="Cambria" pitchFamily="18" charset="0"/>
                <a:ea typeface="Cambria" pitchFamily="18" charset="0"/>
              </a:rPr>
              <a:t>n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= Cardinal utilities of individual member of the 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society</a:t>
            </a:r>
            <a:endParaRPr lang="en-US" sz="2400" dirty="0" smtClean="0">
              <a:latin typeface="Cambria" pitchFamily="18" charset="0"/>
              <a:ea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M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aximization 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of social welfare is achieved only with the equal distribution of income.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782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2F290D-EC80-AFC6-8F3D-76DCF896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668000" cy="1219200"/>
          </a:xfrm>
        </p:spPr>
        <p:txBody>
          <a:bodyPr/>
          <a:lstStyle/>
          <a:p>
            <a:r>
              <a:rPr lang="en-GB" b="1" dirty="0" smtClean="0">
                <a:solidFill>
                  <a:srgbClr val="92D050"/>
                </a:solidFill>
              </a:rPr>
              <a:t>Bergson-Samuelson Social welfare function</a:t>
            </a:r>
          </a:p>
        </p:txBody>
      </p:sp>
      <p:pic>
        <p:nvPicPr>
          <p:cNvPr id="6" name="Content Placeholder 5" descr="Screenshot 2025-04-08 11044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8800"/>
            <a:ext cx="10155440" cy="4495800"/>
          </a:xfrm>
        </p:spPr>
      </p:pic>
    </p:spTree>
    <p:extLst>
      <p:ext uri="{BB962C8B-B14F-4D97-AF65-F5344CB8AC3E}">
        <p14:creationId xmlns="" xmlns:p14="http://schemas.microsoft.com/office/powerpoint/2010/main" val="2369451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1D89D8-16D8-CF25-0C1D-D911DBD7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92D050"/>
                </a:solidFill>
              </a:rPr>
              <a:t>Properties/Features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2819400"/>
            <a:ext cx="9753600" cy="1752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Arial"/>
                <a:cs typeface="Arial"/>
              </a:rPr>
              <a:t>Social welfare function involves the inter-personal comparisons of utility and the explicit value judgment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Arial"/>
                <a:cs typeface="Arial"/>
              </a:rPr>
              <a:t>It’s a generalization of the Marshal-</a:t>
            </a:r>
            <a:r>
              <a:rPr lang="en-US" dirty="0" err="1" smtClean="0">
                <a:latin typeface="Arial"/>
                <a:cs typeface="Arial"/>
              </a:rPr>
              <a:t>Pigou</a:t>
            </a:r>
            <a:r>
              <a:rPr lang="en-US" dirty="0" smtClean="0">
                <a:latin typeface="Arial"/>
                <a:cs typeface="Arial"/>
              </a:rPr>
              <a:t> formulation of welfare.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Arial"/>
                <a:cs typeface="Arial"/>
              </a:rPr>
              <a:t>Utilities are measured in ordinal terms</a:t>
            </a:r>
          </a:p>
          <a:p>
            <a:pPr>
              <a:lnSpc>
                <a:spcPct val="100000"/>
              </a:lnSpc>
              <a:buNone/>
            </a:pPr>
            <a:endParaRPr lang="en-US" sz="1600" dirty="0" smtClean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1386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03A004-AC28-D187-CF33-4BB087F4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8761413" cy="706964"/>
          </a:xfrm>
        </p:spPr>
        <p:txBody>
          <a:bodyPr/>
          <a:lstStyle/>
          <a:p>
            <a:r>
              <a:rPr lang="en-GB" b="1" dirty="0" smtClean="0">
                <a:solidFill>
                  <a:srgbClr val="92D050"/>
                </a:solidFill>
              </a:rPr>
              <a:t>Grand utility possibility frontier </a:t>
            </a:r>
            <a:endParaRPr lang="en-GB" b="1" dirty="0">
              <a:solidFill>
                <a:srgbClr val="92D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Grand Utility Possibility Frontier (GUPF)</a:t>
            </a:r>
            <a:r>
              <a:rPr lang="en-US" sz="2400" dirty="0" smtClean="0"/>
              <a:t> is a concept in welfare economics that shows the </a:t>
            </a:r>
            <a:r>
              <a:rPr lang="en-US" sz="2400" b="1" dirty="0" smtClean="0"/>
              <a:t>maximum combinations of utility levels</a:t>
            </a:r>
            <a:r>
              <a:rPr lang="en-US" sz="2400" dirty="0" smtClean="0"/>
              <a:t> that different individuals in a society can achieve, given the economy’s resources, technology, and efficiency constraints.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604229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10DBD6-4676-D67E-7AA7-346D6B75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631" y="601578"/>
            <a:ext cx="8977982" cy="1167771"/>
          </a:xfrm>
        </p:spPr>
        <p:txBody>
          <a:bodyPr/>
          <a:lstStyle/>
          <a:p>
            <a:r>
              <a:rPr lang="en-GB" b="1" dirty="0" smtClean="0">
                <a:solidFill>
                  <a:srgbClr val="92D050"/>
                </a:solidFill>
              </a:rPr>
              <a:t>Constraint Bliss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Constrained Bliss Point</a:t>
            </a:r>
            <a:r>
              <a:rPr lang="en-US" dirty="0" smtClean="0"/>
              <a:t> is the point </a:t>
            </a:r>
            <a:r>
              <a:rPr lang="en-US" b="1" dirty="0" smtClean="0"/>
              <a:t>on the Grand Utility Possibility Frontier</a:t>
            </a:r>
            <a:r>
              <a:rPr lang="en-US" dirty="0" smtClean="0"/>
              <a:t> where the </a:t>
            </a:r>
            <a:r>
              <a:rPr lang="en-US" b="1" dirty="0" smtClean="0"/>
              <a:t>Social Welfare Function (SWF)</a:t>
            </a:r>
            <a:r>
              <a:rPr lang="en-US" dirty="0" smtClean="0"/>
              <a:t> is maximized.</a:t>
            </a:r>
          </a:p>
          <a:p>
            <a:r>
              <a:rPr lang="en-US" dirty="0" smtClean="0"/>
              <a:t>It's the </a:t>
            </a:r>
            <a:r>
              <a:rPr lang="en-US" b="1" dirty="0" smtClean="0"/>
              <a:t>best possible allocation of utility</a:t>
            </a:r>
            <a:r>
              <a:rPr lang="en-US" dirty="0" smtClean="0"/>
              <a:t> for society, </a:t>
            </a:r>
            <a:r>
              <a:rPr lang="en-US" b="1" dirty="0" smtClean="0"/>
              <a:t>given resource constraints and </a:t>
            </a:r>
            <a:r>
              <a:rPr lang="en-US" b="1" dirty="0" smtClean="0"/>
              <a:t>efficiency</a:t>
            </a:r>
            <a:r>
              <a:rPr lang="en-US" b="1" dirty="0" smtClean="0"/>
              <a:t> </a:t>
            </a:r>
            <a:r>
              <a:rPr lang="en-US" dirty="0" smtClean="0"/>
              <a:t>in </a:t>
            </a:r>
            <a:r>
              <a:rPr lang="en-US" dirty="0" smtClean="0"/>
              <a:t>the social welfare function.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4608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4C5DE9-3C1D-E89F-F972-47228C09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92D050"/>
                </a:solidFill>
              </a:rPr>
              <a:t>How maximum social welfare is determined ?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>
                <a:solidFill>
                  <a:srgbClr val="92D050"/>
                </a:solidFill>
              </a:rPr>
              <a:t> 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7" name="Content Placeholder 6" descr="Screenshot 2025-04-08 15222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676400"/>
            <a:ext cx="5715001" cy="4358617"/>
          </a:xfrm>
        </p:spPr>
      </p:pic>
      <p:pic>
        <p:nvPicPr>
          <p:cNvPr id="9" name="Picture 8" descr="Screenshot 2025-04-08 1523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715991"/>
            <a:ext cx="5867400" cy="51420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3627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10001029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10001029" id="{ED3996BA-162B-43C7-B0E2-A5CA4E649741}" vid="{187088E4-27D7-4455-856F-4A44258D82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322</Words>
  <Application>Microsoft Office PowerPoint</Application>
  <PresentationFormat>Custom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TF10001029</vt:lpstr>
      <vt:lpstr>Social welfare Function</vt:lpstr>
      <vt:lpstr>Contents </vt:lpstr>
      <vt:lpstr>Introduction </vt:lpstr>
      <vt:lpstr>Classical social welfare function</vt:lpstr>
      <vt:lpstr>Bergson-Samuelson Social welfare function</vt:lpstr>
      <vt:lpstr>Properties/Features</vt:lpstr>
      <vt:lpstr>Grand utility possibility frontier </vt:lpstr>
      <vt:lpstr>Constraint Bliss</vt:lpstr>
      <vt:lpstr>How maximum social welfare is determined ?  </vt:lpstr>
      <vt:lpstr>Limitation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EDUCATION IN     INDIA</dc:title>
  <dc:creator>mimiafsana7086@gmail.com</dc:creator>
  <cp:lastModifiedBy>Sultan Ahmed</cp:lastModifiedBy>
  <cp:revision>21</cp:revision>
  <dcterms:created xsi:type="dcterms:W3CDTF">2025-04-07T05:43:06Z</dcterms:created>
  <dcterms:modified xsi:type="dcterms:W3CDTF">2025-04-09T02:47:16Z</dcterms:modified>
</cp:coreProperties>
</file>