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y="6858000" cx="9144000"/>
  <p:notesSz cx="6858000" cy="9144000"/>
  <p:defaultTextStyle>
    <a:defPPr lvl="0">
      <a:defRPr lang="en-US"/>
    </a:defPPr>
    <a:lvl1pPr defTabSz="4572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4572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4572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4572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4572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4572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4572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4572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4572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"/>
          <p:cNvSpPr txBox="1"/>
          <p:nvPr>
            <p:ph type="ctrTitle"/>
          </p:nvPr>
        </p:nvSpPr>
        <p:spPr>
          <a:xfrm>
            <a:off x="685800" y="437794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7200" u="sng">
                <a:solidFill>
                  <a:schemeClr val="dk2"/>
                </a:solidFill>
                <a:highlight>
                  <a:schemeClr val="lt2"/>
                </a:highlight>
              </a:rPr>
              <a:t>Zora Neale Hurston</a:t>
            </a:r>
            <a:endParaRPr b="1" i="1" sz="7200" u="sng">
              <a:solidFill>
                <a:schemeClr val="dk2"/>
              </a:solidFill>
              <a:highlight>
                <a:schemeClr val="lt2"/>
              </a:highlight>
            </a:endParaRPr>
          </a:p>
        </p:txBody>
      </p:sp>
      <p:sp>
        <p:nvSpPr>
          <p:cNvPr id="13" name="Google Shape;13;p1"/>
          <p:cNvSpPr txBox="1"/>
          <p:nvPr>
            <p:ph idx="1" type="subTitle"/>
          </p:nvPr>
        </p:nvSpPr>
        <p:spPr>
          <a:xfrm>
            <a:off x="1297060" y="2162487"/>
            <a:ext cx="6158400" cy="38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49230"/>
              <a:buNone/>
            </a:pPr>
            <a:r>
              <a:rPr b="1" lang="en-US" sz="6500">
                <a:solidFill>
                  <a:srgbClr val="888888"/>
                </a:solidFill>
                <a:latin typeface="Caveat"/>
                <a:ea typeface="Caveat"/>
                <a:cs typeface="Caveat"/>
                <a:sym typeface="Caveat"/>
              </a:rPr>
              <a:t>Barracoon: The Story of the Last Slave</a:t>
            </a:r>
            <a:endParaRPr b="1" sz="6500">
              <a:solidFill>
                <a:srgbClr val="888888"/>
              </a:solidFill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69565"/>
              <a:buNone/>
            </a:pPr>
            <a:r>
              <a:t/>
            </a:r>
            <a:endParaRPr b="1" sz="460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69565"/>
              <a:buNone/>
            </a:pPr>
            <a:r>
              <a:t/>
            </a:r>
            <a:endParaRPr b="1" sz="4600">
              <a:latin typeface="Caveat"/>
              <a:ea typeface="Caveat"/>
              <a:cs typeface="Caveat"/>
              <a:sym typeface="Caveat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t/>
            </a:r>
            <a:endParaRPr b="1" i="1">
              <a:solidFill>
                <a:srgbClr val="4A86E8"/>
              </a:solidFill>
              <a:latin typeface="Lobster"/>
              <a:ea typeface="Lobster"/>
              <a:cs typeface="Lobster"/>
              <a:sym typeface="Lobs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b="1" i="1" lang="en-US">
                <a:solidFill>
                  <a:srgbClr val="4A86E8"/>
                </a:solidFill>
                <a:latin typeface="Comfortaa"/>
                <a:ea typeface="Comfortaa"/>
                <a:cs typeface="Comfortaa"/>
                <a:sym typeface="Comfortaa"/>
              </a:rPr>
              <a:t>Prepared by </a:t>
            </a:r>
            <a:endParaRPr b="1" i="1">
              <a:solidFill>
                <a:srgbClr val="4A86E8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b="1" i="1" lang="en-US">
                <a:solidFill>
                  <a:srgbClr val="4A86E8"/>
                </a:solidFill>
                <a:latin typeface="Comfortaa"/>
                <a:ea typeface="Comfortaa"/>
                <a:cs typeface="Comfortaa"/>
                <a:sym typeface="Comfortaa"/>
              </a:rPr>
              <a:t>Dr Marie Kalita </a:t>
            </a:r>
            <a:endParaRPr b="1" i="1">
              <a:solidFill>
                <a:srgbClr val="4A86E8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ct val="100000"/>
              <a:buNone/>
            </a:pPr>
            <a:r>
              <a:rPr b="1" i="1" lang="en-US">
                <a:solidFill>
                  <a:srgbClr val="4A86E8"/>
                </a:solidFill>
                <a:latin typeface="Comfortaa"/>
                <a:ea typeface="Comfortaa"/>
                <a:cs typeface="Comfortaa"/>
                <a:sym typeface="Comfortaa"/>
              </a:rPr>
              <a:t>HOD, Dept of English</a:t>
            </a:r>
            <a:r>
              <a:rPr b="1" lang="en-US"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b="1"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999999"/>
                </a:highlight>
              </a:rPr>
              <a:t>About Zora Neale Hurston</a:t>
            </a:r>
            <a:endParaRPr b="1" i="1" u="sng">
              <a:solidFill>
                <a:schemeClr val="dk2"/>
              </a:solidFill>
              <a:highlight>
                <a:srgbClr val="999999"/>
              </a:highlight>
            </a:endParaRPr>
          </a:p>
        </p:txBody>
      </p:sp>
      <p:sp>
        <p:nvSpPr>
          <p:cNvPr id="16" name="Google Shape;16;p2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African American writer, anthropologist, and folklorist (1891–1960)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Key figure of the Harlem Renaissance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Known for preserving African American culture and oral traditions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Famous works include Their Eyes Were Watching God and Barracoon</a:t>
            </a:r>
            <a:endParaRPr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Background of Barracoon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Based on interviews conducted in 1927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Records the life story of Cudjo Lewis (Oluale Kossola)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Cudjo Lewis was one of the last survivors of the transatlantic slave trade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The book was published posthumously in 2018</a:t>
            </a:r>
            <a:endParaRPr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Who Was Cudjo Lewis?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Born Oluale Kossola in present-day Benin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Captured and enslaved in 1860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Brought to the United States on the slave ship Clotilda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Lived in Africatown, Alabama, after emancipation</a:t>
            </a:r>
            <a:endParaRPr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Meaning of 'Barracoon'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A barracoon was a holding pen for enslaved Africans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Used before transport across the Atlantic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Symbolizes captivity, suffering, and loss of freedom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Represents the beginning of the traumatic slave experience</a:t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Major Themes in Barracoon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28" name="Google Shape;28;p6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Slavery and human suffering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Memory and trauma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Cultural loss and survival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Resilience and identity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Narrative Style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Written in Cudjo Lewis’s own dialect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Preserves the authenticity of oral storytelling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Combines anthropology and literature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Gives voice to an enslaved African perspective</a:t>
            </a:r>
            <a:endParaRPr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4400" u="sng">
                <a:solidFill>
                  <a:schemeClr val="dk2"/>
                </a:solidFill>
                <a:highlight>
                  <a:srgbClr val="B7B7B7"/>
                </a:highlight>
              </a:rPr>
              <a:t>Importance of Barracoon</a:t>
            </a:r>
            <a:endParaRPr b="1" i="1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34" name="Google Shape;34;p8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A rare firsthand account of the transatlantic slave trade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Highlights African experiences of enslavement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Challenges sanitized versions of history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An important contribution to African American literature</a:t>
            </a:r>
            <a:endParaRPr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1" lang="en-US" sz="6000" u="sng">
                <a:solidFill>
                  <a:schemeClr val="dk2"/>
                </a:solidFill>
                <a:highlight>
                  <a:srgbClr val="B7B7B7"/>
                </a:highlight>
              </a:rPr>
              <a:t>Conclusion</a:t>
            </a:r>
            <a:endParaRPr b="1" i="1" sz="6000" u="sng">
              <a:solidFill>
                <a:schemeClr val="dk2"/>
              </a:solidFill>
              <a:highlight>
                <a:srgbClr val="B7B7B7"/>
              </a:highlight>
            </a:endParaRPr>
          </a:p>
        </p:txBody>
      </p:sp>
      <p:sp>
        <p:nvSpPr>
          <p:cNvPr id="37" name="Google Shape;37;p9"/>
          <p:cNvSpPr txBox="1"/>
          <p:nvPr>
            <p:ph idx="1" type="body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</a:pPr>
            <a:r>
              <a:rPr b="1" lang="en-US" sz="3200">
                <a:solidFill>
                  <a:schemeClr val="dk1"/>
                </a:solidFill>
              </a:rPr>
              <a:t>Barracoon preserves the voice of the last known survivor of the slave trade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Demonstrates Hurston’s commitment to cultural truth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Remains a powerful historical and literary document</a:t>
            </a:r>
            <a:endParaRPr b="1"/>
          </a:p>
          <a:p>
            <a:pPr indent="-285750" lvl="1" marL="7429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</a:pPr>
            <a:r>
              <a:rPr b="1" lang="en-US" sz="2800">
                <a:solidFill>
                  <a:schemeClr val="dk1"/>
                </a:solidFill>
              </a:rPr>
              <a:t>Encourages remembrance and reflection on slavery</a:t>
            </a:r>
            <a:endParaRPr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