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57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DC77A-EEE4-45CE-0A27-4BEEE181D2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13A327-C3EB-5C11-CCB8-809C7C2DF4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3CDD6-09E3-A512-F044-26D620D64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0C488-1EA9-4218-AD67-E3F06714509A}" type="datetimeFigureOut">
              <a:rPr lang="en-IN" smtClean="0"/>
              <a:t>30-12-2025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D33D7D-7362-1507-6C69-14CC0E94A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FF47A-17A4-73BE-2C86-DE29BFBFA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7B03D-311D-4685-8A09-C086E0F9D4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3408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5B3B0-A968-A376-41B5-C830B6846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CD6220-A690-1FDA-81C3-583ACC5659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10520-3DEA-550C-7F16-860B0B312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0C488-1EA9-4218-AD67-E3F06714509A}" type="datetimeFigureOut">
              <a:rPr lang="en-IN" smtClean="0"/>
              <a:t>30-12-2025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4F26C-9030-A4E8-33BB-21FD98E8E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4B84A-AD91-4177-ABDC-C836CB223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7B03D-311D-4685-8A09-C086E0F9D4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2112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E6C5CF-D4E5-B881-38CE-C7BCB4AEFD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CAFB2E-A9C6-5764-0E7D-55CF892D9D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7E3562-EF14-BE8E-C3C7-CAF295F2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0C488-1EA9-4218-AD67-E3F06714509A}" type="datetimeFigureOut">
              <a:rPr lang="en-IN" smtClean="0"/>
              <a:t>30-12-2025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E7B91-71B2-811B-8729-A59EB7ABB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9E298-4F9B-B6B4-BA31-D5E130CC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7B03D-311D-4685-8A09-C086E0F9D4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23735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6A182-AB0B-A53F-7368-4A003CEA5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C8620-4F1C-341F-2157-D2BC38456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4BBC2-44D7-EED8-5EB3-66E2636D4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0C488-1EA9-4218-AD67-E3F06714509A}" type="datetimeFigureOut">
              <a:rPr lang="en-IN" smtClean="0"/>
              <a:t>30-12-2025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5391B-ADC5-83A9-C52D-DF5404234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E6C46-1CEA-7AED-A661-5F79CAEA8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7B03D-311D-4685-8A09-C086E0F9D4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59488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BC03D-8C1F-5EC7-E74E-66AA3A500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ACBC01-06C5-48E7-8948-F34B190AA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6F123-E8DA-517E-FDB6-9BEB2F3D0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0C488-1EA9-4218-AD67-E3F06714509A}" type="datetimeFigureOut">
              <a:rPr lang="en-IN" smtClean="0"/>
              <a:t>30-12-2025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70DA3-EF01-A779-59C5-C91FF64DE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CC292-79DA-2F6E-54A9-72AB1F18F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7B03D-311D-4685-8A09-C086E0F9D4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8664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043E0-D1B7-74B9-9BCA-D4294AD14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FBCF4-9938-3348-24AA-0D06A6226B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4DFB79-9FDB-6F71-D4CB-876D7014D0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76937D-2335-CB52-94F3-7443C5664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0C488-1EA9-4218-AD67-E3F06714509A}" type="datetimeFigureOut">
              <a:rPr lang="en-IN" smtClean="0"/>
              <a:t>30-12-2025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86DF03-40AD-D40A-D7AE-C32669EB6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05C565-0536-F8C7-8A74-C7D9F8E0B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7B03D-311D-4685-8A09-C086E0F9D4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1276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9E831-EA3C-DD35-928E-2D50A02AD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D3288F-FAD6-B0AA-C676-67E34D49F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CB83B1-FA48-97E0-43B5-BD15A5A60F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C58AFD-70C2-745B-AF4A-4122D4803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BC52BB-C8D9-D0B7-049A-D04263EB19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7AB99D-F0D3-2F2B-01D9-0B6052B00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0C488-1EA9-4218-AD67-E3F06714509A}" type="datetimeFigureOut">
              <a:rPr lang="en-IN" smtClean="0"/>
              <a:t>30-12-2025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9F4DFC-C02C-779F-8B6D-512A956C7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A231B9-F830-1961-41DB-0E8BB8088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7B03D-311D-4685-8A09-C086E0F9D4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8368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CB3ED-0B3E-F16B-5002-D7938097D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6DE210-089A-F11E-3CDA-520D4EE62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0C488-1EA9-4218-AD67-E3F06714509A}" type="datetimeFigureOut">
              <a:rPr lang="en-IN" smtClean="0"/>
              <a:t>30-12-2025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AA07F2-389C-E83F-3AFC-222B0AF5F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D67AFA-2481-0288-2DD1-FABFBD853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7B03D-311D-4685-8A09-C086E0F9D4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2876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0988D5-BA76-3DE4-A954-26ECCE2FE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0C488-1EA9-4218-AD67-E3F06714509A}" type="datetimeFigureOut">
              <a:rPr lang="en-IN" smtClean="0"/>
              <a:t>30-12-2025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448DFD-46FD-5736-BF68-2D2429385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C027C0-9E52-306A-5DC8-4CD295F2D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7B03D-311D-4685-8A09-C086E0F9D4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6009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0362F-EF5D-BDBE-8539-736CC10F1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E859A-F758-BA45-8DE4-82F1AA42B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5E7FF9-FA32-56B4-11ED-FD7512E72D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E43540-82B1-68B7-ED76-A23B7207F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0C488-1EA9-4218-AD67-E3F06714509A}" type="datetimeFigureOut">
              <a:rPr lang="en-IN" smtClean="0"/>
              <a:t>30-12-2025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4CF3C7-4EBF-F7FC-2B5B-6DA1E79C8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01E86B-C850-5D16-3C40-9D0241477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7B03D-311D-4685-8A09-C086E0F9D4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2758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AE7E0-EE7E-1F65-9BAE-678F2C388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2CDF2C-51AC-DE83-DC83-151E624516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996053-1886-EB2D-5900-D952A1491D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5A98A-5F10-1ADE-53D4-399AF79B6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0C488-1EA9-4218-AD67-E3F06714509A}" type="datetimeFigureOut">
              <a:rPr lang="en-IN" smtClean="0"/>
              <a:t>30-12-2025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EAEB18-7538-3284-0400-3A1E5CC9C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7E85DD-92B7-CEC1-A681-FF545A8E8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7B03D-311D-4685-8A09-C086E0F9D4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1319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F9885E-A104-B030-D048-0D17B62EC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7460D0-E1B3-1E7E-0153-F3D4B97EE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EB06E-2AF6-5385-442A-4824D16CED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70C488-1EA9-4218-AD67-E3F06714509A}" type="datetimeFigureOut">
              <a:rPr lang="en-IN" smtClean="0"/>
              <a:t>30-12-2025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31E0F-58EE-3CF4-502F-ACFD6026FA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3EA66-D653-3756-E891-A4202EA9FD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87B03D-311D-4685-8A09-C086E0F9D4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3513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britannica.com/biography/Longinus-Greek-literary-critic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rriam-webster.com/dictionary/metaphor" TargetMode="External"/><Relationship Id="rId2" Type="http://schemas.openxmlformats.org/officeDocument/2006/relationships/hyperlink" Target="https://www.merriam-webster.com/dictionary/criticis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erriam-webster.com/dictionary/moral" TargetMode="External"/><Relationship Id="rId4" Type="http://schemas.openxmlformats.org/officeDocument/2006/relationships/hyperlink" Target="https://www.merriam-webster.com/dictionary/sublime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A3A74-F23D-F5D2-9724-1D0DE8DBC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890" y="599768"/>
            <a:ext cx="10343536" cy="138634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IN" dirty="0"/>
              <a:t>			</a:t>
            </a:r>
            <a:r>
              <a:rPr lang="en-IN" dirty="0">
                <a:solidFill>
                  <a:schemeClr val="tx2"/>
                </a:solidFill>
              </a:rPr>
              <a:t>L</a:t>
            </a:r>
            <a:r>
              <a:rPr lang="en-IN" sz="4000" dirty="0">
                <a:solidFill>
                  <a:schemeClr val="tx2"/>
                </a:solidFill>
              </a:rPr>
              <a:t>onginus ,1</a:t>
            </a:r>
            <a:r>
              <a:rPr lang="en-IN" sz="4000" baseline="30000" dirty="0">
                <a:solidFill>
                  <a:schemeClr val="tx2"/>
                </a:solidFill>
              </a:rPr>
              <a:t>st</a:t>
            </a:r>
            <a:r>
              <a:rPr lang="en-IN" sz="4000" dirty="0">
                <a:solidFill>
                  <a:schemeClr val="tx2"/>
                </a:solidFill>
              </a:rPr>
              <a:t> Century AD</a:t>
            </a:r>
            <a:r>
              <a:rPr lang="en-US" sz="4000" i="1" dirty="0"/>
              <a:t>                              </a:t>
            </a:r>
            <a:r>
              <a:rPr lang="en-US" sz="2200" i="1" dirty="0"/>
              <a:t>On the Sublime,</a:t>
            </a:r>
            <a:r>
              <a:rPr lang="en-US" sz="2200" dirty="0"/>
              <a:t> that was for long attributed to the 3rd-century Greek philosopher Cassius </a:t>
            </a:r>
            <a:r>
              <a:rPr lang="en-US" sz="2200" u="sng" dirty="0">
                <a:hlinkClick r:id="rId2"/>
              </a:rPr>
              <a:t>Longinus</a:t>
            </a:r>
            <a:r>
              <a:rPr lang="en-US" sz="2200" dirty="0"/>
              <a:t> but now believed to have been written in the 1st century </a:t>
            </a:r>
            <a:r>
              <a:rPr lang="en-US" sz="2200" cap="all" dirty="0"/>
              <a:t>ad</a:t>
            </a:r>
            <a:r>
              <a:rPr lang="en-US" sz="2200" dirty="0"/>
              <a:t> by an unknown writer frequently designated Pseudo-Longinus.</a:t>
            </a:r>
            <a:br>
              <a:rPr lang="en-IN" sz="2200" dirty="0">
                <a:solidFill>
                  <a:schemeClr val="tx2"/>
                </a:solidFill>
              </a:rPr>
            </a:br>
            <a:endParaRPr lang="en-IN" sz="2200" dirty="0">
              <a:solidFill>
                <a:schemeClr val="tx2"/>
              </a:solidFill>
            </a:endParaRPr>
          </a:p>
        </p:txBody>
      </p:sp>
      <p:pic>
        <p:nvPicPr>
          <p:cNvPr id="5" name="Content Placeholder 4" descr="A close-up of a person with a white beard&#10;&#10;AI-generated content may be incorrect.">
            <a:extLst>
              <a:ext uri="{FF2B5EF4-FFF2-40B4-BE49-F238E27FC236}">
                <a16:creationId xmlns:a16="http://schemas.microsoft.com/office/drawing/2014/main" id="{ACDDAD23-451D-196B-BCF2-E480F41E6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766" y="2506662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988363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C32E8-2090-0366-6936-5E04930497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2700" dirty="0">
                <a:solidFill>
                  <a:schemeClr val="tx2"/>
                </a:solidFill>
              </a:rPr>
              <a:t>Longinus’s Concept of Sublimity. </a:t>
            </a:r>
            <a:br>
              <a:rPr lang="en-US" sz="2700" dirty="0">
                <a:solidFill>
                  <a:schemeClr val="tx2"/>
                </a:solidFill>
              </a:rPr>
            </a:br>
            <a:r>
              <a:rPr lang="en-US" sz="2700" dirty="0">
                <a:solidFill>
                  <a:schemeClr val="tx2"/>
                </a:solidFill>
              </a:rPr>
              <a:t>Introduction to the first "Romantic" critic and his groundbreaking work </a:t>
            </a:r>
            <a:r>
              <a:rPr lang="en-US" sz="2700" i="1" dirty="0">
                <a:solidFill>
                  <a:schemeClr val="tx2"/>
                </a:solidFill>
              </a:rPr>
              <a:t>On the Sublime</a:t>
            </a:r>
            <a:br>
              <a:rPr lang="en-US" sz="2700" dirty="0"/>
            </a:br>
            <a:endParaRPr lang="en-IN" sz="27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06D0FE-75DE-0444-DD82-977BCE7C45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r>
              <a:rPr lang="en-IN" dirty="0">
                <a:solidFill>
                  <a:schemeClr val="tx2"/>
                </a:solidFill>
              </a:rPr>
              <a:t>Dr. Madhuleema Chaliha</a:t>
            </a:r>
          </a:p>
        </p:txBody>
      </p:sp>
    </p:spTree>
    <p:extLst>
      <p:ext uri="{BB962C8B-B14F-4D97-AF65-F5344CB8AC3E}">
        <p14:creationId xmlns:p14="http://schemas.microsoft.com/office/powerpoint/2010/main" val="1480470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6132E-E2D0-F40D-6BDA-16C41493377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IN" dirty="0">
                <a:solidFill>
                  <a:schemeClr val="tx2"/>
                </a:solidFill>
              </a:rPr>
              <a:t>Definition 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05301-39E1-D6D3-FDBA-84E3342A1A94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2"/>
                </a:solidFill>
              </a:rPr>
              <a:t>Longinus defines the sublime as "elevation" or "loftiness" that gives writing distinction</a:t>
            </a:r>
            <a:r>
              <a:rPr lang="en-US" dirty="0"/>
              <a:t>.</a:t>
            </a:r>
          </a:p>
          <a:p>
            <a:r>
              <a:rPr lang="en-US" dirty="0"/>
              <a:t>The author of the treatise defines sublimity as “excellence in language,” the “expression of a great spirit,” and the power to provoke “ecstasy.” Departing from traditional classical </a:t>
            </a:r>
            <a:r>
              <a:rPr lang="en-US" u="sng" dirty="0">
                <a:hlinkClick r:id="rId2"/>
              </a:rPr>
              <a:t>criticism</a:t>
            </a:r>
            <a:r>
              <a:rPr lang="en-US" dirty="0"/>
              <a:t>, which sought to attribute the success of literary works to their balance of certain technical elements—diction, thought, </a:t>
            </a:r>
            <a:r>
              <a:rPr lang="en-US" u="sng" dirty="0">
                <a:hlinkClick r:id="rId3"/>
              </a:rPr>
              <a:t>metaphor</a:t>
            </a:r>
            <a:r>
              <a:rPr lang="en-US" dirty="0"/>
              <a:t>, music, etc.—he saw the source of the </a:t>
            </a:r>
            <a:r>
              <a:rPr lang="en-US" u="sng" dirty="0">
                <a:hlinkClick r:id="rId4"/>
              </a:rPr>
              <a:t>sublime</a:t>
            </a:r>
            <a:r>
              <a:rPr lang="en-US" dirty="0"/>
              <a:t> in the </a:t>
            </a:r>
            <a:r>
              <a:rPr lang="en-US" u="sng" dirty="0">
                <a:hlinkClick r:id="rId5"/>
              </a:rPr>
              <a:t>moral</a:t>
            </a:r>
            <a:r>
              <a:rPr lang="en-US" dirty="0"/>
              <a:t>, emotional, and imaginative depth of the writer and its expression in the flare-up of genius that rules alone could not produce.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28524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B12FC-6417-1115-26DE-F8A107DBE7A0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IN" dirty="0"/>
              <a:t>Five Components of </a:t>
            </a:r>
            <a:r>
              <a:rPr lang="en-IN" b="1" dirty="0"/>
              <a:t>On the Sublime </a:t>
            </a:r>
            <a:r>
              <a:rPr lang="en-IN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2C995-F5EB-ABDC-54D7-257EB864A2A0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grandeur of thought, </a:t>
            </a:r>
          </a:p>
          <a:p>
            <a:r>
              <a:rPr lang="en-US" dirty="0"/>
              <a:t>strong emotion, </a:t>
            </a:r>
          </a:p>
          <a:p>
            <a:r>
              <a:rPr lang="en-US" dirty="0"/>
              <a:t>appropriate figures of speech,</a:t>
            </a:r>
          </a:p>
          <a:p>
            <a:r>
              <a:rPr lang="en-US" dirty="0"/>
              <a:t> noble diction, </a:t>
            </a:r>
          </a:p>
          <a:p>
            <a:r>
              <a:rPr lang="en-US" dirty="0"/>
              <a:t>and dignified composition.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19446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D8F52-65E2-91AB-0A70-F0ECDA7EF84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IN" dirty="0">
                <a:solidFill>
                  <a:schemeClr val="tx2"/>
                </a:solidFill>
              </a:rPr>
              <a:t>1: Grandeur of Thought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38FC6-501E-6EA0-1543-6DC17D074AF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Longinus's "Grandeur of Thought" is the primary source of the sublime in literature, meaning truly great writing springs from a great soul with lofty, majestic ideas, as sublime words naturally flow from noble concepts, making it an "echo of a great soul" that elevates the reader's spirit beyond the mundane. This innate power to form great conceptions, linked to a writer's moral and intellectual depth, allows them to express profound themes that resonate eternally, unlike petty thoughts that yield fleeting or false sublimity, emphasizing the connection between a magnificent mind and magnificent art. </a:t>
            </a:r>
            <a:endParaRPr lang="en-IN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86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E1AE5-273E-1316-DA2F-C9AF103DB30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IN" dirty="0">
                <a:solidFill>
                  <a:schemeClr val="tx2"/>
                </a:solidFill>
              </a:rPr>
              <a:t>2: Strong Emotion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0EE85-9D05-05CF-09F6-BFCCF2739211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The second source of the sublime is vehement and inspired passion. Longinus asserts that nothing contributes soar to loftiness of tone in writing than genuine emotion.</a:t>
            </a:r>
            <a:endParaRPr lang="en-IN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40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01381-5EFF-6E2F-1103-FAB1A1621A7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IN" dirty="0">
                <a:solidFill>
                  <a:schemeClr val="tx2"/>
                </a:solidFill>
              </a:rPr>
              <a:t>3: Appropriate figure of Speech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19958-06D4-CF9F-2D77-35F0088DCECC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29793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364</Words>
  <Application>Microsoft Office PowerPoint</Application>
  <PresentationFormat>Widescreen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   Longinus ,1st Century AD                              On the Sublime, that was for long attributed to the 3rd-century Greek philosopher Cassius Longinus but now believed to have been written in the 1st century ad by an unknown writer frequently designated Pseudo-Longinus. </vt:lpstr>
      <vt:lpstr> Longinus’s Concept of Sublimity.  Introduction to the first "Romantic" critic and his groundbreaking work On the Sublime </vt:lpstr>
      <vt:lpstr>Definition :</vt:lpstr>
      <vt:lpstr>Five Components of On the Sublime :</vt:lpstr>
      <vt:lpstr>1: Grandeur of Thought</vt:lpstr>
      <vt:lpstr>2: Strong Emotion </vt:lpstr>
      <vt:lpstr>3: Appropriate figure of Speech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919101041781</dc:creator>
  <cp:lastModifiedBy>919101041781</cp:lastModifiedBy>
  <cp:revision>7</cp:revision>
  <dcterms:created xsi:type="dcterms:W3CDTF">2025-12-30T06:33:39Z</dcterms:created>
  <dcterms:modified xsi:type="dcterms:W3CDTF">2025-12-30T07:13:51Z</dcterms:modified>
</cp:coreProperties>
</file>