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9144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 flipH="1">
            <a:off x="8246400" y="5661233"/>
            <a:ext cx="897600" cy="11967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 flipH="1">
            <a:off x="8246400" y="5661167"/>
            <a:ext cx="897600" cy="11967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2"/>
          <p:cNvSpPr txBox="1"/>
          <p:nvPr>
            <p:ph type="ctrTitle"/>
          </p:nvPr>
        </p:nvSpPr>
        <p:spPr>
          <a:xfrm>
            <a:off x="390525" y="2425700"/>
            <a:ext cx="8222100" cy="1244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390525" y="3718840"/>
            <a:ext cx="8222100" cy="5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60950" y="2753800"/>
            <a:ext cx="8222100" cy="135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 flipH="1" rot="10800000">
            <a:off x="0" y="2247900"/>
            <a:ext cx="9144000" cy="4610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0" y="2248000"/>
            <a:ext cx="9144000" cy="1449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471900" y="984967"/>
            <a:ext cx="8222100" cy="102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471900" y="2558767"/>
            <a:ext cx="8222100" cy="36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/>
          <p:nvPr/>
        </p:nvSpPr>
        <p:spPr>
          <a:xfrm flipH="1" rot="10800000">
            <a:off x="0" y="2247900"/>
            <a:ext cx="9144000" cy="4610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5"/>
          <p:cNvSpPr/>
          <p:nvPr/>
        </p:nvSpPr>
        <p:spPr>
          <a:xfrm>
            <a:off x="0" y="2248000"/>
            <a:ext cx="9144000" cy="1449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5"/>
          <p:cNvSpPr txBox="1"/>
          <p:nvPr>
            <p:ph type="title"/>
          </p:nvPr>
        </p:nvSpPr>
        <p:spPr>
          <a:xfrm>
            <a:off x="471900" y="984967"/>
            <a:ext cx="8222100" cy="102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471900" y="2558767"/>
            <a:ext cx="3999900" cy="36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4694250" y="2558767"/>
            <a:ext cx="3999900" cy="36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/>
          <p:nvPr/>
        </p:nvSpPr>
        <p:spPr>
          <a:xfrm flipH="1" rot="10800000">
            <a:off x="0" y="875100"/>
            <a:ext cx="9144000" cy="5982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6"/>
          <p:cNvSpPr/>
          <p:nvPr/>
        </p:nvSpPr>
        <p:spPr>
          <a:xfrm>
            <a:off x="0" y="875133"/>
            <a:ext cx="9144000" cy="1449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6"/>
          <p:cNvSpPr txBox="1"/>
          <p:nvPr>
            <p:ph type="title"/>
          </p:nvPr>
        </p:nvSpPr>
        <p:spPr>
          <a:xfrm>
            <a:off x="98250" y="21800"/>
            <a:ext cx="8826600" cy="80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/>
        </p:nvSpPr>
        <p:spPr>
          <a:xfrm flipH="1" rot="10800000">
            <a:off x="3276600" y="33"/>
            <a:ext cx="58674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7"/>
          <p:cNvSpPr/>
          <p:nvPr/>
        </p:nvSpPr>
        <p:spPr>
          <a:xfrm rot="-5400000">
            <a:off x="-98100" y="3374700"/>
            <a:ext cx="6858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7"/>
          <p:cNvSpPr txBox="1"/>
          <p:nvPr>
            <p:ph type="title"/>
          </p:nvPr>
        </p:nvSpPr>
        <p:spPr>
          <a:xfrm>
            <a:off x="226078" y="477067"/>
            <a:ext cx="2808000" cy="1271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226075" y="1954400"/>
            <a:ext cx="2808000" cy="42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/>
          <p:nvPr>
            <p:ph type="title"/>
          </p:nvPr>
        </p:nvSpPr>
        <p:spPr>
          <a:xfrm>
            <a:off x="490250" y="651000"/>
            <a:ext cx="6227100" cy="545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/>
          <p:nvPr/>
        </p:nvSpPr>
        <p:spPr>
          <a:xfrm flipH="1">
            <a:off x="0" y="0"/>
            <a:ext cx="457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9"/>
          <p:cNvSpPr/>
          <p:nvPr/>
        </p:nvSpPr>
        <p:spPr>
          <a:xfrm rot="5400000">
            <a:off x="1089325" y="3375050"/>
            <a:ext cx="68571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5" name="Google Shape;55;p9"/>
          <p:cNvSpPr txBox="1"/>
          <p:nvPr>
            <p:ph idx="1" type="subTitle"/>
          </p:nvPr>
        </p:nvSpPr>
        <p:spPr>
          <a:xfrm>
            <a:off x="265500" y="3705956"/>
            <a:ext cx="4045200" cy="16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6" name="Google Shape;56;p9"/>
          <p:cNvSpPr txBox="1"/>
          <p:nvPr>
            <p:ph idx="2" type="body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/>
        </p:nvSpPr>
        <p:spPr>
          <a:xfrm flipH="1" rot="10800000">
            <a:off x="0" y="-100"/>
            <a:ext cx="9144000" cy="6261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0"/>
          <p:cNvSpPr/>
          <p:nvPr/>
        </p:nvSpPr>
        <p:spPr>
          <a:xfrm flipH="1" rot="10800000">
            <a:off x="0" y="6163733"/>
            <a:ext cx="9144000" cy="987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def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57150" y="6262433"/>
            <a:ext cx="8382000" cy="59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62" name="Google Shape;62;p10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/>
          <p:nvPr>
            <p:ph hasCustomPrompt="1" type="title"/>
          </p:nvPr>
        </p:nvSpPr>
        <p:spPr>
          <a:xfrm>
            <a:off x="475500" y="1678033"/>
            <a:ext cx="8222100" cy="261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5" name="Google Shape;65;p11"/>
          <p:cNvSpPr txBox="1"/>
          <p:nvPr>
            <p:ph idx="1" type="body"/>
          </p:nvPr>
        </p:nvSpPr>
        <p:spPr>
          <a:xfrm>
            <a:off x="475500" y="4406167"/>
            <a:ext cx="8222100" cy="1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3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3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  <a:defRPr sz="2800"/>
            </a:lvl1pPr>
            <a:lvl2pPr indent="-3810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/>
            </a:lvl2pPr>
            <a:lvl3pPr indent="-355600" lvl="2" marL="1371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■"/>
              <a:defRPr sz="2000"/>
            </a:lvl3pPr>
            <a:lvl4pPr indent="-342900" lvl="3" marL="1828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/>
            </a:lvl4pPr>
            <a:lvl5pPr indent="-342900" lvl="4" marL="2286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/>
            </a:lvl5pPr>
            <a:lvl6pPr indent="-342900" lvl="5" marL="2743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/>
            </a:lvl6pPr>
            <a:lvl7pPr indent="-342900" lvl="6" marL="3200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/>
            </a:lvl7pPr>
            <a:lvl8pPr indent="-342900" lvl="7" marL="3657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/>
            </a:lvl8pPr>
            <a:lvl9pPr indent="-342900" lvl="8" marL="411480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 sz="1800"/>
            </a:lvl9pPr>
          </a:lstStyle>
          <a:p/>
        </p:txBody>
      </p:sp>
      <p:sp>
        <p:nvSpPr>
          <p:cNvPr id="78" name="Google Shape;78;p14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  <a:defRPr sz="2800"/>
            </a:lvl1pPr>
            <a:lvl2pPr indent="-381000" lvl="1" marL="914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 sz="2400"/>
            </a:lvl2pPr>
            <a:lvl3pPr indent="-355600" lvl="2" marL="1371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■"/>
              <a:defRPr sz="2000"/>
            </a:lvl3pPr>
            <a:lvl4pPr indent="-342900" lvl="3" marL="18288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/>
            </a:lvl4pPr>
            <a:lvl5pPr indent="-342900" lvl="4" marL="2286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/>
            </a:lvl5pPr>
            <a:lvl6pPr indent="-342900" lvl="5" marL="2743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 sz="1800"/>
            </a:lvl6pPr>
            <a:lvl7pPr indent="-342900" lvl="6" marL="32004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 sz="1800"/>
            </a:lvl7pPr>
            <a:lvl8pPr indent="-342900" lvl="7" marL="36576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800"/>
            </a:lvl8pPr>
            <a:lvl9pPr indent="-342900" lvl="8" marL="411480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 sz="1800"/>
            </a:lvl9pPr>
          </a:lstStyle>
          <a:p/>
        </p:txBody>
      </p:sp>
      <p:sp>
        <p:nvSpPr>
          <p:cNvPr id="79" name="Google Shape;79;p1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933EA-09FC-41A1-9699-9C0403338B3E}" type="datetimeFigureOut">
              <a:rPr lang="en-US" smtClean="0"/>
              <a:pPr/>
              <a:t>28-Dec-25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83988-0F82-4CD9-819D-8C6DA63EB1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 txBox="1"/>
          <p:nvPr>
            <p:ph type="title"/>
          </p:nvPr>
        </p:nvSpPr>
        <p:spPr>
          <a:xfrm>
            <a:off x="471900" y="984967"/>
            <a:ext cx="8222100" cy="102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471900" y="2558767"/>
            <a:ext cx="8222100" cy="36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523541" y="6260831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s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ctrTitle"/>
          </p:nvPr>
        </p:nvSpPr>
        <p:spPr>
          <a:xfrm>
            <a:off x="-12" y="733343"/>
            <a:ext cx="91440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Calibri"/>
              <a:buNone/>
            </a:pPr>
            <a:r>
              <a:rPr b="1" i="1" lang="as-IN"/>
              <a:t>অসমীয়া ভাষাৰ উত্থান আৰু বিকাশ</a:t>
            </a:r>
            <a:endParaRPr b="1" i="1"/>
          </a:p>
        </p:txBody>
      </p:sp>
      <p:sp>
        <p:nvSpPr>
          <p:cNvPr id="84" name="Google Shape;84;p15"/>
          <p:cNvSpPr txBox="1"/>
          <p:nvPr>
            <p:ph idx="1" type="subTitle"/>
          </p:nvPr>
        </p:nvSpPr>
        <p:spPr>
          <a:xfrm>
            <a:off x="3347027" y="4114800"/>
            <a:ext cx="4114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as-IN" sz="2400">
                <a:solidFill>
                  <a:srgbClr val="000000"/>
                </a:solidFill>
              </a:rPr>
              <a:t>উপস্থাপক :</a:t>
            </a:r>
            <a:endParaRPr b="1" sz="24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as-IN" sz="2400">
                <a:solidFill>
                  <a:srgbClr val="000000"/>
                </a:solidFill>
              </a:rPr>
              <a:t>সংগীতা ঘোষ</a:t>
            </a:r>
            <a:endParaRPr b="1" sz="24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as-IN" sz="2400">
                <a:solidFill>
                  <a:srgbClr val="000000"/>
                </a:solidFill>
              </a:rPr>
              <a:t>অংশকালীন সহকাৰী অধ্যাপিকা</a:t>
            </a:r>
            <a:endParaRPr b="1" sz="24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as-IN" sz="2400">
                <a:solidFill>
                  <a:srgbClr val="000000"/>
                </a:solidFill>
              </a:rPr>
              <a:t> অসমীয়া বিভাগ</a:t>
            </a:r>
            <a:endParaRPr b="1" sz="24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as-IN" sz="2400">
                <a:solidFill>
                  <a:srgbClr val="000000"/>
                </a:solidFill>
              </a:rPr>
              <a:t>পশ্চিম গুৱাহাটী মহাবিদ্যালয়</a:t>
            </a:r>
            <a:endParaRPr b="1"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 txBox="1"/>
          <p:nvPr>
            <p:ph type="title"/>
          </p:nvPr>
        </p:nvSpPr>
        <p:spPr>
          <a:xfrm>
            <a:off x="0" y="99060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i="1" lang="as-IN" sz="4800"/>
              <a:t>অসমীয়া ভাষাত পুৰাণ-মহাকাব্যৰ অনুসৃষ্টি</a:t>
            </a:r>
            <a:endParaRPr b="1" i="1" sz="4800"/>
          </a:p>
        </p:txBody>
      </p:sp>
      <p:sp>
        <p:nvSpPr>
          <p:cNvPr id="112" name="Google Shape;112;p24"/>
          <p:cNvSpPr txBox="1"/>
          <p:nvPr>
            <p:ph idx="1" type="body"/>
          </p:nvPr>
        </p:nvSpPr>
        <p:spPr>
          <a:xfrm>
            <a:off x="457200" y="2715346"/>
            <a:ext cx="8229600" cy="30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ভূমিকা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উদ্দেশ্য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অসমীয়া ভাষাত পুৰাণৰ পুনৰ্সৃষ্টি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120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অসমীয়া ভাষাত মহাকাব্যৰ পুনৰ্সৃষ্টি</a:t>
            </a:r>
            <a:endParaRPr b="1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5"/>
          <p:cNvSpPr txBox="1"/>
          <p:nvPr>
            <p:ph type="title"/>
          </p:nvPr>
        </p:nvSpPr>
        <p:spPr>
          <a:xfrm>
            <a:off x="457200" y="990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/>
              <a:t>অসমীয়া ভাষাত পুৰাণৰ পুনৰ্সৃষ্টি </a:t>
            </a:r>
            <a:endParaRPr b="1" i="1" sz="4800"/>
          </a:p>
        </p:txBody>
      </p:sp>
      <p:sp>
        <p:nvSpPr>
          <p:cNvPr id="115" name="Google Shape;115;p25"/>
          <p:cNvSpPr txBox="1"/>
          <p:nvPr>
            <p:ph idx="1" type="body"/>
          </p:nvPr>
        </p:nvSpPr>
        <p:spPr>
          <a:xfrm>
            <a:off x="457200" y="2741406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অনুবাদমূলক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কাব্য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নাট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গীত আৰু নাম-প্ৰসংগ সম্বন্ধীয় গ্ৰন্থ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120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লোকসাহিত্য, প্ৰবচন, খণ্ডকাব্য আৰু মন্ত্ৰপুথি</a:t>
            </a:r>
            <a:endParaRPr b="1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6"/>
          <p:cNvSpPr txBox="1"/>
          <p:nvPr>
            <p:ph type="title"/>
          </p:nvPr>
        </p:nvSpPr>
        <p:spPr>
          <a:xfrm>
            <a:off x="228600" y="1066800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/>
              <a:t>অসমীয়া ভাষাত মহাকাব্যৰ পুনৰ্সৃষ্টি</a:t>
            </a:r>
            <a:endParaRPr b="1" i="1" sz="4800"/>
          </a:p>
        </p:txBody>
      </p:sp>
      <p:sp>
        <p:nvSpPr>
          <p:cNvPr id="118" name="Google Shape;118;p26"/>
          <p:cNvSpPr txBox="1"/>
          <p:nvPr>
            <p:ph idx="1" type="body"/>
          </p:nvPr>
        </p:nvSpPr>
        <p:spPr>
          <a:xfrm>
            <a:off x="457200" y="2601229"/>
            <a:ext cx="822960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অসমীয়া ভাষাত ‘ৰামায়ণ’ৰ পুনৰ্সৃষ্টি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120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অসমীয়া ভাষাত ‘মহাভাৰত’ৰ পুনৰ্সৃষ্টি</a:t>
            </a:r>
            <a:endParaRPr b="1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7"/>
          <p:cNvSpPr txBox="1"/>
          <p:nvPr>
            <p:ph type="title"/>
          </p:nvPr>
        </p:nvSpPr>
        <p:spPr>
          <a:xfrm>
            <a:off x="381000" y="2514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b="1" lang="as-IN" sz="6600">
                <a:solidFill>
                  <a:schemeClr val="accent5"/>
                </a:solidFill>
              </a:rPr>
              <a:t>ধন্যবাদ </a:t>
            </a:r>
            <a:endParaRPr b="1" sz="6600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/>
          <p:nvPr>
            <p:ph type="title"/>
          </p:nvPr>
        </p:nvSpPr>
        <p:spPr>
          <a:xfrm>
            <a:off x="228600" y="762000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alibri"/>
              <a:buNone/>
            </a:pPr>
            <a:r>
              <a:rPr b="1" i="1" lang="as-IN" sz="4800"/>
              <a:t>সাহিত্যক ভাষা হিচাপে অসমীয়া ভাষা </a:t>
            </a:r>
            <a:endParaRPr b="1" i="1" sz="4800"/>
          </a:p>
        </p:txBody>
      </p:sp>
      <p:sp>
        <p:nvSpPr>
          <p:cNvPr id="87" name="Google Shape;87;p16"/>
          <p:cNvSpPr txBox="1"/>
          <p:nvPr>
            <p:ph idx="1" type="body"/>
          </p:nvPr>
        </p:nvSpPr>
        <p:spPr>
          <a:xfrm>
            <a:off x="457200" y="2332037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অসমীয়া ভাষা সাহিত্যৰ ইতিহাস প্ৰায় এহেজাৰ বছৰ পুৰণি। জগতৰ অন্যান্য ভাষাৰ দৰে অসমীয়া ভাষাৰো দুটা ৰূপ আছে ---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⮚"/>
            </a:pPr>
            <a:r>
              <a:rPr b="1" lang="as-IN" sz="2800">
                <a:solidFill>
                  <a:srgbClr val="000000"/>
                </a:solidFill>
              </a:rPr>
              <a:t> কথিত ভাষা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1200"/>
              </a:spcAft>
              <a:buClr>
                <a:srgbClr val="000000"/>
              </a:buClr>
              <a:buSzPts val="2800"/>
              <a:buFont typeface="Noto Sans Symbols"/>
              <a:buChar char="⮚"/>
            </a:pPr>
            <a:r>
              <a:rPr b="1" lang="as-IN" sz="2800">
                <a:solidFill>
                  <a:srgbClr val="000000"/>
                </a:solidFill>
              </a:rPr>
              <a:t> লিখিত ভাষা</a:t>
            </a:r>
            <a:endParaRPr b="1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457200" y="1219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/>
              <a:t>অসমীয়া ভাষা-সাহিত্যৰ জন্ম </a:t>
            </a:r>
            <a:endParaRPr b="1" i="1" sz="4800"/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685800" y="2667001"/>
            <a:ext cx="82296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as-IN" sz="3000">
                <a:solidFill>
                  <a:srgbClr val="000000"/>
                </a:solidFill>
              </a:rPr>
              <a:t>০ আৰ্যসম্ভূত ভাষা হিচাপে অসমীয়া ভাষা </a:t>
            </a:r>
            <a:endParaRPr sz="30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1200"/>
              </a:spcAft>
              <a:buClr>
                <a:schemeClr val="dk1"/>
              </a:buClr>
              <a:buSzPts val="2800"/>
              <a:buNone/>
            </a:pPr>
            <a:r>
              <a:rPr lang="as-IN" sz="3000">
                <a:solidFill>
                  <a:srgbClr val="000000"/>
                </a:solidFill>
              </a:rPr>
              <a:t>০ পূৱ ভাৰতৰ আধুনিক ভাষাসমূহৰ জননী ‘মাগধী’ প্ৰাকৃত</a:t>
            </a:r>
            <a:endParaRPr sz="3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type="title"/>
          </p:nvPr>
        </p:nvSpPr>
        <p:spPr>
          <a:xfrm>
            <a:off x="457200" y="1143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/>
              <a:t>প্ৰত্ন-অসমীয়া ভাষাৰ সাহিত্য </a:t>
            </a:r>
            <a:endParaRPr b="1" i="1" sz="4800"/>
          </a:p>
        </p:txBody>
      </p:sp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457200" y="2743200"/>
            <a:ext cx="8229600" cy="18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লোকসাহিত্য বা মৌখিক সাহিত্য ০ প্ৰত্ন-অসমীয়া ভাষাৰ প্ৰথম সাহিত্যিক নিদৰ্শন ‘চৰ্যাপদ’</a:t>
            </a:r>
            <a:endParaRPr b="1"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152400" y="990600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>
                <a:solidFill>
                  <a:srgbClr val="EFEFEF"/>
                </a:solidFill>
              </a:rPr>
              <a:t>অসমীয়া সাহিত্যৰ মুক্ত অবিৰত ধাৰা </a:t>
            </a:r>
            <a:endParaRPr b="1" i="1" sz="4800">
              <a:solidFill>
                <a:srgbClr val="EFEFEF"/>
              </a:solidFill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04800" y="2332037"/>
            <a:ext cx="85344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চতুৰ্দশ শতিকাৰ আৰম্ভণিৰ পৰা বৰ্তমানলৈকে অসমীয়া ভাষা সাহিত্যৰ যি উন্মুক্ত ধাৰা তাক ভাষা ভাষা বৈশিষ্ট্যৰ ভিত্তিত প্ৰধানকৈ তিনিটা যুগত ভাগ কৰিব পাৰি ----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⮚"/>
            </a:pPr>
            <a:r>
              <a:rPr b="1" lang="as-IN" sz="2800">
                <a:solidFill>
                  <a:srgbClr val="000000"/>
                </a:solidFill>
              </a:rPr>
              <a:t> আদি যুগ বা প্ৰাচীন অসমীয়া যুগ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Noto Sans Symbols"/>
              <a:buChar char="⮚"/>
            </a:pPr>
            <a:r>
              <a:rPr b="1" lang="as-IN" sz="2800">
                <a:solidFill>
                  <a:srgbClr val="000000"/>
                </a:solidFill>
              </a:rPr>
              <a:t>মধ্য যুগ বা মধ্য অসমীয়া যুগ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1200"/>
              </a:spcAft>
              <a:buClr>
                <a:srgbClr val="000000"/>
              </a:buClr>
              <a:buSzPts val="2800"/>
              <a:buFont typeface="Noto Sans Symbols"/>
              <a:buChar char="⮚"/>
            </a:pPr>
            <a:r>
              <a:rPr b="1" lang="as-IN" sz="2800">
                <a:solidFill>
                  <a:srgbClr val="000000"/>
                </a:solidFill>
              </a:rPr>
              <a:t>আধুনিক যুগ</a:t>
            </a:r>
            <a:endParaRPr b="1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533400" y="457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/>
              <a:t>আদি যুগ বা প্ৰাচীন অসমীয়া যুগ</a:t>
            </a:r>
            <a:endParaRPr b="1" i="1" sz="4800"/>
          </a:p>
        </p:txBody>
      </p:sp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457200" y="1905000"/>
            <a:ext cx="4038600" cy="4526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প্ৰাক্-শংকৰী যুগ আৰু ইয়াৰ প্ৰসিদ্ধ কবি---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sz="2800">
              <a:solidFill>
                <a:srgbClr val="000000"/>
              </a:solidFill>
            </a:endParaRPr>
          </a:p>
          <a:p>
            <a:pPr indent="-285750" lvl="1" marL="7429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1" lang="as-IN" sz="2400">
                <a:solidFill>
                  <a:srgbClr val="000000"/>
                </a:solidFill>
              </a:rPr>
              <a:t>মাধৱ কন্দলী</a:t>
            </a:r>
            <a:endParaRPr b="1" sz="2400">
              <a:solidFill>
                <a:srgbClr val="000000"/>
              </a:solidFill>
            </a:endParaRPr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1" lang="as-IN" sz="2400">
                <a:solidFill>
                  <a:srgbClr val="000000"/>
                </a:solidFill>
              </a:rPr>
              <a:t>ৰুদ্ৰ কন্দলী</a:t>
            </a:r>
            <a:endParaRPr b="1" sz="2400">
              <a:solidFill>
                <a:srgbClr val="000000"/>
              </a:solidFill>
            </a:endParaRPr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1" lang="as-IN" sz="2400">
                <a:solidFill>
                  <a:srgbClr val="000000"/>
                </a:solidFill>
              </a:rPr>
              <a:t>হেম সৰস্বতী</a:t>
            </a:r>
            <a:endParaRPr b="1" sz="2400">
              <a:solidFill>
                <a:srgbClr val="000000"/>
              </a:solidFill>
            </a:endParaRPr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1" lang="as-IN" sz="2400">
                <a:solidFill>
                  <a:srgbClr val="000000"/>
                </a:solidFill>
              </a:rPr>
              <a:t>কবিৰত্ন সৰস্বতী০</a:t>
            </a:r>
            <a:endParaRPr b="1" sz="2400">
              <a:solidFill>
                <a:srgbClr val="000000"/>
              </a:solidFill>
            </a:endParaRPr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1" lang="as-IN" sz="2400">
                <a:solidFill>
                  <a:srgbClr val="000000"/>
                </a:solidFill>
              </a:rPr>
              <a:t>হৰিবৰ বিপ্ৰ</a:t>
            </a:r>
            <a:endParaRPr b="1" sz="2400">
              <a:solidFill>
                <a:srgbClr val="000000"/>
              </a:solidFill>
            </a:endParaRPr>
          </a:p>
          <a:p>
            <a:pPr indent="-285750" lvl="1" marL="742950" rtl="0" algn="l">
              <a:spcBef>
                <a:spcPts val="480"/>
              </a:spcBef>
              <a:spcAft>
                <a:spcPts val="120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 sz="2400">
              <a:solidFill>
                <a:srgbClr val="000000"/>
              </a:solidFill>
            </a:endParaRPr>
          </a:p>
        </p:txBody>
      </p:sp>
      <p:sp>
        <p:nvSpPr>
          <p:cNvPr id="100" name="Google Shape;100;p20"/>
          <p:cNvSpPr txBox="1"/>
          <p:nvPr>
            <p:ph idx="2" type="body"/>
          </p:nvPr>
        </p:nvSpPr>
        <p:spPr>
          <a:xfrm>
            <a:off x="4648200" y="1905000"/>
            <a:ext cx="4038600" cy="45261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1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শংকৰী যুগ আৰু ইয়াৰ প্ৰসিদ্ধ কবি--- </a:t>
            </a:r>
            <a:endParaRPr b="1" sz="2800">
              <a:solidFill>
                <a:srgbClr val="000000"/>
              </a:solidFill>
            </a:endParaRPr>
          </a:p>
          <a:p>
            <a:pPr indent="-342900" lvl="1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sz="2800">
              <a:solidFill>
                <a:srgbClr val="000000"/>
              </a:solidFill>
            </a:endParaRPr>
          </a:p>
          <a:p>
            <a:pPr indent="-342900" lvl="2" marL="7429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1" lang="as-IN" sz="2400">
                <a:solidFill>
                  <a:srgbClr val="000000"/>
                </a:solidFill>
              </a:rPr>
              <a:t> শ্ৰীমন্ত শংকৰদেৱ</a:t>
            </a:r>
            <a:endParaRPr b="1" sz="2400">
              <a:solidFill>
                <a:srgbClr val="000000"/>
              </a:solidFill>
            </a:endParaRPr>
          </a:p>
          <a:p>
            <a:pPr indent="-342900" lvl="2" marL="74295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1" lang="as-IN" sz="2400">
                <a:solidFill>
                  <a:srgbClr val="000000"/>
                </a:solidFill>
              </a:rPr>
              <a:t> শ্ৰী শ্ৰী মাধৱদেৱ</a:t>
            </a:r>
            <a:endParaRPr b="1" sz="2400">
              <a:solidFill>
                <a:srgbClr val="000000"/>
              </a:solidFill>
            </a:endParaRPr>
          </a:p>
          <a:p>
            <a:pPr indent="-342900" lvl="2" marL="74295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⮚"/>
            </a:pPr>
            <a:r>
              <a:rPr b="1" lang="as-IN" sz="2400">
                <a:solidFill>
                  <a:srgbClr val="000000"/>
                </a:solidFill>
              </a:rPr>
              <a:t> ভট্টদেৱ</a:t>
            </a:r>
            <a:endParaRPr b="1" sz="24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120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 sz="3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0" y="99060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>
                <a:solidFill>
                  <a:srgbClr val="F3F3F3"/>
                </a:solidFill>
              </a:rPr>
              <a:t>মধ্য যুগ বা মধ্য অসমীয়া যুগৰ সাহিত্য</a:t>
            </a:r>
            <a:endParaRPr b="1" i="1" sz="4800">
              <a:solidFill>
                <a:srgbClr val="F3F3F3"/>
              </a:solidFill>
            </a:endParaRPr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457200" y="2606629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বুৰঞ্জী সাহিত্য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চৰিত পুথি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ব্যৱহাৰিক জ্ঞান শাস্ত্ৰমূলক সাহিত্য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560"/>
              </a:spcBef>
              <a:spcAft>
                <a:spcPts val="120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অন্যান্য</a:t>
            </a:r>
            <a:endParaRPr b="1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 txBox="1"/>
          <p:nvPr>
            <p:ph type="title"/>
          </p:nvPr>
        </p:nvSpPr>
        <p:spPr>
          <a:xfrm>
            <a:off x="152400" y="1219200"/>
            <a:ext cx="8991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/>
              <a:t>আধুনিক যুগৰ অসমীয়া ভাষা সাহিত্য </a:t>
            </a:r>
            <a:endParaRPr b="1" i="1" sz="4800"/>
          </a:p>
        </p:txBody>
      </p:sp>
      <p:sp>
        <p:nvSpPr>
          <p:cNvPr id="106" name="Google Shape;106;p22"/>
          <p:cNvSpPr txBox="1"/>
          <p:nvPr>
            <p:ph idx="1" type="body"/>
          </p:nvPr>
        </p:nvSpPr>
        <p:spPr>
          <a:xfrm>
            <a:off x="457200" y="2781174"/>
            <a:ext cx="8229600" cy="28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অৰুণোদয়ৰ স্তৰ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জোনাকী স্তৰ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যুদ্ধোত্তৰ স্তৰ</a:t>
            </a:r>
            <a:endParaRPr b="1"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3"/>
          <p:cNvSpPr txBox="1"/>
          <p:nvPr>
            <p:ph type="title"/>
          </p:nvPr>
        </p:nvSpPr>
        <p:spPr>
          <a:xfrm>
            <a:off x="0" y="91440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as-IN" sz="4800"/>
              <a:t>ৰাজপৃষ্ঠপোষকতা আৰু অসমীয়া ভাষা </a:t>
            </a:r>
            <a:endParaRPr b="1" i="1" sz="4800"/>
          </a:p>
        </p:txBody>
      </p:sp>
      <p:sp>
        <p:nvSpPr>
          <p:cNvPr id="109" name="Google Shape;109;p23"/>
          <p:cNvSpPr txBox="1"/>
          <p:nvPr>
            <p:ph idx="1" type="body"/>
          </p:nvPr>
        </p:nvSpPr>
        <p:spPr>
          <a:xfrm>
            <a:off x="696075" y="2649975"/>
            <a:ext cx="6938700" cy="45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ভূমিকা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উদ্দেশ্য </a:t>
            </a:r>
            <a:endParaRPr b="1" sz="2800">
              <a:solidFill>
                <a:srgbClr val="000000"/>
              </a:solidFill>
            </a:endParaRPr>
          </a:p>
          <a:p>
            <a:pPr indent="-342900" lvl="0" marL="342900" rtl="0" algn="just">
              <a:spcBef>
                <a:spcPts val="560"/>
              </a:spcBef>
              <a:spcAft>
                <a:spcPts val="1200"/>
              </a:spcAft>
              <a:buClr>
                <a:schemeClr val="dk1"/>
              </a:buClr>
              <a:buSzPts val="2800"/>
              <a:buNone/>
            </a:pPr>
            <a:r>
              <a:rPr b="1" lang="as-IN" sz="2800">
                <a:solidFill>
                  <a:srgbClr val="000000"/>
                </a:solidFill>
              </a:rPr>
              <a:t>০ ৰাজপৃষ্ঠপোষকতা আৰু প্ৰাক শংকৰী যুগৰ অসমীয়া ভাষা সাহিত্য</a:t>
            </a:r>
            <a:endParaRPr b="1" sz="2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