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33EA-09FC-41A1-9699-9C0403338B3E}" type="datetimeFigureOut">
              <a:rPr lang="en-US" smtClean="0"/>
              <a:pPr/>
              <a:t>28-Dec-25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83988-0F82-4CD9-819D-8C6DA63EB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ctrTitle"/>
          </p:nvPr>
        </p:nvSpPr>
        <p:spPr>
          <a:xfrm>
            <a:off x="685800" y="10668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i="1" lang="as-IN" sz="4800" u="sng">
                <a:highlight>
                  <a:srgbClr val="A4C2F4"/>
                </a:highlight>
              </a:rPr>
              <a:t>সংস্কৃত সাহিত্যৰ ইতিহাস </a:t>
            </a:r>
            <a:br>
              <a:rPr b="1" i="1" lang="as-IN" sz="4800" u="sng">
                <a:highlight>
                  <a:srgbClr val="A4C2F4"/>
                </a:highlight>
              </a:rPr>
            </a:br>
            <a:br>
              <a:rPr b="1" i="1" lang="as-IN" sz="4800" u="sng">
                <a:highlight>
                  <a:srgbClr val="A4C2F4"/>
                </a:highlight>
              </a:rPr>
            </a:br>
            <a:r>
              <a:rPr b="1" i="1" lang="as-IN" sz="4800" u="sng">
                <a:highlight>
                  <a:srgbClr val="A4C2F4"/>
                </a:highlight>
              </a:rPr>
              <a:t>বিষয় - গদ্য</a:t>
            </a:r>
            <a:endParaRPr b="1" i="1" sz="4800" u="sng">
              <a:highlight>
                <a:srgbClr val="A4C2F4"/>
              </a:highlight>
            </a:endParaRPr>
          </a:p>
        </p:txBody>
      </p:sp>
      <p:sp>
        <p:nvSpPr>
          <p:cNvPr id="13" name="Google Shape;13;p1"/>
          <p:cNvSpPr txBox="1"/>
          <p:nvPr>
            <p:ph idx="1" type="subTitle"/>
          </p:nvPr>
        </p:nvSpPr>
        <p:spPr>
          <a:xfrm>
            <a:off x="4267200" y="4114800"/>
            <a:ext cx="4114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chemeClr val="dk1"/>
                </a:solidFill>
                <a:highlight>
                  <a:srgbClr val="CFE2F3"/>
                </a:highlight>
              </a:rPr>
              <a:t>উপস্থাপক :</a:t>
            </a:r>
            <a:endParaRPr b="1" sz="2400">
              <a:highlight>
                <a:srgbClr val="CFE2F3"/>
              </a:highlight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chemeClr val="dk1"/>
                </a:solidFill>
                <a:highlight>
                  <a:srgbClr val="CFE2F3"/>
                </a:highlight>
              </a:rPr>
              <a:t>সংগীতা ঘোষ</a:t>
            </a:r>
            <a:endParaRPr b="1" sz="2400">
              <a:solidFill>
                <a:schemeClr val="dk1"/>
              </a:solidFill>
              <a:highlight>
                <a:srgbClr val="CFE2F3"/>
              </a:highlight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chemeClr val="dk1"/>
                </a:solidFill>
                <a:highlight>
                  <a:srgbClr val="CFE2F3"/>
                </a:highlight>
              </a:rPr>
              <a:t>অংশকালীন সহকাৰী অধ্যাপিকা</a:t>
            </a:r>
            <a:endParaRPr b="1" sz="2400">
              <a:solidFill>
                <a:schemeClr val="dk1"/>
              </a:solidFill>
              <a:highlight>
                <a:srgbClr val="CFE2F3"/>
              </a:highlight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chemeClr val="dk1"/>
                </a:solidFill>
                <a:highlight>
                  <a:srgbClr val="CFE2F3"/>
                </a:highlight>
              </a:rPr>
              <a:t> অসমীয়া বিভাগ</a:t>
            </a:r>
            <a:endParaRPr b="1" sz="2400">
              <a:solidFill>
                <a:schemeClr val="dk1"/>
              </a:solidFill>
              <a:highlight>
                <a:srgbClr val="CFE2F3"/>
              </a:highlight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chemeClr val="dk1"/>
                </a:solidFill>
                <a:highlight>
                  <a:srgbClr val="CFE2F3"/>
                </a:highlight>
              </a:rPr>
              <a:t>পশ্চিম গুৱাহাটী মহাবিদ্যালয়</a:t>
            </a:r>
            <a:endParaRPr b="1" sz="2400">
              <a:solidFill>
                <a:schemeClr val="dk1"/>
              </a:solidFill>
              <a:highlight>
                <a:srgbClr val="CFE2F3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457200" y="762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u="sng">
                <a:highlight>
                  <a:srgbClr val="3D85C6"/>
                </a:highlight>
              </a:rPr>
              <a:t>সংস্কৃত গদ্য কাব্যৰ নব্য ধাৰা:</a:t>
            </a:r>
            <a:endParaRPr b="1" i="1" u="sng">
              <a:highlight>
                <a:srgbClr val="3D85C6"/>
              </a:highlight>
            </a:endParaRPr>
          </a:p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457200" y="21336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আধুনিক সংস্কৃত গদ্য সাহিত্যৰ বিকাশ 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আধুনিক সংস্কৃত গদ্য কাব্যৰ ভাগসমূহ 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আধুনিক সংস্কৃত গদ্য সাহিত্যৰ কেইজনমান উল্লেখযোগ্য গদ্যকাৰ আৰু তেওঁলোকৰ গদ্যকাব্য</a:t>
            </a:r>
            <a:endParaRPr b="1" sz="30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 u="sng">
                <a:highlight>
                  <a:srgbClr val="6FA8DC"/>
                </a:highlight>
              </a:rPr>
              <a:t>আধুনিক গদ্যৰ মূল ভাগ:</a:t>
            </a:r>
            <a:endParaRPr b="1" i="1" sz="4800" u="sng">
              <a:highlight>
                <a:srgbClr val="6FA8DC"/>
              </a:highlight>
            </a:endParaRPr>
          </a:p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457207" y="2133612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মুক্তক </a:t>
            </a:r>
            <a:endParaRPr b="1" sz="3000">
              <a:highlight>
                <a:srgbClr val="A4C2F4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বৃত্তগন্ধী</a:t>
            </a:r>
            <a:endParaRPr b="1" sz="3000">
              <a:highlight>
                <a:srgbClr val="A4C2F4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উৎকলিকাপ্ৰায়</a:t>
            </a:r>
            <a:endParaRPr b="1" sz="3000">
              <a:highlight>
                <a:srgbClr val="A4C2F4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চুৰ্ণক</a:t>
            </a:r>
            <a:endParaRPr b="1" sz="3000">
              <a:highlight>
                <a:srgbClr val="A4C2F4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228600" y="990600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i="1" lang="as-IN" u="sng">
                <a:highlight>
                  <a:srgbClr val="6FA8DC"/>
                </a:highlight>
              </a:rPr>
              <a:t>প্ৰাচীন অসমত সংস্কৃত সাহিত্যৰ ধাৰা:</a:t>
            </a:r>
            <a:endParaRPr b="1" i="1" u="sng">
              <a:highlight>
                <a:srgbClr val="6FA8DC"/>
              </a:highlight>
            </a:endParaRP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457200" y="2286000"/>
            <a:ext cx="82296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A4C2F4"/>
                </a:highlight>
              </a:rPr>
              <a:t>০ সংস্কৃত চৰ্চাৰ প্ৰাৰম্ভিক ধাৰা </a:t>
            </a:r>
            <a:endParaRPr b="1" sz="2800">
              <a:highlight>
                <a:srgbClr val="A4C2F4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A4C2F4"/>
                </a:highlight>
              </a:rPr>
              <a:t>০ শিলালেখ অথবা শাসনত সংস্কৃত চৰ্চা </a:t>
            </a:r>
            <a:endParaRPr b="1" sz="2800">
              <a:highlight>
                <a:srgbClr val="A4C2F4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A4C2F4"/>
                </a:highlight>
              </a:rPr>
              <a:t>০ প্ৰাচীন অসমৰ সংস্কৃত গ্ৰন্থ </a:t>
            </a:r>
            <a:endParaRPr b="1" sz="2800">
              <a:highlight>
                <a:srgbClr val="A4C2F4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A4C2F4"/>
                </a:highlight>
              </a:rPr>
              <a:t>০ তন্ত্ৰ সাহিত্য </a:t>
            </a:r>
            <a:endParaRPr b="1" sz="2800">
              <a:highlight>
                <a:srgbClr val="A4C2F4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A4C2F4"/>
                </a:highlight>
              </a:rPr>
              <a:t>০ ধৰ্মশাস্ত্ৰ</a:t>
            </a:r>
            <a:endParaRPr b="1" sz="2800">
              <a:highlight>
                <a:srgbClr val="A4C2F4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/>
          <p:nvPr>
            <p:ph type="title"/>
          </p:nvPr>
        </p:nvSpPr>
        <p:spPr>
          <a:xfrm>
            <a:off x="381000" y="2514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1" i="1" lang="as-IN" sz="6600">
                <a:highlight>
                  <a:srgbClr val="4A86E8"/>
                </a:highlight>
              </a:rPr>
              <a:t>ধন্যবাদ </a:t>
            </a:r>
            <a:endParaRPr b="1" i="1" sz="6600">
              <a:highlight>
                <a:srgbClr val="4A86E8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670794" y="1299059"/>
            <a:ext cx="8229600" cy="12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Calibri"/>
              <a:buNone/>
            </a:pPr>
            <a:r>
              <a:rPr b="1" i="1" lang="as-IN" sz="4800" u="sng">
                <a:highlight>
                  <a:srgbClr val="A4C2F4"/>
                </a:highlight>
              </a:rPr>
              <a:t>গদ্যৰ সংজ্ঞা :</a:t>
            </a:r>
            <a:endParaRPr b="1" i="1" sz="4800" u="sng">
              <a:highlight>
                <a:srgbClr val="A4C2F4"/>
              </a:highlight>
            </a:endParaRPr>
          </a:p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206483" y="194858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FE2F3"/>
                </a:highlight>
              </a:rPr>
              <a:t>০ ছন্দ, তুক আৰু তালৰ নিয়ম নথকা, সাধাৰণ আৰু স্বাভাৱিক ভাষাত লিখা সাহিত্যিক ৰচনাই হৈছে গদ্য।</a:t>
            </a:r>
            <a:endParaRPr b="1" sz="3000">
              <a:highlight>
                <a:srgbClr val="CFE2F3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69388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6000" u="sng">
                <a:highlight>
                  <a:srgbClr val="9FC5E8"/>
                </a:highlight>
              </a:rPr>
              <a:t>গদ্যৰ ধাৰা :</a:t>
            </a:r>
            <a:endParaRPr b="1" i="1" sz="6000" u="sng">
              <a:highlight>
                <a:srgbClr val="9FC5E8"/>
              </a:highlight>
            </a:endParaRPr>
          </a:p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3" y="183688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ঐতিহাসিক আৰম্ভণি 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জনক 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আধুনিক বিকাশ</a:t>
            </a:r>
            <a:endParaRPr b="1" sz="30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457200" y="762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 u="sng">
                <a:highlight>
                  <a:srgbClr val="9FC5E8"/>
                </a:highlight>
              </a:rPr>
              <a:t>গদ্যৰ প্ৰকাৰ :</a:t>
            </a:r>
            <a:endParaRPr b="1" i="1" sz="4800" u="sng">
              <a:highlight>
                <a:srgbClr val="9FC5E8"/>
              </a:highlight>
            </a:endParaRPr>
          </a:p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57195" y="2331912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কল্পিত গদ্য (Fictional Prose) : সাধাৰণতে কাহিনী বা কল্পনাৰ আধাৰত লিখা হয়। উদাহৰণ - উপন্যাস, চুটিগল্প আদি।</a:t>
            </a:r>
            <a:endParaRPr b="1" sz="3000">
              <a:highlight>
                <a:srgbClr val="A4C2F4"/>
              </a:highlight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3000">
              <a:highlight>
                <a:srgbClr val="A4C2F4"/>
              </a:highlight>
            </a:endParaRPr>
          </a:p>
          <a:p>
            <a:pPr indent="-342900" lvl="0" marL="34290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A4C2F4"/>
                </a:highlight>
              </a:rPr>
              <a:t>০ অকল্পিত উপন্যাস (Non Fictional Prose) : বাস্তৱ ঘটনা বা তথ্যভিত্তিক লেখা।উদাহৰণ - পাঠ্যপুথি, স্মৃতিকথা, প্ৰৱন্ধ আদি।</a:t>
            </a:r>
            <a:endParaRPr b="1" sz="3000">
              <a:highlight>
                <a:srgbClr val="A4C2F4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 u="sng">
                <a:highlight>
                  <a:srgbClr val="9FC5E8"/>
                </a:highlight>
              </a:rPr>
              <a:t>গদ্যৰ অন্যান্য প্ৰকাৰসমূহ :</a:t>
            </a:r>
            <a:endParaRPr b="1" i="1" sz="4800" u="sng">
              <a:highlight>
                <a:srgbClr val="9FC5E8"/>
              </a:highlight>
            </a:endParaRPr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81000" y="20574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গদ্য কবিতা (Prose Poetry) : কবিতাৰ দৰে ভাব প্ৰকাশ কৰে, কিন্তু গদ্যৰ ঢাচেৰে লিখা হয়।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বীৰত্বমূলক গদ্য (Heroic Prose) : পৰম্পৰাগতভাৱে মুখে মুখে প্ৰচলিত, যি মৌখিক আবৃত্তিৰ বাবে উপযুক্ত।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ঐতিহাসিক গদ্য : বুৰঞ্জী বা ইতিহাসৰ ঘটনাক কেন্দ্ৰ কৰি লিখা গদ্য। যেনে-  অসমীয়া বুৰঞ্জী ।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নাটকীয় গদ্য : নাটকৰ সংলাপেৰে গঠিত গদ্য।</a:t>
            </a:r>
            <a:endParaRPr b="1" sz="30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457200" y="381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i="1" lang="as-IN" u="sng">
                <a:highlight>
                  <a:srgbClr val="9FC5E8"/>
                </a:highlight>
              </a:rPr>
              <a:t>অসমীয়া গদ্যৰ প্ৰকাৰ (ঐতিহাসিক পৰিপ্ৰেক্ষিতত) :</a:t>
            </a:r>
            <a:endParaRPr b="1" i="1" u="sng">
              <a:highlight>
                <a:srgbClr val="9FC5E8"/>
              </a:highlight>
            </a:endParaRPr>
          </a:p>
        </p:txBody>
      </p:sp>
      <p:sp>
        <p:nvSpPr>
          <p:cNvPr id="28" name="Google Shape;28;p6"/>
          <p:cNvSpPr txBox="1"/>
          <p:nvPr>
            <p:ph idx="1" type="body"/>
          </p:nvPr>
        </p:nvSpPr>
        <p:spPr>
          <a:xfrm>
            <a:off x="457200" y="1828800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অঙ্কীয়া নাটৰ গদ্য: শংকৰদেৱৰ দিনৰ পৰা আৰম্ভ হোৱা গদ্য।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ভট্টদেৱৰ গদ্য: অসমীয়া গদ্যৰ জনক হিচাপে পৰিচিত, তেওঁ গীত আৰু ভাগৱতৰ গদ্য ৰূপ দিছিল।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বুৰঞ্জীৰ গদ্য: আহোমৰ বুৰঞ্জীসমূহ। যেনে - পদ্মনাথ গোহাই বৰুৱাৰ বুৰঞ্জী।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আধুনিক গদ্য : ‘অৰুণোদয়’ কাকতৰ পৰা আৰম্ভ হোৱা, য'ত 'গদ্যৰ সাধনা'ৰ দৰে সংকলনবোৰো অন্তৰ্ভুক্ত। 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অন্যান্য: ধৰ্মপুথিৰ গদ্য, বিবিধ বিষয়ক গদ্য , চৰিত পুথি আৰু বংশাৱলীৰ গদ্য আদি।</a:t>
            </a:r>
            <a:endParaRPr b="1" sz="28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u="sng">
                <a:highlight>
                  <a:srgbClr val="9FC5E8"/>
                </a:highlight>
              </a:rPr>
              <a:t>গদ্যৰ লক্ষণ : </a:t>
            </a:r>
            <a:endParaRPr b="1" i="1" u="sng">
              <a:highlight>
                <a:srgbClr val="9FC5E8"/>
              </a:highlight>
            </a:endParaRPr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57200" y="233203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গদ্যত ছন্দ, তুক আৰু তাল নাথাকে।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সাধাৰণ আৰু স্বাভাৱিক ভাষা ব্যৱহাৰ কৰা হয়।০ ভাৱ আৰু তথ্য স্পষ্টভাৱে প্ৰকাশ পায়।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গদ্য পঢ়িবলৈ আৰু বুজিবলৈ সহজ।</a:t>
            </a:r>
            <a:endParaRPr b="1" sz="2800">
              <a:highlight>
                <a:srgbClr val="C9DAF8"/>
              </a:highlight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highlight>
                  <a:srgbClr val="C9DAF8"/>
                </a:highlight>
              </a:rPr>
              <a:t>০ দৈনন্দিন জীৱনৰ কথা আৰু বাস্তৱতা প্ৰকাশ পায়।</a:t>
            </a:r>
            <a:endParaRPr b="1" sz="28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28600" y="12192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 u="sng">
                <a:highlight>
                  <a:srgbClr val="9FC5E8"/>
                </a:highlight>
              </a:rPr>
              <a:t>সংস্কৃত গদ্য কাব্যৰ উদ্ভৱৰ ইতিহাস:</a:t>
            </a:r>
            <a:endParaRPr b="1" i="1" sz="4800" u="sng">
              <a:highlight>
                <a:srgbClr val="9FC5E8"/>
              </a:highlight>
            </a:endParaRPr>
          </a:p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457200" y="2590800"/>
            <a:ext cx="82296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সংস্কৃত গদ্য কাব্যৰ স্বৰূপ 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সংস্কৃত গদ্য কাব্যৰ উদ্ভৱ</a:t>
            </a:r>
            <a:endParaRPr b="1" sz="3000">
              <a:highlight>
                <a:srgbClr val="C9DAF8"/>
              </a:highlight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সংস্কৃত গদ্য কাব্যৰ বিকাশ</a:t>
            </a:r>
            <a:endParaRPr b="1" sz="30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457200" y="91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 u="sng">
                <a:highlight>
                  <a:srgbClr val="6FA8DC"/>
                </a:highlight>
              </a:rPr>
              <a:t>সংস্কৃত গদ্য কাব্যৰ বিশেষ শৈলী:</a:t>
            </a:r>
            <a:endParaRPr b="1" i="1" sz="4800" u="sng">
              <a:highlight>
                <a:srgbClr val="6FA8DC"/>
              </a:highlight>
            </a:endParaRPr>
          </a:p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457200" y="233203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বাণভট্টৰ শৈলী (কাদম্বৰী, হৰ্ষচৰিতৰ উল্লিখন সহ)</a:t>
            </a:r>
            <a:endParaRPr b="1" sz="3000">
              <a:highlight>
                <a:srgbClr val="C9DAF8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3000">
              <a:highlight>
                <a:srgbClr val="C9DAF8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দণ্ডীৰ শৈলী ( দশকুমাৰচৰিতৰ উল্লিখন সহ)</a:t>
            </a:r>
            <a:endParaRPr b="1" sz="3000">
              <a:highlight>
                <a:srgbClr val="C9DAF8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3000">
              <a:highlight>
                <a:srgbClr val="C9DAF8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3000">
                <a:highlight>
                  <a:srgbClr val="C9DAF8"/>
                </a:highlight>
              </a:rPr>
              <a:t>০ সুবন্ধুৰ শৈলী (বাসৱদত্তাৰ উল্লিখন সহ)</a:t>
            </a:r>
            <a:endParaRPr b="1" sz="3000">
              <a:highlight>
                <a:srgbClr val="C9DAF8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