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5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0DDEF3-74D0-476E-B3C3-8186BF5ADFAE}" type="datetimeFigureOut">
              <a:rPr lang="en-IN" smtClean="0"/>
              <a:t>09-01-2026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B253FA-3C89-4DEC-ACCC-47BA0279EA23}" type="slidenum">
              <a:rPr lang="en-IN" smtClean="0"/>
              <a:t>‹#›</a:t>
            </a:fld>
            <a:endParaRPr lang="en-IN"/>
          </a:p>
        </p:txBody>
      </p:sp>
    </p:spTree>
    <p:extLst>
      <p:ext uri="{BB962C8B-B14F-4D97-AF65-F5344CB8AC3E}">
        <p14:creationId xmlns:p14="http://schemas.microsoft.com/office/powerpoint/2010/main" val="2004443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7AB253FA-3C89-4DEC-ACCC-47BA0279EA23}" type="slidenum">
              <a:rPr lang="en-IN" smtClean="0"/>
              <a:t>1</a:t>
            </a:fld>
            <a:endParaRPr lang="en-IN"/>
          </a:p>
        </p:txBody>
      </p:sp>
    </p:spTree>
    <p:extLst>
      <p:ext uri="{BB962C8B-B14F-4D97-AF65-F5344CB8AC3E}">
        <p14:creationId xmlns:p14="http://schemas.microsoft.com/office/powerpoint/2010/main" val="25653597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CF41D67-59A8-40C3-A9F9-F8077290F974}" type="datetimeFigureOut">
              <a:rPr lang="en-IN" smtClean="0"/>
              <a:t>09-01-2026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1582397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F41D67-59A8-40C3-A9F9-F8077290F974}" type="datetimeFigureOut">
              <a:rPr lang="en-IN" smtClean="0"/>
              <a:t>09-01-2026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2869779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F41D67-59A8-40C3-A9F9-F8077290F974}" type="datetimeFigureOut">
              <a:rPr lang="en-IN" smtClean="0"/>
              <a:t>09-01-2026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58507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F41D67-59A8-40C3-A9F9-F8077290F974}" type="datetimeFigureOut">
              <a:rPr lang="en-IN" smtClean="0"/>
              <a:t>09-01-2026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1110874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F41D67-59A8-40C3-A9F9-F8077290F974}" type="datetimeFigureOut">
              <a:rPr lang="en-IN" smtClean="0"/>
              <a:t>09-01-2026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2105431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CF41D67-59A8-40C3-A9F9-F8077290F974}" type="datetimeFigureOut">
              <a:rPr lang="en-IN" smtClean="0"/>
              <a:t>09-01-2026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1417549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CF41D67-59A8-40C3-A9F9-F8077290F974}" type="datetimeFigureOut">
              <a:rPr lang="en-IN" smtClean="0"/>
              <a:t>09-01-2026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3512903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CF41D67-59A8-40C3-A9F9-F8077290F974}" type="datetimeFigureOut">
              <a:rPr lang="en-IN" smtClean="0"/>
              <a:t>09-01-2026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1963309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41D67-59A8-40C3-A9F9-F8077290F974}" type="datetimeFigureOut">
              <a:rPr lang="en-IN" smtClean="0"/>
              <a:t>09-01-2026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2395905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41D67-59A8-40C3-A9F9-F8077290F974}" type="datetimeFigureOut">
              <a:rPr lang="en-IN" smtClean="0"/>
              <a:t>09-01-2026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851953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41D67-59A8-40C3-A9F9-F8077290F974}" type="datetimeFigureOut">
              <a:rPr lang="en-IN" smtClean="0"/>
              <a:t>09-01-2026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2123A2B-FDC9-4115-9B6B-D435AF2C52F6}" type="slidenum">
              <a:rPr lang="en-IN" smtClean="0"/>
              <a:t>‹#›</a:t>
            </a:fld>
            <a:endParaRPr lang="en-IN"/>
          </a:p>
        </p:txBody>
      </p:sp>
    </p:spTree>
    <p:extLst>
      <p:ext uri="{BB962C8B-B14F-4D97-AF65-F5344CB8AC3E}">
        <p14:creationId xmlns:p14="http://schemas.microsoft.com/office/powerpoint/2010/main" val="675030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41D67-59A8-40C3-A9F9-F8077290F974}" type="datetimeFigureOut">
              <a:rPr lang="en-IN" smtClean="0"/>
              <a:t>09-01-2026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123A2B-FDC9-4115-9B6B-D435AF2C52F6}" type="slidenum">
              <a:rPr lang="en-IN" smtClean="0"/>
              <a:t>‹#›</a:t>
            </a:fld>
            <a:endParaRPr lang="en-IN"/>
          </a:p>
        </p:txBody>
      </p:sp>
    </p:spTree>
    <p:extLst>
      <p:ext uri="{BB962C8B-B14F-4D97-AF65-F5344CB8AC3E}">
        <p14:creationId xmlns:p14="http://schemas.microsoft.com/office/powerpoint/2010/main" val="3975238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76673"/>
            <a:ext cx="7772400" cy="2016223"/>
          </a:xfrm>
        </p:spPr>
        <p:txBody>
          <a:bodyPr>
            <a:noAutofit/>
          </a:bodyPr>
          <a:lstStyle/>
          <a:p>
            <a:r>
              <a:rPr lang="as-IN" sz="3600" b="1" dirty="0" smtClean="0"/>
              <a:t>ভক্তি সাহিত্য </a:t>
            </a:r>
            <a:r>
              <a:rPr lang="en-IN" sz="1800" dirty="0"/>
              <a:t/>
            </a:r>
            <a:br>
              <a:rPr lang="en-IN" sz="1800" dirty="0"/>
            </a:br>
            <a:r>
              <a:rPr lang="as-IN" sz="1800" dirty="0" smtClean="0"/>
              <a:t/>
            </a:r>
            <a:br>
              <a:rPr lang="as-IN" sz="1800" dirty="0" smtClean="0"/>
            </a:br>
            <a:r>
              <a:rPr lang="as-IN" sz="2800" b="1" dirty="0" smtClean="0"/>
              <a:t>বিষয় -  শৈৱ ধৰ্ম আৰু শৈৱ সাহিত্য </a:t>
            </a:r>
            <a:endParaRPr lang="en-IN" sz="2800" b="1" dirty="0"/>
          </a:p>
        </p:txBody>
      </p:sp>
      <p:sp>
        <p:nvSpPr>
          <p:cNvPr id="3" name="Subtitle 2"/>
          <p:cNvSpPr>
            <a:spLocks noGrp="1"/>
          </p:cNvSpPr>
          <p:nvPr>
            <p:ph type="subTitle" idx="1"/>
          </p:nvPr>
        </p:nvSpPr>
        <p:spPr>
          <a:xfrm>
            <a:off x="1907704" y="3284984"/>
            <a:ext cx="6688832" cy="1968624"/>
          </a:xfrm>
        </p:spPr>
        <p:txBody>
          <a:bodyPr>
            <a:noAutofit/>
          </a:bodyPr>
          <a:lstStyle/>
          <a:p>
            <a:r>
              <a:rPr lang="en-IN" sz="2000" dirty="0" smtClean="0">
                <a:solidFill>
                  <a:schemeClr val="tx1"/>
                </a:solidFill>
              </a:rPr>
              <a:t>			</a:t>
            </a:r>
            <a:r>
              <a:rPr lang="as-IN" sz="2000" dirty="0" smtClean="0">
                <a:solidFill>
                  <a:schemeClr val="tx1"/>
                </a:solidFill>
              </a:rPr>
              <a:t>উপস্থাপক</a:t>
            </a:r>
            <a:r>
              <a:rPr lang="en-IN" sz="2000" dirty="0" smtClean="0">
                <a:solidFill>
                  <a:schemeClr val="tx1"/>
                </a:solidFill>
              </a:rPr>
              <a:t> :</a:t>
            </a:r>
            <a:endParaRPr lang="as-IN" sz="2000" dirty="0" smtClean="0">
              <a:solidFill>
                <a:schemeClr val="tx1"/>
              </a:solidFill>
            </a:endParaRPr>
          </a:p>
          <a:p>
            <a:r>
              <a:rPr lang="en-IN" sz="2000" dirty="0" smtClean="0">
                <a:solidFill>
                  <a:schemeClr val="tx1"/>
                </a:solidFill>
              </a:rPr>
              <a:t>			</a:t>
            </a:r>
            <a:r>
              <a:rPr lang="as-IN" sz="2000" dirty="0" smtClean="0">
                <a:solidFill>
                  <a:schemeClr val="tx1"/>
                </a:solidFill>
              </a:rPr>
              <a:t>সংগীতা ঘোষ</a:t>
            </a:r>
          </a:p>
          <a:p>
            <a:r>
              <a:rPr lang="en-IN" sz="2000" dirty="0" smtClean="0">
                <a:solidFill>
                  <a:schemeClr val="tx1"/>
                </a:solidFill>
              </a:rPr>
              <a:t>			</a:t>
            </a:r>
            <a:r>
              <a:rPr lang="as-IN" sz="2000" dirty="0" smtClean="0">
                <a:solidFill>
                  <a:schemeClr val="tx1"/>
                </a:solidFill>
              </a:rPr>
              <a:t>অংশকালীন সহকাৰী অধ্যাপিকা </a:t>
            </a:r>
          </a:p>
          <a:p>
            <a:r>
              <a:rPr lang="en-IN" sz="2000" dirty="0" smtClean="0">
                <a:solidFill>
                  <a:schemeClr val="tx1"/>
                </a:solidFill>
              </a:rPr>
              <a:t>			</a:t>
            </a:r>
            <a:r>
              <a:rPr lang="as-IN" sz="2000" dirty="0" smtClean="0">
                <a:solidFill>
                  <a:schemeClr val="tx1"/>
                </a:solidFill>
              </a:rPr>
              <a:t>অসমীয়া বিভাগ</a:t>
            </a:r>
            <a:endParaRPr lang="en-IN" sz="2000" dirty="0">
              <a:solidFill>
                <a:schemeClr val="tx1"/>
              </a:solidFill>
            </a:endParaRPr>
          </a:p>
          <a:p>
            <a:r>
              <a:rPr lang="en-IN" sz="2000" dirty="0" smtClean="0">
                <a:solidFill>
                  <a:schemeClr val="tx1"/>
                </a:solidFill>
              </a:rPr>
              <a:t>			</a:t>
            </a:r>
            <a:r>
              <a:rPr lang="as-IN" sz="2000" dirty="0" smtClean="0">
                <a:solidFill>
                  <a:schemeClr val="tx1"/>
                </a:solidFill>
              </a:rPr>
              <a:t>পশ্চিম গুৱাহাটী মহাবিদ্যালয়</a:t>
            </a:r>
            <a:endParaRPr lang="en-IN" sz="2000" dirty="0">
              <a:solidFill>
                <a:schemeClr val="tx1"/>
              </a:solidFill>
            </a:endParaRPr>
          </a:p>
        </p:txBody>
      </p:sp>
    </p:spTree>
    <p:extLst>
      <p:ext uri="{BB962C8B-B14F-4D97-AF65-F5344CB8AC3E}">
        <p14:creationId xmlns:p14="http://schemas.microsoft.com/office/powerpoint/2010/main" val="304819433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498178"/>
          </a:xfrm>
        </p:spPr>
        <p:txBody>
          <a:bodyPr>
            <a:noAutofit/>
          </a:bodyPr>
          <a:lstStyle/>
          <a:p>
            <a:pPr algn="l"/>
            <a:r>
              <a:rPr lang="as-IN" sz="3600" b="1" dirty="0" smtClean="0"/>
              <a:t>শৈৱ ধৰ্মৰ উৎপত্তি</a:t>
            </a:r>
            <a:endParaRPr lang="en-IN" sz="3600" b="1" dirty="0"/>
          </a:p>
        </p:txBody>
      </p:sp>
      <p:sp>
        <p:nvSpPr>
          <p:cNvPr id="3" name="Content Placeholder 2"/>
          <p:cNvSpPr>
            <a:spLocks noGrp="1"/>
          </p:cNvSpPr>
          <p:nvPr>
            <p:ph idx="1"/>
          </p:nvPr>
        </p:nvSpPr>
        <p:spPr>
          <a:xfrm>
            <a:off x="457200" y="2420888"/>
            <a:ext cx="8229600" cy="3705275"/>
          </a:xfrm>
        </p:spPr>
        <p:txBody>
          <a:bodyPr>
            <a:normAutofit/>
          </a:bodyPr>
          <a:lstStyle/>
          <a:p>
            <a:pPr>
              <a:buFont typeface="Wingdings" pitchFamily="2" charset="2"/>
              <a:buChar char="v"/>
            </a:pPr>
            <a:r>
              <a:rPr lang="as-IN" sz="2800" dirty="0" smtClean="0"/>
              <a:t>প্ৰাগৈতিহাসিক হৰপ্পা সভ্যতাৰ যুগতেই ভাৰতত শৈৱ </a:t>
            </a:r>
            <a:r>
              <a:rPr lang="en-IN" sz="2800" dirty="0" smtClean="0"/>
              <a:t>        </a:t>
            </a:r>
            <a:r>
              <a:rPr lang="as-IN" sz="2800" dirty="0" smtClean="0"/>
              <a:t>ধৰ্মৰ উত্থান বা উৎপত্তি হোৱা বুলি কোৱা হয়। ঋক বেদ, যজুৰ্বেদ, ব্ৰাহ্মণ গ্ৰন্থসমূহ, তৈত্তিৰীয় আৰণ্যক, শ্বেতাশ্বতৰ উপনিষদ আদিত শিৱৰ উৎপত্তি সম্বন্ধে নানান তথ্য পোৱা যায়।</a:t>
            </a:r>
            <a:endParaRPr lang="en-IN" sz="2800" dirty="0"/>
          </a:p>
        </p:txBody>
      </p:sp>
    </p:spTree>
    <p:extLst>
      <p:ext uri="{BB962C8B-B14F-4D97-AF65-F5344CB8AC3E}">
        <p14:creationId xmlns:p14="http://schemas.microsoft.com/office/powerpoint/2010/main" val="38261514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42194"/>
          </a:xfrm>
        </p:spPr>
        <p:txBody>
          <a:bodyPr>
            <a:noAutofit/>
          </a:bodyPr>
          <a:lstStyle/>
          <a:p>
            <a:pPr algn="l"/>
            <a:r>
              <a:rPr lang="as-IN" sz="3600" b="1" dirty="0" smtClean="0"/>
              <a:t>অসমত শৈৱ ধৰ্মৰ প্ৰাচীনত্ব</a:t>
            </a:r>
            <a:r>
              <a:rPr lang="en-IN" sz="3600" b="1" dirty="0"/>
              <a:t> </a:t>
            </a:r>
            <a:r>
              <a:rPr lang="en-IN" sz="3600" b="1" dirty="0" smtClean="0"/>
              <a:t>:</a:t>
            </a:r>
            <a:endParaRPr lang="en-IN" sz="3600" b="1" dirty="0"/>
          </a:p>
        </p:txBody>
      </p:sp>
      <p:sp>
        <p:nvSpPr>
          <p:cNvPr id="3" name="Content Placeholder 2"/>
          <p:cNvSpPr>
            <a:spLocks noGrp="1"/>
          </p:cNvSpPr>
          <p:nvPr>
            <p:ph idx="1"/>
          </p:nvPr>
        </p:nvSpPr>
        <p:spPr>
          <a:xfrm>
            <a:off x="457200" y="2348880"/>
            <a:ext cx="8229600" cy="3777283"/>
          </a:xfrm>
        </p:spPr>
        <p:txBody>
          <a:bodyPr>
            <a:normAutofit/>
          </a:bodyPr>
          <a:lstStyle/>
          <a:p>
            <a:pPr>
              <a:buFont typeface="Wingdings" pitchFamily="2" charset="2"/>
              <a:buChar char="v"/>
            </a:pPr>
            <a:r>
              <a:rPr lang="as-IN" sz="2800" dirty="0" smtClean="0"/>
              <a:t>হিন্দু ধৰ্মৰ প্ৰাচীন তথা দেৱতাসকলৰ ভিতৰত শিৱ অন্যতম। এই ধৰ্মৰ প্ৰাচীনত্বৰ প্ৰমাণ শিলালিপি, তামৰ ফলি, প্ৰাচীন স্থাপত্য- ভাস্কৰ্য্য আৰু বিভিন্ন গ্ৰন্থ</a:t>
            </a:r>
            <a:r>
              <a:rPr lang="en-IN" sz="2800" dirty="0" smtClean="0"/>
              <a:t> (</a:t>
            </a:r>
            <a:r>
              <a:rPr lang="as-IN" sz="2800" dirty="0" smtClean="0"/>
              <a:t>মহাভাৰত, কালিকাপুৰাণ</a:t>
            </a:r>
            <a:r>
              <a:rPr lang="en-IN" sz="2800" dirty="0" smtClean="0"/>
              <a:t>) </a:t>
            </a:r>
            <a:r>
              <a:rPr lang="as-IN" sz="2800" dirty="0" smtClean="0"/>
              <a:t>আদিত দেখিবলৈ পোৱা যায়।</a:t>
            </a:r>
            <a:endParaRPr lang="en-IN" sz="2800" dirty="0"/>
          </a:p>
        </p:txBody>
      </p:sp>
    </p:spTree>
    <p:extLst>
      <p:ext uri="{BB962C8B-B14F-4D97-AF65-F5344CB8AC3E}">
        <p14:creationId xmlns:p14="http://schemas.microsoft.com/office/powerpoint/2010/main" val="3915284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6210"/>
          </a:xfrm>
        </p:spPr>
        <p:txBody>
          <a:bodyPr>
            <a:normAutofit/>
          </a:bodyPr>
          <a:lstStyle/>
          <a:p>
            <a:pPr algn="l"/>
            <a:r>
              <a:rPr lang="as-IN" sz="3600" b="1" dirty="0" smtClean="0"/>
              <a:t>অসমত শৈৱ সাহিত্য</a:t>
            </a:r>
            <a:r>
              <a:rPr lang="en-IN" sz="3600" b="1" dirty="0"/>
              <a:t> </a:t>
            </a:r>
            <a:r>
              <a:rPr lang="en-IN" sz="3600" b="1" dirty="0" smtClean="0"/>
              <a:t>:</a:t>
            </a:r>
            <a:endParaRPr lang="en-IN" sz="3600" b="1" dirty="0"/>
          </a:p>
        </p:txBody>
      </p:sp>
      <p:sp>
        <p:nvSpPr>
          <p:cNvPr id="3" name="Content Placeholder 2"/>
          <p:cNvSpPr>
            <a:spLocks noGrp="1"/>
          </p:cNvSpPr>
          <p:nvPr>
            <p:ph idx="1"/>
          </p:nvPr>
        </p:nvSpPr>
        <p:spPr>
          <a:xfrm>
            <a:off x="457200" y="2348880"/>
            <a:ext cx="8229600" cy="3777283"/>
          </a:xfrm>
        </p:spPr>
        <p:txBody>
          <a:bodyPr>
            <a:normAutofit/>
          </a:bodyPr>
          <a:lstStyle/>
          <a:p>
            <a:pPr>
              <a:buFont typeface="Wingdings" pitchFamily="2" charset="2"/>
              <a:buChar char="v"/>
            </a:pPr>
            <a:r>
              <a:rPr lang="as-IN" sz="2800" dirty="0" smtClean="0"/>
              <a:t>অতি প্ৰাচীন কালৰে পৰা অসমৰ সাংস্কৃতিক জীৱনত শিৱ দেৱতাই অনুপম স্থান লাভ কৰি আহিছে। কিন্তু অসমীয়া লিখিত সাহিত্যত শিৱ দেৱতাই তেনে স্থান লাভ কৰা দেখা নাযায়। শিৱক মূল উপাস্য দেৱতা হিচাপে লৈ ৰচনা কৰা শিৱ পুৰাণৰ বাহিৰে অসমীয়া ভাষাত আন কোনো স্বতন্ত্ৰ কাব্য ৰচিত হোৱাৰ নিদৰ্শন পাবলৈ নাই।</a:t>
            </a:r>
            <a:endParaRPr lang="en-IN" sz="2800" dirty="0"/>
          </a:p>
        </p:txBody>
      </p:sp>
    </p:spTree>
    <p:extLst>
      <p:ext uri="{BB962C8B-B14F-4D97-AF65-F5344CB8AC3E}">
        <p14:creationId xmlns:p14="http://schemas.microsoft.com/office/powerpoint/2010/main" val="16918942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800200"/>
          </a:xfrm>
        </p:spPr>
        <p:txBody>
          <a:bodyPr>
            <a:noAutofit/>
          </a:bodyPr>
          <a:lstStyle/>
          <a:p>
            <a:pPr algn="l"/>
            <a:r>
              <a:rPr lang="as-IN" sz="3600" b="1" dirty="0" smtClean="0"/>
              <a:t>ৰুদ্ৰ সিংহৰ “ শিৱ-পুৰাণ ” :</a:t>
            </a:r>
            <a:endParaRPr lang="en-IN" sz="3600" b="1" dirty="0"/>
          </a:p>
        </p:txBody>
      </p:sp>
      <p:sp>
        <p:nvSpPr>
          <p:cNvPr id="3" name="Content Placeholder 2"/>
          <p:cNvSpPr>
            <a:spLocks noGrp="1"/>
          </p:cNvSpPr>
          <p:nvPr>
            <p:ph idx="1"/>
          </p:nvPr>
        </p:nvSpPr>
        <p:spPr>
          <a:xfrm>
            <a:off x="467544" y="2564904"/>
            <a:ext cx="8229600" cy="3528393"/>
          </a:xfrm>
        </p:spPr>
        <p:txBody>
          <a:bodyPr>
            <a:normAutofit/>
          </a:bodyPr>
          <a:lstStyle/>
          <a:p>
            <a:pPr>
              <a:buFont typeface="Wingdings" pitchFamily="2" charset="2"/>
              <a:buChar char="v"/>
            </a:pPr>
            <a:r>
              <a:rPr lang="as-IN" sz="2800" dirty="0" smtClean="0"/>
              <a:t> ‘শিৱ-পুৰাণ’ গ্ৰন্থৰ ৰচকৰ পৰিচয় </a:t>
            </a:r>
            <a:endParaRPr lang="en-IN" sz="2800" dirty="0" smtClean="0"/>
          </a:p>
          <a:p>
            <a:pPr>
              <a:buFont typeface="Wingdings" pitchFamily="2" charset="2"/>
              <a:buChar char="v"/>
            </a:pPr>
            <a:r>
              <a:rPr lang="as-IN" sz="2800" dirty="0" smtClean="0"/>
              <a:t> ‘শিৱ-পুৰাণ’ ৰ বিষয়বস্তু </a:t>
            </a:r>
            <a:endParaRPr lang="en-IN" sz="2800" dirty="0"/>
          </a:p>
          <a:p>
            <a:pPr>
              <a:buFont typeface="Wingdings" pitchFamily="2" charset="2"/>
              <a:buChar char="v"/>
            </a:pPr>
            <a:r>
              <a:rPr lang="as-IN" sz="2800" dirty="0" smtClean="0"/>
              <a:t> ‘শিৱ-পুৰাণ’ গ্ৰন্থৰ বৈশিষ্ট্য </a:t>
            </a:r>
            <a:endParaRPr lang="en-IN" sz="2800" dirty="0"/>
          </a:p>
          <a:p>
            <a:pPr>
              <a:buFont typeface="Wingdings" pitchFamily="2" charset="2"/>
              <a:buChar char="v"/>
            </a:pPr>
            <a:r>
              <a:rPr lang="as-IN" sz="2800" dirty="0" smtClean="0"/>
              <a:t> ‘শিৱ-পুৰাণ’ ত শিৱ-মাহাত্ম্য </a:t>
            </a:r>
            <a:endParaRPr lang="en-IN" sz="2800" dirty="0"/>
          </a:p>
          <a:p>
            <a:pPr>
              <a:buFont typeface="Wingdings" pitchFamily="2" charset="2"/>
              <a:buChar char="v"/>
            </a:pPr>
            <a:r>
              <a:rPr lang="as-IN" sz="2800" dirty="0" smtClean="0"/>
              <a:t> ‘শিৱ পুৰাণ’ ত প্ৰতিফলিত সামাজিক চিত্ৰ</a:t>
            </a:r>
            <a:endParaRPr lang="en-IN" sz="2800" dirty="0"/>
          </a:p>
        </p:txBody>
      </p:sp>
    </p:spTree>
    <p:extLst>
      <p:ext uri="{BB962C8B-B14F-4D97-AF65-F5344CB8AC3E}">
        <p14:creationId xmlns:p14="http://schemas.microsoft.com/office/powerpoint/2010/main" val="355247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2002234"/>
          </a:xfrm>
        </p:spPr>
        <p:txBody>
          <a:bodyPr>
            <a:noAutofit/>
          </a:bodyPr>
          <a:lstStyle/>
          <a:p>
            <a:pPr algn="l"/>
            <a:r>
              <a:rPr lang="as-IN" sz="3600" b="1" dirty="0" smtClean="0"/>
              <a:t>প্ৰাচীন কামৰূপত শৈৱ তত্ত্বৰ বিকাশ আৰু প্ৰসাৰ :</a:t>
            </a:r>
            <a:endParaRPr lang="en-IN" sz="3600" b="1" dirty="0"/>
          </a:p>
        </p:txBody>
      </p:sp>
      <p:sp>
        <p:nvSpPr>
          <p:cNvPr id="3" name="Content Placeholder 2"/>
          <p:cNvSpPr>
            <a:spLocks noGrp="1"/>
          </p:cNvSpPr>
          <p:nvPr>
            <p:ph idx="1"/>
          </p:nvPr>
        </p:nvSpPr>
        <p:spPr>
          <a:xfrm>
            <a:off x="467544" y="2996952"/>
            <a:ext cx="8229600" cy="2769171"/>
          </a:xfrm>
        </p:spPr>
        <p:txBody>
          <a:bodyPr>
            <a:normAutofit/>
          </a:bodyPr>
          <a:lstStyle/>
          <a:p>
            <a:pPr>
              <a:buFont typeface="Wingdings" pitchFamily="2" charset="2"/>
              <a:buChar char="v"/>
            </a:pPr>
            <a:r>
              <a:rPr lang="as-IN" sz="2800" dirty="0" smtClean="0"/>
              <a:t>বিভিন্ন নৃগোষ্ঠী আৰু নৃপতিসকলৰ মাজত শিৱ দেৱতাৰ জনপ্ৰিয়তা</a:t>
            </a:r>
            <a:endParaRPr lang="en-IN" sz="2800" dirty="0"/>
          </a:p>
        </p:txBody>
      </p:sp>
    </p:spTree>
    <p:extLst>
      <p:ext uri="{BB962C8B-B14F-4D97-AF65-F5344CB8AC3E}">
        <p14:creationId xmlns:p14="http://schemas.microsoft.com/office/powerpoint/2010/main" val="1930732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296144"/>
          </a:xfrm>
        </p:spPr>
        <p:txBody>
          <a:bodyPr>
            <a:noAutofit/>
          </a:bodyPr>
          <a:lstStyle/>
          <a:p>
            <a:pPr algn="l"/>
            <a:r>
              <a:rPr lang="as-IN" sz="3600" b="1" dirty="0" smtClean="0"/>
              <a:t>পৰম্পৰাগত অসমীয়া শৈৱ- সাহিত্য :</a:t>
            </a:r>
            <a:endParaRPr lang="en-IN" sz="3600" b="1" dirty="0"/>
          </a:p>
        </p:txBody>
      </p:sp>
      <p:sp>
        <p:nvSpPr>
          <p:cNvPr id="3" name="Content Placeholder 2"/>
          <p:cNvSpPr>
            <a:spLocks noGrp="1"/>
          </p:cNvSpPr>
          <p:nvPr>
            <p:ph idx="1"/>
          </p:nvPr>
        </p:nvSpPr>
        <p:spPr>
          <a:xfrm>
            <a:off x="467544" y="1844824"/>
            <a:ext cx="8229600" cy="4176464"/>
          </a:xfrm>
        </p:spPr>
        <p:txBody>
          <a:bodyPr>
            <a:noAutofit/>
          </a:bodyPr>
          <a:lstStyle/>
          <a:p>
            <a:pPr>
              <a:buFont typeface="Wingdings" pitchFamily="2" charset="2"/>
              <a:buChar char="v"/>
            </a:pPr>
            <a:r>
              <a:rPr lang="as-IN" sz="2800" dirty="0" smtClean="0"/>
              <a:t>মৌখিক শৈৱ-সাহিত্য(বিয়াহ ওজাপালিৰ ঝুনা পদ,‌ টোকাৰী গীত, চিয়া-গীত, বৈৰাগী গীত, কামৰূপী লোকগীত, পাতি ৰাভাসকলৰ তুকুৰীয়া গীত, বিয়া-গীত, মন্ত্ৰ, সাধুকথা, যোজনা-পটন্তৰ আদি)</a:t>
            </a:r>
            <a:endParaRPr lang="en-IN" sz="2800" dirty="0" smtClean="0"/>
          </a:p>
          <a:p>
            <a:pPr marL="0" indent="0">
              <a:buNone/>
            </a:pPr>
            <a:endParaRPr lang="en-IN" sz="2800" dirty="0" smtClean="0"/>
          </a:p>
          <a:p>
            <a:pPr>
              <a:buFont typeface="Wingdings" pitchFamily="2" charset="2"/>
              <a:buChar char="v"/>
            </a:pPr>
            <a:r>
              <a:rPr lang="as-IN" sz="2800" dirty="0" smtClean="0"/>
              <a:t>লিখিত শৈৱ-সাহিত্য(মাধৱ কন্দলীৰ নাম প্ৰচলিত ‘দেৱজিত’ পুথি, হেম সৰস্বতীৰ ‘হৰগৌৰী- সংবাদ’, কবিৰত্ন সৰস্বতীৰ ‘জয়দ্ৰথ বধ’, ৰাম সৰস্বতীৰ ‘ভীম-চৰিত’ আদি)</a:t>
            </a:r>
            <a:endParaRPr lang="en-IN" sz="2800" dirty="0"/>
          </a:p>
        </p:txBody>
      </p:sp>
    </p:spTree>
    <p:extLst>
      <p:ext uri="{BB962C8B-B14F-4D97-AF65-F5344CB8AC3E}">
        <p14:creationId xmlns:p14="http://schemas.microsoft.com/office/powerpoint/2010/main" val="3763427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340768"/>
            <a:ext cx="8229600" cy="3600400"/>
          </a:xfrm>
        </p:spPr>
        <p:txBody>
          <a:bodyPr>
            <a:noAutofit/>
          </a:bodyPr>
          <a:lstStyle/>
          <a:p>
            <a:r>
              <a:rPr lang="as-IN" sz="3600" b="1" dirty="0" smtClean="0"/>
              <a:t>ধন্যবাদ</a:t>
            </a:r>
            <a:endParaRPr lang="en-IN" sz="3600" dirty="0"/>
          </a:p>
        </p:txBody>
      </p:sp>
      <p:sp>
        <p:nvSpPr>
          <p:cNvPr id="3" name="Content Placeholder 2"/>
          <p:cNvSpPr>
            <a:spLocks noGrp="1"/>
          </p:cNvSpPr>
          <p:nvPr>
            <p:ph idx="1"/>
          </p:nvPr>
        </p:nvSpPr>
        <p:spPr>
          <a:xfrm>
            <a:off x="467544" y="5517232"/>
            <a:ext cx="8229600" cy="781547"/>
          </a:xfrm>
        </p:spPr>
        <p:txBody>
          <a:bodyPr/>
          <a:lstStyle/>
          <a:p>
            <a:pPr marL="0" indent="0" algn="ctr">
              <a:buNone/>
            </a:pPr>
            <a:endParaRPr lang="en-IN" dirty="0" smtClean="0"/>
          </a:p>
          <a:p>
            <a:pPr marL="0" indent="0" algn="ctr">
              <a:buNone/>
            </a:pPr>
            <a:endParaRPr lang="en-IN" dirty="0" smtClean="0"/>
          </a:p>
          <a:p>
            <a:pPr marL="0" indent="0" algn="ctr">
              <a:buNone/>
            </a:pPr>
            <a:endParaRPr lang="en-IN" dirty="0" smtClean="0"/>
          </a:p>
          <a:p>
            <a:pPr marL="0" indent="0" algn="ctr">
              <a:buNone/>
            </a:pPr>
            <a:endParaRPr lang="en-IN" dirty="0"/>
          </a:p>
        </p:txBody>
      </p:sp>
    </p:spTree>
    <p:extLst>
      <p:ext uri="{BB962C8B-B14F-4D97-AF65-F5344CB8AC3E}">
        <p14:creationId xmlns:p14="http://schemas.microsoft.com/office/powerpoint/2010/main" val="262675439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258</Words>
  <Application>Microsoft Office PowerPoint</Application>
  <PresentationFormat>On-screen Show (4:3)</PresentationFormat>
  <Paragraphs>28</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ভক্তি সাহিত্য   বিষয় -  শৈৱ ধৰ্ম আৰু শৈৱ সাহিত্য </vt:lpstr>
      <vt:lpstr>শৈৱ ধৰ্মৰ উৎপত্তি</vt:lpstr>
      <vt:lpstr>অসমত শৈৱ ধৰ্মৰ প্ৰাচীনত্ব :</vt:lpstr>
      <vt:lpstr>অসমত শৈৱ সাহিত্য :</vt:lpstr>
      <vt:lpstr>ৰুদ্ৰ সিংহৰ “ শিৱ-পুৰাণ ” :</vt:lpstr>
      <vt:lpstr>প্ৰাচীন কামৰূপত শৈৱ তত্ত্বৰ বিকাশ আৰু প্ৰসাৰ :</vt:lpstr>
      <vt:lpstr>পৰম্পৰাগত অসমীয়া শৈৱ- সাহিত্য :</vt:lpstr>
      <vt:lpstr>ধন্যবাদ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  ভক্তি সাহিত্য   বিষয় - শৈৱ ধৰ্ম আৰু শৈৱ সাহিত্য</dc:title>
  <dc:creator>user</dc:creator>
  <cp:lastModifiedBy>user</cp:lastModifiedBy>
  <cp:revision>16</cp:revision>
  <dcterms:created xsi:type="dcterms:W3CDTF">2026-01-09T07:52:24Z</dcterms:created>
  <dcterms:modified xsi:type="dcterms:W3CDTF">2026-01-09T11:24:01Z</dcterms:modified>
</cp:coreProperties>
</file>