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66CC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25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0360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389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296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823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5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945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430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168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4084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679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DDF5D-ED98-47D4-A1B7-07AAF13D8CFD}" type="datetimeFigureOut">
              <a:rPr lang="en-IN" smtClean="0"/>
              <a:t>10-01-2026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5DB3C-7C48-4E51-87E8-3AF9B9B37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004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71600" y="692696"/>
            <a:ext cx="720080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2016224"/>
          </a:xfrm>
          <a:solidFill>
            <a:srgbClr val="FFCCCC"/>
          </a:solidFill>
          <a:ln w="38100">
            <a:solidFill>
              <a:schemeClr val="tx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ভাৰতীয় সাহিত্য সমালোচনা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743200" y="3789040"/>
            <a:ext cx="6400800" cy="1896616"/>
          </a:xfrm>
        </p:spPr>
        <p:txBody>
          <a:bodyPr>
            <a:noAutofit/>
          </a:bodyPr>
          <a:lstStyle/>
          <a:p>
            <a:r>
              <a:rPr lang="en-IN" sz="2000" dirty="0" smtClean="0">
                <a:solidFill>
                  <a:schemeClr val="tx1"/>
                </a:solidFill>
              </a:rPr>
              <a:t>		</a:t>
            </a:r>
          </a:p>
          <a:p>
            <a:r>
              <a:rPr lang="en-IN" sz="2000" dirty="0">
                <a:solidFill>
                  <a:schemeClr val="tx1"/>
                </a:solidFill>
              </a:rPr>
              <a:t>	</a:t>
            </a:r>
            <a:r>
              <a:rPr lang="en-IN" sz="2000" dirty="0" smtClean="0">
                <a:solidFill>
                  <a:schemeClr val="tx1"/>
                </a:solidFill>
              </a:rPr>
              <a:t>	</a:t>
            </a:r>
            <a:r>
              <a:rPr lang="as-IN" sz="2000" dirty="0" smtClean="0">
                <a:solidFill>
                  <a:schemeClr val="tx1"/>
                </a:solidFill>
              </a:rPr>
              <a:t>উপস্থাপক</a:t>
            </a:r>
            <a:br>
              <a:rPr lang="as-IN" sz="2000" dirty="0" smtClean="0">
                <a:solidFill>
                  <a:schemeClr val="tx1"/>
                </a:solidFill>
              </a:rPr>
            </a:br>
            <a:r>
              <a:rPr lang="en-IN" sz="2000" dirty="0" smtClean="0">
                <a:solidFill>
                  <a:schemeClr val="tx1"/>
                </a:solidFill>
              </a:rPr>
              <a:t>		</a:t>
            </a:r>
            <a:r>
              <a:rPr lang="as-IN" sz="2000" dirty="0" smtClean="0">
                <a:solidFill>
                  <a:schemeClr val="tx1"/>
                </a:solidFill>
              </a:rPr>
              <a:t>সংগীতা ঘোষ</a:t>
            </a:r>
            <a:br>
              <a:rPr lang="as-IN" sz="2000" dirty="0" smtClean="0">
                <a:solidFill>
                  <a:schemeClr val="tx1"/>
                </a:solidFill>
              </a:rPr>
            </a:br>
            <a:r>
              <a:rPr lang="en-IN" sz="2000" dirty="0" smtClean="0">
                <a:solidFill>
                  <a:schemeClr val="tx1"/>
                </a:solidFill>
              </a:rPr>
              <a:t>		</a:t>
            </a:r>
            <a:r>
              <a:rPr lang="as-IN" sz="2000" dirty="0" smtClean="0">
                <a:solidFill>
                  <a:schemeClr val="tx1"/>
                </a:solidFill>
              </a:rPr>
              <a:t>অংশকালীন সহকাৰী অধ্যাপিকা </a:t>
            </a:r>
            <a:br>
              <a:rPr lang="as-IN" sz="2000" dirty="0" smtClean="0">
                <a:solidFill>
                  <a:schemeClr val="tx1"/>
                </a:solidFill>
              </a:rPr>
            </a:br>
            <a:r>
              <a:rPr lang="en-IN" sz="2000" dirty="0" smtClean="0">
                <a:solidFill>
                  <a:schemeClr val="tx1"/>
                </a:solidFill>
              </a:rPr>
              <a:t>		</a:t>
            </a:r>
            <a:r>
              <a:rPr lang="as-IN" sz="2000" dirty="0" smtClean="0">
                <a:solidFill>
                  <a:schemeClr val="tx1"/>
                </a:solidFill>
              </a:rPr>
              <a:t>অসমীয়া বিভাগ</a:t>
            </a:r>
            <a:br>
              <a:rPr lang="as-IN" sz="2000" dirty="0" smtClean="0">
                <a:solidFill>
                  <a:schemeClr val="tx1"/>
                </a:solidFill>
              </a:rPr>
            </a:br>
            <a:r>
              <a:rPr lang="en-IN" sz="2000" dirty="0" smtClean="0">
                <a:solidFill>
                  <a:schemeClr val="tx1"/>
                </a:solidFill>
              </a:rPr>
              <a:t>		</a:t>
            </a:r>
            <a:r>
              <a:rPr lang="as-IN" sz="2000" dirty="0" smtClean="0">
                <a:solidFill>
                  <a:schemeClr val="tx1"/>
                </a:solidFill>
              </a:rPr>
              <a:t>পশ্চিম গুৱাহাটী মহাবিদ্যালয়</a:t>
            </a:r>
            <a:endParaRPr lang="en-IN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444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176464"/>
          </a:xfrm>
        </p:spPr>
        <p:txBody>
          <a:bodyPr>
            <a:normAutofit/>
          </a:bodyPr>
          <a:lstStyle/>
          <a:p>
            <a:r>
              <a:rPr lang="as-IN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ধন্যবাদ</a:t>
            </a:r>
            <a:endParaRPr lang="en-IN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45224"/>
            <a:ext cx="8229600" cy="9689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0054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872208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সাহিত্যৰ সংজ্ঞা</a:t>
            </a:r>
            <a:r>
              <a:rPr lang="en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064896" cy="2808312"/>
          </a:xfrm>
        </p:spPr>
        <p:txBody>
          <a:bodyPr>
            <a:normAutofit/>
          </a:bodyPr>
          <a:lstStyle/>
          <a:p>
            <a:pPr algn="l"/>
            <a:endParaRPr lang="en-IN" sz="1800" dirty="0" smtClean="0">
              <a:solidFill>
                <a:schemeClr val="tx1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285750" indent="-285750" algn="l">
              <a:buFont typeface="Wingdings" pitchFamily="2" charset="2"/>
              <a:buChar char="Ø"/>
            </a:pPr>
            <a:r>
              <a:rPr lang="as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সাহিত্য শব্দটো অৰ্বাচীন। ইংৰাজীত ‘</a:t>
            </a:r>
            <a:r>
              <a:rPr lang="en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Literature’ </a:t>
            </a:r>
            <a:r>
              <a:rPr lang="as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বুলিলে যি বুজা যায়, সাধাৰণতে</a:t>
            </a:r>
            <a:endParaRPr lang="en-IN" sz="1800" dirty="0" smtClean="0">
              <a:solidFill>
                <a:schemeClr val="tx1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algn="l"/>
            <a:r>
              <a:rPr lang="en-IN" sz="1800" dirty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</a:t>
            </a:r>
            <a:r>
              <a:rPr lang="as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‘সাহিত্য’ শব্দটোৱে সেই একেই অৰ্থৰেই বোধ জন্মায়। ভাষা এটাৰ মাধ্যমত ৰস</a:t>
            </a:r>
            <a:endParaRPr lang="en-IN" sz="1800" dirty="0" smtClean="0">
              <a:solidFill>
                <a:schemeClr val="tx1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algn="l"/>
            <a:r>
              <a:rPr lang="en-IN" sz="1800" dirty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আৰু ৰূপ সৃষ্টি কৰিবলৈ কবিৰ অন্তৰত স্বতঃস্ফূৰ্তভাৱে যি বাঙ্ময় প্ৰকাশ ঘটে,</a:t>
            </a:r>
            <a:endParaRPr lang="en-IN" sz="1800" dirty="0" smtClean="0">
              <a:solidFill>
                <a:schemeClr val="tx1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algn="l"/>
            <a:r>
              <a:rPr lang="en-IN" sz="1800" dirty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solidFill>
                  <a:schemeClr val="tx1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সাহিত্য শব্দই তাকেই বুজায়।</a:t>
            </a:r>
            <a:endParaRPr lang="en-IN" sz="1800" dirty="0" smtClean="0">
              <a:solidFill>
                <a:schemeClr val="tx1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77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800200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শব্দশক্তি</a:t>
            </a:r>
            <a:r>
              <a:rPr lang="en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26971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শব্দ একোটাৰ বিভিন্ন অৰ্থ দিব পৰা সামৰ্থ্য বা ক্ষমটাটোকে তাৰ শক্তি বোলা হয়।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আন কথাত মুখ্য অৰ্থকে ধৰি আন আন অৰ্থবোধ কৰোৱা শব্দৰ শক্তিটোকেই শব্দ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শক্তি বোলে। শব্দৰ এই শক্তি সি দিব পৰা যথাসম্ভৱ অৰ্থৰ ওপৰত নিৰ্ভৰশীল।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09607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শব্দ শক্তিৰ প্ৰকাৰ</a:t>
            </a:r>
            <a:r>
              <a:rPr lang="en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5"/>
            <a:ext cx="8229600" cy="31683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অভিধা শক্তি 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লক্ষণা শক্তি 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ব্যঞ্জনা শক্তি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318795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ধ্বনিৰ স্বৰূপ</a:t>
            </a:r>
            <a:r>
              <a:rPr lang="en-IN" sz="4000" b="1" dirty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744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ধ্বনিৰ স্বৰূপ বিচাৰ কৰিব গ'লে প্ৰথমতেই ধ্বনিৰ বিষয়ে থকা ব্যঙ্গাৰ্থৰ গুৰুত্ব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জানিব লাগিব। কাব্যত ব্যঙ্গাৰ্থ বা প্ৰতীয়মান অৰ্থৰ গুৰুত্ব উপলব্ধি কৰি ধ্বনিক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তিনিটা ভাগত ভগোৱা হৈছে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-     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 বস্তু ধ্বনি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 অলংকাৰ ধ্বনি     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 ৰস ধ্বনি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70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728192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ধ্বনি কাব্যৰ বিভাজন</a:t>
            </a:r>
            <a:r>
              <a:rPr lang="en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1"/>
            <a:ext cx="8229600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ব্যঙ্গাৰ্থৰ ভিত্তিত ধ্বনি তিনি প্ৰকাৰৰ হ'লেও প্ৰকৃততে ধ্বনি কাব্য দুবিধ -         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</a:p>
          <a:p>
            <a:pPr marL="0" indent="0">
              <a:buNone/>
            </a:pP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 অভিধামূলক ধ্বনি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  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 লক্ষণামূলক ধ্বনি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3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656184"/>
          </a:xfrm>
        </p:spPr>
        <p:txBody>
          <a:bodyPr>
            <a:no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বক্ৰোক্তি: ধাৰণা আৰু প্ৰয়োগ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বক্ৰোক্তিৰ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সংজ্ঞা </a:t>
            </a:r>
            <a:r>
              <a:rPr lang="en-GB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endParaRPr lang="as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endParaRPr lang="as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•</a:t>
            </a:r>
            <a:r>
              <a:rPr lang="en-GB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বক্তাই কোৱা কথাৰ অৰ্থ কাকু বা তেওঁৰ বচন ভংগী আৰু মাতৰ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পৰাই</a:t>
            </a:r>
            <a:endParaRPr lang="en-GB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শ্ৰোতাই </a:t>
            </a:r>
            <a:r>
              <a:rPr lang="as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বেলেগ বুলি লোৱাক বক্ৰোক্তি বোলে।যেনে -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১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. “কণ্টকৰ ভয়ে কোনে পুষ্প আহৰণে কুণ্ঠিত?” [সীতাহৰণ কাব্য]</a:t>
            </a:r>
            <a:b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</a:b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২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. “কি কৰিবে আই ভঙ্গুৱা শঙ্কৰ।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IN" sz="180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en-IN" sz="180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as-IN" sz="180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কৈত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শুনি আছাহা চহকী ভিক্ষুকৰ।।” [ভীম-চৰিত]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654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1944216"/>
          </a:xfrm>
        </p:spPr>
        <p:txBody>
          <a:bodyPr>
            <a:noAutofit/>
          </a:bodyPr>
          <a:lstStyle/>
          <a:p>
            <a:pPr algn="l"/>
            <a:r>
              <a:rPr lang="as-IN" sz="36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বক্ৰোক্তিৰ ইতিহাস আৰু বক্ৰোক্তিবাদ :</a:t>
            </a:r>
            <a:endParaRPr lang="en-IN" sz="36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আচাৰ্য 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‘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কুন্তক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’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ৰ বক্ৰোক্তিৰ সংজ্ঞা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‘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ভামহ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’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ৰ ধাৰণা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আচাৰ্য 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‘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দণ্ডী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’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ৰ ধাৰণা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আলংকাৰিক 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‘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বামণ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’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আৰু 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‘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ৰুদ্ৰট</a:t>
            </a:r>
            <a:r>
              <a:rPr lang="as-IN" sz="1800" b="1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’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ৰ ভূমিকা</a:t>
            </a: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23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/>
          </a:bodyPr>
          <a:lstStyle/>
          <a:p>
            <a:pPr algn="l"/>
            <a:r>
              <a:rPr lang="as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বক্ৰতাৰ ভেদ</a:t>
            </a:r>
            <a:r>
              <a:rPr lang="en-IN" sz="4000" b="1" dirty="0" smtClean="0">
                <a:solidFill>
                  <a:schemeClr val="tx2">
                    <a:lumMod val="50000"/>
                  </a:schemeClr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:</a:t>
            </a:r>
            <a:endParaRPr lang="en-IN" sz="4000" b="1" dirty="0">
              <a:solidFill>
                <a:schemeClr val="tx2">
                  <a:lumMod val="50000"/>
                </a:schemeClr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বৰ্ণবিন্যাস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বৰ্ণ (ধ্বনি)ৰ বিশেষ বিন্যাসে শব্দত মাধুৰ্য বা সৌন্দৰ্য সৃষ্টি কৰা।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পদপূৰ্বাৰ্ধ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পদৰ প্ৰথম অংশ (পূৰ্বাৰ্ধ)ত নৱত্ব বা বৈচিত্র্যৰ ব্যৱহাৰ।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পদোত্তৰাৰ্ধ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পদৰ শেষ অংশ (উত্তৰাৰ্ধ)ত বিশেষ বক্ৰতা বা অভিনৱতা।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বাক্য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বাক্যগঠনত সাধাৰণতাৰ পৰা সৰকি অভিনৱ প্ৰকাশভংগী।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প্ৰকৰণ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কোনো এক প্ৰকৰণ বা বিষয়বস্তুৰ উপস্থাপনাত বিশেষ বক্ৰতা।</a:t>
            </a:r>
            <a:endParaRPr lang="en-IN" sz="1800" dirty="0" smtClean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endParaRPr lang="en-IN" sz="1800" dirty="0"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প্ৰবন্ধ বক্ৰতা</a:t>
            </a:r>
            <a:r>
              <a:rPr lang="en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:</a:t>
            </a:r>
            <a:r>
              <a:rPr lang="en-IN" sz="1800" dirty="0"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latin typeface="Nirmala UI" pitchFamily="34" charset="0"/>
                <a:ea typeface="Nirmala UI" pitchFamily="34" charset="0"/>
                <a:cs typeface="Nirmala UI" pitchFamily="34" charset="0"/>
              </a:rPr>
              <a:t>সমগ্ৰ কাব্য বা ৰচনাৰ গঠন আৰু বিন্যাসত বক্ৰতা।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51736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297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ভাৰতীয় সাহিত্য সমালোচনা</vt:lpstr>
      <vt:lpstr>সাহিত্যৰ সংজ্ঞা :</vt:lpstr>
      <vt:lpstr>শব্দশক্তি :</vt:lpstr>
      <vt:lpstr>শব্দ শক্তিৰ প্ৰকাৰ :</vt:lpstr>
      <vt:lpstr>ধ্বনিৰ স্বৰূপ :</vt:lpstr>
      <vt:lpstr>ধ্বনি কাব্যৰ বিভাজন :</vt:lpstr>
      <vt:lpstr>বক্ৰোক্তি: ধাৰণা আৰু প্ৰয়োগ</vt:lpstr>
      <vt:lpstr>বক্ৰোক্তিৰ ইতিহাস আৰু বক্ৰোক্তিবাদ :</vt:lpstr>
      <vt:lpstr>বক্ৰতাৰ ভেদ :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ভাৰতীয় সাহিত্য সমালোচনা</dc:title>
  <dc:creator>user</dc:creator>
  <cp:lastModifiedBy>user</cp:lastModifiedBy>
  <cp:revision>22</cp:revision>
  <dcterms:created xsi:type="dcterms:W3CDTF">2026-01-09T15:38:47Z</dcterms:created>
  <dcterms:modified xsi:type="dcterms:W3CDTF">2026-01-10T07:16:32Z</dcterms:modified>
</cp:coreProperties>
</file>