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DFF9B"/>
    <a:srgbClr val="F4FF89"/>
    <a:srgbClr val="BEFF7D"/>
    <a:srgbClr val="99FF33"/>
    <a:srgbClr val="CCFFFF"/>
    <a:srgbClr val="660066"/>
    <a:srgbClr val="990099"/>
    <a:srgbClr val="FFFF66"/>
    <a:srgbClr val="00FFFF"/>
    <a:srgbClr val="CC00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3" d="100"/>
          <a:sy n="83" d="100"/>
        </p:scale>
        <p:origin x="-1426" y="-77"/>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IN"/>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IN"/>
          </a:p>
        </p:txBody>
      </p:sp>
      <p:sp>
        <p:nvSpPr>
          <p:cNvPr id="4" name="Date Placeholder 3"/>
          <p:cNvSpPr>
            <a:spLocks noGrp="1"/>
          </p:cNvSpPr>
          <p:nvPr>
            <p:ph type="dt" sz="half" idx="10"/>
          </p:nvPr>
        </p:nvSpPr>
        <p:spPr/>
        <p:txBody>
          <a:bodyPr/>
          <a:lstStyle/>
          <a:p>
            <a:fld id="{F13A8A1C-C421-4D28-BD51-9134E9D9A207}" type="datetimeFigureOut">
              <a:rPr lang="en-IN" smtClean="0"/>
              <a:t>11-01-2026</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A11F84A8-C300-4985-A5EB-47DDEC266279}" type="slidenum">
              <a:rPr lang="en-IN" smtClean="0"/>
              <a:t>‹#›</a:t>
            </a:fld>
            <a:endParaRPr lang="en-IN"/>
          </a:p>
        </p:txBody>
      </p:sp>
    </p:spTree>
    <p:extLst>
      <p:ext uri="{BB962C8B-B14F-4D97-AF65-F5344CB8AC3E}">
        <p14:creationId xmlns:p14="http://schemas.microsoft.com/office/powerpoint/2010/main" val="364543676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p>
            <a:fld id="{F13A8A1C-C421-4D28-BD51-9134E9D9A207}" type="datetimeFigureOut">
              <a:rPr lang="en-IN" smtClean="0"/>
              <a:t>11-01-2026</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A11F84A8-C300-4985-A5EB-47DDEC266279}" type="slidenum">
              <a:rPr lang="en-IN" smtClean="0"/>
              <a:t>‹#›</a:t>
            </a:fld>
            <a:endParaRPr lang="en-IN"/>
          </a:p>
        </p:txBody>
      </p:sp>
    </p:spTree>
    <p:extLst>
      <p:ext uri="{BB962C8B-B14F-4D97-AF65-F5344CB8AC3E}">
        <p14:creationId xmlns:p14="http://schemas.microsoft.com/office/powerpoint/2010/main" val="39940099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IN"/>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p>
            <a:fld id="{F13A8A1C-C421-4D28-BD51-9134E9D9A207}" type="datetimeFigureOut">
              <a:rPr lang="en-IN" smtClean="0"/>
              <a:t>11-01-2026</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A11F84A8-C300-4985-A5EB-47DDEC266279}" type="slidenum">
              <a:rPr lang="en-IN" smtClean="0"/>
              <a:t>‹#›</a:t>
            </a:fld>
            <a:endParaRPr lang="en-IN"/>
          </a:p>
        </p:txBody>
      </p:sp>
    </p:spTree>
    <p:extLst>
      <p:ext uri="{BB962C8B-B14F-4D97-AF65-F5344CB8AC3E}">
        <p14:creationId xmlns:p14="http://schemas.microsoft.com/office/powerpoint/2010/main" val="8160935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p>
            <a:fld id="{F13A8A1C-C421-4D28-BD51-9134E9D9A207}" type="datetimeFigureOut">
              <a:rPr lang="en-IN" smtClean="0"/>
              <a:t>11-01-2026</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A11F84A8-C300-4985-A5EB-47DDEC266279}" type="slidenum">
              <a:rPr lang="en-IN" smtClean="0"/>
              <a:t>‹#›</a:t>
            </a:fld>
            <a:endParaRPr lang="en-IN"/>
          </a:p>
        </p:txBody>
      </p:sp>
    </p:spTree>
    <p:extLst>
      <p:ext uri="{BB962C8B-B14F-4D97-AF65-F5344CB8AC3E}">
        <p14:creationId xmlns:p14="http://schemas.microsoft.com/office/powerpoint/2010/main" val="27822247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IN"/>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13A8A1C-C421-4D28-BD51-9134E9D9A207}" type="datetimeFigureOut">
              <a:rPr lang="en-IN" smtClean="0"/>
              <a:t>11-01-2026</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A11F84A8-C300-4985-A5EB-47DDEC266279}" type="slidenum">
              <a:rPr lang="en-IN" smtClean="0"/>
              <a:t>‹#›</a:t>
            </a:fld>
            <a:endParaRPr lang="en-IN"/>
          </a:p>
        </p:txBody>
      </p:sp>
    </p:spTree>
    <p:extLst>
      <p:ext uri="{BB962C8B-B14F-4D97-AF65-F5344CB8AC3E}">
        <p14:creationId xmlns:p14="http://schemas.microsoft.com/office/powerpoint/2010/main" val="37932680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5" name="Date Placeholder 4"/>
          <p:cNvSpPr>
            <a:spLocks noGrp="1"/>
          </p:cNvSpPr>
          <p:nvPr>
            <p:ph type="dt" sz="half" idx="10"/>
          </p:nvPr>
        </p:nvSpPr>
        <p:spPr/>
        <p:txBody>
          <a:bodyPr/>
          <a:lstStyle/>
          <a:p>
            <a:fld id="{F13A8A1C-C421-4D28-BD51-9134E9D9A207}" type="datetimeFigureOut">
              <a:rPr lang="en-IN" smtClean="0"/>
              <a:t>11-01-2026</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A11F84A8-C300-4985-A5EB-47DDEC266279}" type="slidenum">
              <a:rPr lang="en-IN" smtClean="0"/>
              <a:t>‹#›</a:t>
            </a:fld>
            <a:endParaRPr lang="en-IN"/>
          </a:p>
        </p:txBody>
      </p:sp>
    </p:spTree>
    <p:extLst>
      <p:ext uri="{BB962C8B-B14F-4D97-AF65-F5344CB8AC3E}">
        <p14:creationId xmlns:p14="http://schemas.microsoft.com/office/powerpoint/2010/main" val="29779641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IN"/>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7" name="Date Placeholder 6"/>
          <p:cNvSpPr>
            <a:spLocks noGrp="1"/>
          </p:cNvSpPr>
          <p:nvPr>
            <p:ph type="dt" sz="half" idx="10"/>
          </p:nvPr>
        </p:nvSpPr>
        <p:spPr/>
        <p:txBody>
          <a:bodyPr/>
          <a:lstStyle/>
          <a:p>
            <a:fld id="{F13A8A1C-C421-4D28-BD51-9134E9D9A207}" type="datetimeFigureOut">
              <a:rPr lang="en-IN" smtClean="0"/>
              <a:t>11-01-2026</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A11F84A8-C300-4985-A5EB-47DDEC266279}" type="slidenum">
              <a:rPr lang="en-IN" smtClean="0"/>
              <a:t>‹#›</a:t>
            </a:fld>
            <a:endParaRPr lang="en-IN"/>
          </a:p>
        </p:txBody>
      </p:sp>
    </p:spTree>
    <p:extLst>
      <p:ext uri="{BB962C8B-B14F-4D97-AF65-F5344CB8AC3E}">
        <p14:creationId xmlns:p14="http://schemas.microsoft.com/office/powerpoint/2010/main" val="30507045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Date Placeholder 2"/>
          <p:cNvSpPr>
            <a:spLocks noGrp="1"/>
          </p:cNvSpPr>
          <p:nvPr>
            <p:ph type="dt" sz="half" idx="10"/>
          </p:nvPr>
        </p:nvSpPr>
        <p:spPr/>
        <p:txBody>
          <a:bodyPr/>
          <a:lstStyle/>
          <a:p>
            <a:fld id="{F13A8A1C-C421-4D28-BD51-9134E9D9A207}" type="datetimeFigureOut">
              <a:rPr lang="en-IN" smtClean="0"/>
              <a:t>11-01-2026</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A11F84A8-C300-4985-A5EB-47DDEC266279}" type="slidenum">
              <a:rPr lang="en-IN" smtClean="0"/>
              <a:t>‹#›</a:t>
            </a:fld>
            <a:endParaRPr lang="en-IN"/>
          </a:p>
        </p:txBody>
      </p:sp>
    </p:spTree>
    <p:extLst>
      <p:ext uri="{BB962C8B-B14F-4D97-AF65-F5344CB8AC3E}">
        <p14:creationId xmlns:p14="http://schemas.microsoft.com/office/powerpoint/2010/main" val="91422877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13A8A1C-C421-4D28-BD51-9134E9D9A207}" type="datetimeFigureOut">
              <a:rPr lang="en-IN" smtClean="0"/>
              <a:t>11-01-2026</a:t>
            </a:fld>
            <a:endParaRPr lang="en-IN"/>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p:txBody>
          <a:bodyPr/>
          <a:lstStyle/>
          <a:p>
            <a:fld id="{A11F84A8-C300-4985-A5EB-47DDEC266279}" type="slidenum">
              <a:rPr lang="en-IN" smtClean="0"/>
              <a:t>‹#›</a:t>
            </a:fld>
            <a:endParaRPr lang="en-IN"/>
          </a:p>
        </p:txBody>
      </p:sp>
    </p:spTree>
    <p:extLst>
      <p:ext uri="{BB962C8B-B14F-4D97-AF65-F5344CB8AC3E}">
        <p14:creationId xmlns:p14="http://schemas.microsoft.com/office/powerpoint/2010/main" val="156311928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IN"/>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13A8A1C-C421-4D28-BD51-9134E9D9A207}" type="datetimeFigureOut">
              <a:rPr lang="en-IN" smtClean="0"/>
              <a:t>11-01-2026</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A11F84A8-C300-4985-A5EB-47DDEC266279}" type="slidenum">
              <a:rPr lang="en-IN" smtClean="0"/>
              <a:t>‹#›</a:t>
            </a:fld>
            <a:endParaRPr lang="en-IN"/>
          </a:p>
        </p:txBody>
      </p:sp>
    </p:spTree>
    <p:extLst>
      <p:ext uri="{BB962C8B-B14F-4D97-AF65-F5344CB8AC3E}">
        <p14:creationId xmlns:p14="http://schemas.microsoft.com/office/powerpoint/2010/main" val="189129960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IN"/>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13A8A1C-C421-4D28-BD51-9134E9D9A207}" type="datetimeFigureOut">
              <a:rPr lang="en-IN" smtClean="0"/>
              <a:t>11-01-2026</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A11F84A8-C300-4985-A5EB-47DDEC266279}" type="slidenum">
              <a:rPr lang="en-IN" smtClean="0"/>
              <a:t>‹#›</a:t>
            </a:fld>
            <a:endParaRPr lang="en-IN"/>
          </a:p>
        </p:txBody>
      </p:sp>
    </p:spTree>
    <p:extLst>
      <p:ext uri="{BB962C8B-B14F-4D97-AF65-F5344CB8AC3E}">
        <p14:creationId xmlns:p14="http://schemas.microsoft.com/office/powerpoint/2010/main" val="5273292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IN"/>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13A8A1C-C421-4D28-BD51-9134E9D9A207}" type="datetimeFigureOut">
              <a:rPr lang="en-IN" smtClean="0"/>
              <a:t>11-01-2026</a:t>
            </a:fld>
            <a:endParaRPr lang="en-IN"/>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N"/>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11F84A8-C300-4985-A5EB-47DDEC266279}" type="slidenum">
              <a:rPr lang="en-IN" smtClean="0"/>
              <a:t>‹#›</a:t>
            </a:fld>
            <a:endParaRPr lang="en-IN"/>
          </a:p>
        </p:txBody>
      </p:sp>
    </p:spTree>
    <p:extLst>
      <p:ext uri="{BB962C8B-B14F-4D97-AF65-F5344CB8AC3E}">
        <p14:creationId xmlns:p14="http://schemas.microsoft.com/office/powerpoint/2010/main" val="34497885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p:cNvSpPr/>
          <p:nvPr/>
        </p:nvSpPr>
        <p:spPr>
          <a:xfrm>
            <a:off x="683568" y="980728"/>
            <a:ext cx="7848872" cy="1872208"/>
          </a:xfrm>
          <a:prstGeom prst="roundRect">
            <a:avLst/>
          </a:prstGeom>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ln w="57150">
            <a:solidFill>
              <a:schemeClr val="accent3">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i="1" dirty="0"/>
          </a:p>
        </p:txBody>
      </p:sp>
      <p:sp>
        <p:nvSpPr>
          <p:cNvPr id="2" name="Title 1"/>
          <p:cNvSpPr>
            <a:spLocks noGrp="1"/>
          </p:cNvSpPr>
          <p:nvPr>
            <p:ph type="ctrTitle"/>
          </p:nvPr>
        </p:nvSpPr>
        <p:spPr>
          <a:xfrm>
            <a:off x="611560" y="728700"/>
            <a:ext cx="7772400" cy="2376264"/>
          </a:xfrm>
        </p:spPr>
        <p:txBody>
          <a:bodyPr>
            <a:noAutofit/>
          </a:bodyPr>
          <a:lstStyle/>
          <a:p>
            <a:r>
              <a:rPr lang="as-IN" sz="4800" b="1" i="1" dirty="0" smtClean="0">
                <a:solidFill>
                  <a:schemeClr val="accent6">
                    <a:lumMod val="75000"/>
                  </a:schemeClr>
                </a:solidFill>
                <a:latin typeface="Nirmala UI" pitchFamily="34" charset="0"/>
                <a:ea typeface="Nirmala UI" pitchFamily="34" charset="0"/>
                <a:cs typeface="Nirmala UI" pitchFamily="34" charset="0"/>
              </a:rPr>
              <a:t>অনুবাদ: তত্ত্ব আৰু প্ৰয়োগ</a:t>
            </a:r>
            <a:endParaRPr lang="en-IN" sz="4800" b="1" i="1" dirty="0">
              <a:solidFill>
                <a:schemeClr val="accent6">
                  <a:lumMod val="75000"/>
                </a:schemeClr>
              </a:solidFill>
              <a:latin typeface="Nirmala UI" pitchFamily="34" charset="0"/>
              <a:ea typeface="Nirmala UI" pitchFamily="34" charset="0"/>
              <a:cs typeface="Nirmala UI" pitchFamily="34" charset="0"/>
            </a:endParaRPr>
          </a:p>
        </p:txBody>
      </p:sp>
      <p:sp>
        <p:nvSpPr>
          <p:cNvPr id="3" name="Subtitle 2"/>
          <p:cNvSpPr>
            <a:spLocks noGrp="1"/>
          </p:cNvSpPr>
          <p:nvPr>
            <p:ph type="subTitle" idx="1"/>
          </p:nvPr>
        </p:nvSpPr>
        <p:spPr>
          <a:xfrm>
            <a:off x="755576" y="3645024"/>
            <a:ext cx="7632848" cy="2304256"/>
          </a:xfrm>
        </p:spPr>
        <p:txBody>
          <a:bodyPr>
            <a:normAutofit/>
          </a:bodyPr>
          <a:lstStyle/>
          <a:p>
            <a:endParaRPr lang="as-IN" sz="2000" i="1" dirty="0" smtClean="0">
              <a:solidFill>
                <a:srgbClr val="CC0099"/>
              </a:solidFill>
            </a:endParaRPr>
          </a:p>
          <a:p>
            <a:endParaRPr lang="as-IN" sz="2000" dirty="0" smtClean="0">
              <a:solidFill>
                <a:srgbClr val="CC0099"/>
              </a:solidFill>
            </a:endParaRPr>
          </a:p>
        </p:txBody>
      </p:sp>
      <p:sp>
        <p:nvSpPr>
          <p:cNvPr id="7" name="Horizontal Scroll 6"/>
          <p:cNvSpPr/>
          <p:nvPr/>
        </p:nvSpPr>
        <p:spPr>
          <a:xfrm>
            <a:off x="4427984" y="3573016"/>
            <a:ext cx="4032448" cy="2664296"/>
          </a:xfrm>
          <a:prstGeom prst="horizontalScroll">
            <a:avLst/>
          </a:prstGeom>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ln/>
        </p:spPr>
        <p:style>
          <a:lnRef idx="2">
            <a:schemeClr val="dk1"/>
          </a:lnRef>
          <a:fillRef idx="1">
            <a:schemeClr val="lt1"/>
          </a:fillRef>
          <a:effectRef idx="0">
            <a:schemeClr val="dk1"/>
          </a:effectRef>
          <a:fontRef idx="minor">
            <a:schemeClr val="dk1"/>
          </a:fontRef>
        </p:style>
        <p:txBody>
          <a:bodyPr rtlCol="0" anchor="ctr"/>
          <a:lstStyle/>
          <a:p>
            <a:pPr algn="ctr"/>
            <a:r>
              <a:rPr lang="as-IN" dirty="0" smtClean="0">
                <a:solidFill>
                  <a:schemeClr val="tx1"/>
                </a:solidFill>
                <a:latin typeface="Nirmala UI" pitchFamily="34" charset="0"/>
                <a:ea typeface="Nirmala UI" pitchFamily="34" charset="0"/>
                <a:cs typeface="Nirmala UI" pitchFamily="34" charset="0"/>
              </a:rPr>
              <a:t>উপস্থাপক</a:t>
            </a:r>
          </a:p>
          <a:p>
            <a:pPr algn="ctr"/>
            <a:r>
              <a:rPr lang="as-IN" dirty="0" smtClean="0">
                <a:solidFill>
                  <a:schemeClr val="tx1"/>
                </a:solidFill>
                <a:latin typeface="Nirmala UI" pitchFamily="34" charset="0"/>
                <a:ea typeface="Nirmala UI" pitchFamily="34" charset="0"/>
                <a:cs typeface="Nirmala UI" pitchFamily="34" charset="0"/>
              </a:rPr>
              <a:t>সংগীতা ঘোষ</a:t>
            </a:r>
          </a:p>
          <a:p>
            <a:pPr algn="ctr"/>
            <a:r>
              <a:rPr lang="as-IN" dirty="0" smtClean="0">
                <a:solidFill>
                  <a:schemeClr val="tx1"/>
                </a:solidFill>
                <a:latin typeface="Nirmala UI" pitchFamily="34" charset="0"/>
                <a:ea typeface="Nirmala UI" pitchFamily="34" charset="0"/>
                <a:cs typeface="Nirmala UI" pitchFamily="34" charset="0"/>
              </a:rPr>
              <a:t>অংশকালীন সহকাৰী অধ্যাপিকা অসমীয়া বিভাগ</a:t>
            </a:r>
          </a:p>
          <a:p>
            <a:pPr algn="ctr"/>
            <a:r>
              <a:rPr lang="as-IN" dirty="0" smtClean="0">
                <a:solidFill>
                  <a:schemeClr val="tx1"/>
                </a:solidFill>
                <a:latin typeface="Nirmala UI" pitchFamily="34" charset="0"/>
                <a:ea typeface="Nirmala UI" pitchFamily="34" charset="0"/>
                <a:cs typeface="Nirmala UI" pitchFamily="34" charset="0"/>
              </a:rPr>
              <a:t>পশ্চিম গুৱাহাটী মহাবিদ্যালয়</a:t>
            </a:r>
            <a:endParaRPr lang="en-IN" dirty="0">
              <a:solidFill>
                <a:schemeClr val="tx1"/>
              </a:solidFill>
              <a:latin typeface="Nirmala UI" pitchFamily="34" charset="0"/>
              <a:ea typeface="Nirmala UI" pitchFamily="34" charset="0"/>
              <a:cs typeface="Nirmala UI" pitchFamily="34" charset="0"/>
            </a:endParaRPr>
          </a:p>
        </p:txBody>
      </p:sp>
    </p:spTree>
    <p:extLst>
      <p:ext uri="{BB962C8B-B14F-4D97-AF65-F5344CB8AC3E}">
        <p14:creationId xmlns:p14="http://schemas.microsoft.com/office/powerpoint/2010/main" val="73836392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3528" y="188640"/>
            <a:ext cx="8229600" cy="864096"/>
          </a:xfrm>
        </p:spPr>
        <p:txBody>
          <a:bodyPr>
            <a:noAutofit/>
          </a:bodyPr>
          <a:lstStyle/>
          <a:p>
            <a:pPr marL="0" indent="0" algn="l"/>
            <a:r>
              <a:rPr lang="as-IN" b="1" i="1" dirty="0" smtClean="0">
                <a:solidFill>
                  <a:schemeClr val="accent6">
                    <a:lumMod val="75000"/>
                  </a:schemeClr>
                </a:solidFill>
                <a:latin typeface="Nirmala UI" pitchFamily="34" charset="0"/>
                <a:ea typeface="Nirmala UI" pitchFamily="34" charset="0"/>
                <a:cs typeface="Nirmala UI" pitchFamily="34" charset="0"/>
              </a:rPr>
              <a:t>অনুবাদৰ কৌশল :</a:t>
            </a:r>
            <a:endParaRPr lang="en-IN" b="1" i="1" dirty="0">
              <a:solidFill>
                <a:schemeClr val="accent6">
                  <a:lumMod val="75000"/>
                </a:schemeClr>
              </a:solidFill>
            </a:endParaRPr>
          </a:p>
        </p:txBody>
      </p:sp>
      <p:sp>
        <p:nvSpPr>
          <p:cNvPr id="3" name="Content Placeholder 2"/>
          <p:cNvSpPr>
            <a:spLocks noGrp="1"/>
          </p:cNvSpPr>
          <p:nvPr>
            <p:ph idx="1"/>
          </p:nvPr>
        </p:nvSpPr>
        <p:spPr>
          <a:xfrm>
            <a:off x="539552" y="1124744"/>
            <a:ext cx="8229600" cy="5400600"/>
          </a:xfrm>
        </p:spPr>
        <p:txBody>
          <a:bodyPr>
            <a:noAutofit/>
          </a:bodyPr>
          <a:lstStyle/>
          <a:p>
            <a:pPr>
              <a:buFont typeface="Wingdings" pitchFamily="2" charset="2"/>
              <a:buChar char="q"/>
            </a:pPr>
            <a:r>
              <a:rPr lang="en-IN" sz="1800" dirty="0" smtClean="0">
                <a:latin typeface="Nirmala UI" pitchFamily="34" charset="0"/>
                <a:ea typeface="Nirmala UI" pitchFamily="34" charset="0"/>
                <a:cs typeface="Nirmala UI" pitchFamily="34" charset="0"/>
              </a:rPr>
              <a:t>Lefevere </a:t>
            </a:r>
            <a:r>
              <a:rPr lang="as-IN" sz="1800" dirty="0" smtClean="0">
                <a:latin typeface="Nirmala UI" pitchFamily="34" charset="0"/>
                <a:ea typeface="Nirmala UI" pitchFamily="34" charset="0"/>
                <a:cs typeface="Nirmala UI" pitchFamily="34" charset="0"/>
              </a:rPr>
              <a:t>নামৰ এগৰাকী প্ৰাশ্চাত্যৰ পণ্ডিতে কবিতাৰ অনুবাদৰ সম্পৰ্কত সাতটা কৌশলৰ কথা অৱতাৰণা কৰিছে –</a:t>
            </a:r>
            <a:endParaRPr lang="en-GB" sz="1800" dirty="0" smtClean="0">
              <a:latin typeface="Nirmala UI" pitchFamily="34" charset="0"/>
              <a:ea typeface="Nirmala UI" pitchFamily="34" charset="0"/>
              <a:cs typeface="Nirmala UI" pitchFamily="34" charset="0"/>
            </a:endParaRPr>
          </a:p>
          <a:p>
            <a:pPr marL="0" indent="0">
              <a:buNone/>
            </a:pPr>
            <a:endParaRPr lang="as-IN" sz="1800" dirty="0" smtClean="0">
              <a:latin typeface="Nirmala UI" pitchFamily="34" charset="0"/>
              <a:ea typeface="Nirmala UI" pitchFamily="34" charset="0"/>
              <a:cs typeface="Nirmala UI" pitchFamily="34" charset="0"/>
            </a:endParaRPr>
          </a:p>
          <a:p>
            <a:pPr marL="0" indent="0">
              <a:buNone/>
            </a:pPr>
            <a:r>
              <a:rPr lang="en-GB" sz="1800" dirty="0">
                <a:latin typeface="Nirmala UI" pitchFamily="34" charset="0"/>
                <a:ea typeface="Nirmala UI" pitchFamily="34" charset="0"/>
                <a:cs typeface="Nirmala UI" pitchFamily="34" charset="0"/>
              </a:rPr>
              <a:t>	</a:t>
            </a:r>
            <a:r>
              <a:rPr lang="as-IN" sz="1800" dirty="0" smtClean="0">
                <a:latin typeface="Nirmala UI" pitchFamily="34" charset="0"/>
                <a:ea typeface="Nirmala UI" pitchFamily="34" charset="0"/>
                <a:cs typeface="Nirmala UI" pitchFamily="34" charset="0"/>
              </a:rPr>
              <a:t>ক. ধ্বনি সাম্যমুলক অনুবাদ (</a:t>
            </a:r>
            <a:r>
              <a:rPr lang="en-IN" sz="1800" dirty="0" smtClean="0">
                <a:latin typeface="Nirmala UI" pitchFamily="34" charset="0"/>
                <a:ea typeface="Nirmala UI" pitchFamily="34" charset="0"/>
                <a:cs typeface="Nirmala UI" pitchFamily="34" charset="0"/>
              </a:rPr>
              <a:t>Phonemic Translation)</a:t>
            </a:r>
          </a:p>
          <a:p>
            <a:pPr marL="0" indent="0">
              <a:buNone/>
            </a:pPr>
            <a:endParaRPr lang="en-IN" sz="1800" dirty="0" smtClean="0">
              <a:latin typeface="Nirmala UI" pitchFamily="34" charset="0"/>
              <a:ea typeface="Nirmala UI" pitchFamily="34" charset="0"/>
              <a:cs typeface="Nirmala UI" pitchFamily="34" charset="0"/>
            </a:endParaRPr>
          </a:p>
          <a:p>
            <a:pPr marL="0" indent="0">
              <a:buNone/>
            </a:pPr>
            <a:r>
              <a:rPr lang="en-GB" sz="1800" dirty="0" smtClean="0">
                <a:latin typeface="Nirmala UI" pitchFamily="34" charset="0"/>
                <a:ea typeface="Nirmala UI" pitchFamily="34" charset="0"/>
                <a:cs typeface="Nirmala UI" pitchFamily="34" charset="0"/>
              </a:rPr>
              <a:t>	</a:t>
            </a:r>
            <a:r>
              <a:rPr lang="as-IN" sz="1800" dirty="0" smtClean="0">
                <a:latin typeface="Nirmala UI" pitchFamily="34" charset="0"/>
                <a:ea typeface="Nirmala UI" pitchFamily="34" charset="0"/>
                <a:cs typeface="Nirmala UI" pitchFamily="34" charset="0"/>
              </a:rPr>
              <a:t>খ. আক্ষৰিক অনুবাদ (</a:t>
            </a:r>
            <a:r>
              <a:rPr lang="en-IN" sz="1800" dirty="0" smtClean="0">
                <a:latin typeface="Nirmala UI" pitchFamily="34" charset="0"/>
                <a:ea typeface="Nirmala UI" pitchFamily="34" charset="0"/>
                <a:cs typeface="Nirmala UI" pitchFamily="34" charset="0"/>
              </a:rPr>
              <a:t>Word to word Translation)</a:t>
            </a:r>
          </a:p>
          <a:p>
            <a:pPr marL="0" indent="0">
              <a:buNone/>
            </a:pPr>
            <a:endParaRPr lang="en-IN" sz="1800" dirty="0" smtClean="0">
              <a:latin typeface="Nirmala UI" pitchFamily="34" charset="0"/>
              <a:ea typeface="Nirmala UI" pitchFamily="34" charset="0"/>
              <a:cs typeface="Nirmala UI" pitchFamily="34" charset="0"/>
            </a:endParaRPr>
          </a:p>
          <a:p>
            <a:pPr marL="0" indent="0">
              <a:buNone/>
            </a:pPr>
            <a:r>
              <a:rPr lang="en-GB" sz="1800" dirty="0" smtClean="0">
                <a:latin typeface="Nirmala UI" pitchFamily="34" charset="0"/>
                <a:ea typeface="Nirmala UI" pitchFamily="34" charset="0"/>
                <a:cs typeface="Nirmala UI" pitchFamily="34" charset="0"/>
              </a:rPr>
              <a:t>	</a:t>
            </a:r>
            <a:r>
              <a:rPr lang="as-IN" sz="1800" dirty="0" smtClean="0">
                <a:latin typeface="Nirmala UI" pitchFamily="34" charset="0"/>
                <a:ea typeface="Nirmala UI" pitchFamily="34" charset="0"/>
                <a:cs typeface="Nirmala UI" pitchFamily="34" charset="0"/>
              </a:rPr>
              <a:t>গ. ছন্দোৱদ্ধ অনুবাদ (</a:t>
            </a:r>
            <a:r>
              <a:rPr lang="en-IN" sz="1800" dirty="0" smtClean="0">
                <a:latin typeface="Nirmala UI" pitchFamily="34" charset="0"/>
                <a:ea typeface="Nirmala UI" pitchFamily="34" charset="0"/>
                <a:cs typeface="Nirmala UI" pitchFamily="34" charset="0"/>
              </a:rPr>
              <a:t>Material Translation)</a:t>
            </a:r>
          </a:p>
          <a:p>
            <a:pPr marL="0" indent="0">
              <a:buNone/>
            </a:pPr>
            <a:endParaRPr lang="en-IN" sz="1800" dirty="0" smtClean="0">
              <a:latin typeface="Nirmala UI" pitchFamily="34" charset="0"/>
              <a:ea typeface="Nirmala UI" pitchFamily="34" charset="0"/>
              <a:cs typeface="Nirmala UI" pitchFamily="34" charset="0"/>
            </a:endParaRPr>
          </a:p>
          <a:p>
            <a:pPr marL="0" indent="0">
              <a:buNone/>
            </a:pPr>
            <a:r>
              <a:rPr lang="en-GB" sz="1800" dirty="0" smtClean="0">
                <a:latin typeface="Nirmala UI" pitchFamily="34" charset="0"/>
                <a:ea typeface="Nirmala UI" pitchFamily="34" charset="0"/>
                <a:cs typeface="Nirmala UI" pitchFamily="34" charset="0"/>
              </a:rPr>
              <a:t>	</a:t>
            </a:r>
            <a:r>
              <a:rPr lang="as-IN" sz="1800" dirty="0" smtClean="0">
                <a:latin typeface="Nirmala UI" pitchFamily="34" charset="0"/>
                <a:ea typeface="Nirmala UI" pitchFamily="34" charset="0"/>
                <a:cs typeface="Nirmala UI" pitchFamily="34" charset="0"/>
              </a:rPr>
              <a:t>ঘ. গদ্যানুবাদ (</a:t>
            </a:r>
            <a:r>
              <a:rPr lang="en-IN" sz="1800" dirty="0" smtClean="0">
                <a:latin typeface="Nirmala UI" pitchFamily="34" charset="0"/>
                <a:ea typeface="Nirmala UI" pitchFamily="34" charset="0"/>
                <a:cs typeface="Nirmala UI" pitchFamily="34" charset="0"/>
              </a:rPr>
              <a:t>Translation in Prose)</a:t>
            </a:r>
          </a:p>
          <a:p>
            <a:pPr marL="0" indent="0">
              <a:buNone/>
            </a:pPr>
            <a:endParaRPr lang="en-IN" sz="1800" dirty="0" smtClean="0">
              <a:latin typeface="Nirmala UI" pitchFamily="34" charset="0"/>
              <a:ea typeface="Nirmala UI" pitchFamily="34" charset="0"/>
              <a:cs typeface="Nirmala UI" pitchFamily="34" charset="0"/>
            </a:endParaRPr>
          </a:p>
          <a:p>
            <a:pPr marL="0" indent="0">
              <a:buNone/>
            </a:pPr>
            <a:r>
              <a:rPr lang="en-GB" sz="1800" dirty="0" smtClean="0">
                <a:latin typeface="Nirmala UI" pitchFamily="34" charset="0"/>
                <a:ea typeface="Nirmala UI" pitchFamily="34" charset="0"/>
                <a:cs typeface="Nirmala UI" pitchFamily="34" charset="0"/>
              </a:rPr>
              <a:t>	</a:t>
            </a:r>
            <a:r>
              <a:rPr lang="as-IN" sz="1800" dirty="0" smtClean="0">
                <a:latin typeface="Nirmala UI" pitchFamily="34" charset="0"/>
                <a:ea typeface="Nirmala UI" pitchFamily="34" charset="0"/>
                <a:cs typeface="Nirmala UI" pitchFamily="34" charset="0"/>
              </a:rPr>
              <a:t>ঙ. মিত্ৰাক্ষৰিক অনুবাদ (</a:t>
            </a:r>
            <a:r>
              <a:rPr lang="en-IN" sz="1800" dirty="0" smtClean="0">
                <a:latin typeface="Nirmala UI" pitchFamily="34" charset="0"/>
                <a:ea typeface="Nirmala UI" pitchFamily="34" charset="0"/>
                <a:cs typeface="Nirmala UI" pitchFamily="34" charset="0"/>
              </a:rPr>
              <a:t>Rhymed Translation)</a:t>
            </a:r>
          </a:p>
          <a:p>
            <a:pPr marL="0" indent="0">
              <a:buNone/>
            </a:pPr>
            <a:endParaRPr lang="en-IN" sz="1800" dirty="0" smtClean="0">
              <a:latin typeface="Nirmala UI" pitchFamily="34" charset="0"/>
              <a:ea typeface="Nirmala UI" pitchFamily="34" charset="0"/>
              <a:cs typeface="Nirmala UI" pitchFamily="34" charset="0"/>
            </a:endParaRPr>
          </a:p>
          <a:p>
            <a:pPr marL="0" indent="0">
              <a:buNone/>
            </a:pPr>
            <a:r>
              <a:rPr lang="en-GB" sz="1800" dirty="0" smtClean="0">
                <a:latin typeface="Nirmala UI" pitchFamily="34" charset="0"/>
                <a:ea typeface="Nirmala UI" pitchFamily="34" charset="0"/>
                <a:cs typeface="Nirmala UI" pitchFamily="34" charset="0"/>
              </a:rPr>
              <a:t>	</a:t>
            </a:r>
            <a:r>
              <a:rPr lang="as-IN" sz="1800" dirty="0" smtClean="0">
                <a:latin typeface="Nirmala UI" pitchFamily="34" charset="0"/>
                <a:ea typeface="Nirmala UI" pitchFamily="34" charset="0"/>
                <a:cs typeface="Nirmala UI" pitchFamily="34" charset="0"/>
              </a:rPr>
              <a:t>চ. মুক্তক ছন্দৰ অনুবাদ (</a:t>
            </a:r>
            <a:r>
              <a:rPr lang="en-IN" sz="1800" dirty="0" smtClean="0">
                <a:latin typeface="Nirmala UI" pitchFamily="34" charset="0"/>
                <a:ea typeface="Nirmala UI" pitchFamily="34" charset="0"/>
                <a:cs typeface="Nirmala UI" pitchFamily="34" charset="0"/>
              </a:rPr>
              <a:t>Free verse Translation)</a:t>
            </a:r>
          </a:p>
          <a:p>
            <a:pPr marL="0" indent="0">
              <a:buNone/>
            </a:pPr>
            <a:endParaRPr lang="en-IN" sz="1800" dirty="0" smtClean="0">
              <a:latin typeface="Nirmala UI" pitchFamily="34" charset="0"/>
              <a:ea typeface="Nirmala UI" pitchFamily="34" charset="0"/>
              <a:cs typeface="Nirmala UI" pitchFamily="34" charset="0"/>
            </a:endParaRPr>
          </a:p>
          <a:p>
            <a:pPr marL="0" indent="0">
              <a:buNone/>
            </a:pPr>
            <a:r>
              <a:rPr lang="en-GB" sz="1800" dirty="0" smtClean="0">
                <a:latin typeface="Nirmala UI" pitchFamily="34" charset="0"/>
                <a:ea typeface="Nirmala UI" pitchFamily="34" charset="0"/>
                <a:cs typeface="Nirmala UI" pitchFamily="34" charset="0"/>
              </a:rPr>
              <a:t>	</a:t>
            </a:r>
            <a:r>
              <a:rPr lang="as-IN" sz="1800" dirty="0" smtClean="0">
                <a:latin typeface="Nirmala UI" pitchFamily="34" charset="0"/>
                <a:ea typeface="Nirmala UI" pitchFamily="34" charset="0"/>
                <a:cs typeface="Nirmala UI" pitchFamily="34" charset="0"/>
              </a:rPr>
              <a:t>ছ. বাখ্যাত্মক অনুবাদ (</a:t>
            </a:r>
            <a:r>
              <a:rPr lang="en-IN" sz="1800" dirty="0" smtClean="0">
                <a:latin typeface="Nirmala UI" pitchFamily="34" charset="0"/>
                <a:ea typeface="Nirmala UI" pitchFamily="34" charset="0"/>
                <a:cs typeface="Nirmala UI" pitchFamily="34" charset="0"/>
              </a:rPr>
              <a:t>Analytical Translation)</a:t>
            </a:r>
            <a:endParaRPr lang="en-IN" sz="1800" dirty="0">
              <a:latin typeface="Nirmala UI" pitchFamily="34" charset="0"/>
              <a:ea typeface="Nirmala UI" pitchFamily="34" charset="0"/>
              <a:cs typeface="Nirmala UI" pitchFamily="34" charset="0"/>
            </a:endParaRPr>
          </a:p>
        </p:txBody>
      </p:sp>
    </p:spTree>
    <p:extLst>
      <p:ext uri="{BB962C8B-B14F-4D97-AF65-F5344CB8AC3E}">
        <p14:creationId xmlns:p14="http://schemas.microsoft.com/office/powerpoint/2010/main" val="142737614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476672"/>
            <a:ext cx="8229600" cy="5112568"/>
          </a:xfrm>
        </p:spPr>
        <p:txBody>
          <a:bodyPr>
            <a:normAutofit/>
          </a:bodyPr>
          <a:lstStyle/>
          <a:p>
            <a:r>
              <a:rPr lang="as-IN" sz="5400" b="1" dirty="0" smtClean="0">
                <a:solidFill>
                  <a:schemeClr val="accent6">
                    <a:lumMod val="75000"/>
                  </a:schemeClr>
                </a:solidFill>
              </a:rPr>
              <a:t>ধন্যবাদ</a:t>
            </a:r>
            <a:endParaRPr lang="en-IN" sz="5400" b="1" dirty="0">
              <a:solidFill>
                <a:schemeClr val="accent6">
                  <a:lumMod val="75000"/>
                </a:schemeClr>
              </a:solidFill>
            </a:endParaRPr>
          </a:p>
        </p:txBody>
      </p:sp>
      <p:sp>
        <p:nvSpPr>
          <p:cNvPr id="3" name="Content Placeholder 2"/>
          <p:cNvSpPr>
            <a:spLocks noGrp="1"/>
          </p:cNvSpPr>
          <p:nvPr>
            <p:ph idx="1"/>
          </p:nvPr>
        </p:nvSpPr>
        <p:spPr>
          <a:xfrm>
            <a:off x="457200" y="5877272"/>
            <a:ext cx="8229600" cy="248891"/>
          </a:xfrm>
        </p:spPr>
        <p:txBody>
          <a:bodyPr>
            <a:normAutofit fontScale="32500" lnSpcReduction="20000"/>
          </a:bodyPr>
          <a:lstStyle/>
          <a:p>
            <a:pPr marL="0" indent="0">
              <a:buNone/>
            </a:pPr>
            <a:endParaRPr lang="en-IN" dirty="0"/>
          </a:p>
        </p:txBody>
      </p:sp>
    </p:spTree>
    <p:extLst>
      <p:ext uri="{BB962C8B-B14F-4D97-AF65-F5344CB8AC3E}">
        <p14:creationId xmlns:p14="http://schemas.microsoft.com/office/powerpoint/2010/main" val="248926508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548680"/>
            <a:ext cx="8229600" cy="1368152"/>
          </a:xfrm>
        </p:spPr>
        <p:txBody>
          <a:bodyPr>
            <a:noAutofit/>
          </a:bodyPr>
          <a:lstStyle/>
          <a:p>
            <a:pPr marL="0" indent="0" algn="l"/>
            <a:r>
              <a:rPr lang="as-IN" b="1" i="1" dirty="0" smtClean="0">
                <a:solidFill>
                  <a:schemeClr val="accent6">
                    <a:lumMod val="75000"/>
                  </a:schemeClr>
                </a:solidFill>
                <a:latin typeface="Nirmala UI" pitchFamily="34" charset="0"/>
                <a:ea typeface="Nirmala UI" pitchFamily="34" charset="0"/>
                <a:cs typeface="Nirmala UI" pitchFamily="34" charset="0"/>
              </a:rPr>
              <a:t>অনুবাদৰ সংজ্ঞা :</a:t>
            </a:r>
            <a:endParaRPr lang="en-IN" b="1" i="1" dirty="0">
              <a:solidFill>
                <a:schemeClr val="accent6">
                  <a:lumMod val="75000"/>
                </a:schemeClr>
              </a:solidFill>
            </a:endParaRPr>
          </a:p>
        </p:txBody>
      </p:sp>
      <p:sp>
        <p:nvSpPr>
          <p:cNvPr id="3" name="Content Placeholder 2"/>
          <p:cNvSpPr>
            <a:spLocks noGrp="1"/>
          </p:cNvSpPr>
          <p:nvPr>
            <p:ph idx="1"/>
          </p:nvPr>
        </p:nvSpPr>
        <p:spPr>
          <a:xfrm>
            <a:off x="611560" y="2204864"/>
            <a:ext cx="8229600" cy="3556992"/>
          </a:xfrm>
        </p:spPr>
        <p:txBody>
          <a:bodyPr>
            <a:normAutofit/>
          </a:bodyPr>
          <a:lstStyle/>
          <a:p>
            <a:pPr marL="0" indent="0">
              <a:buNone/>
            </a:pPr>
            <a:endParaRPr lang="as-IN" sz="1800" dirty="0" smtClean="0">
              <a:latin typeface="Nirmala UI" pitchFamily="34" charset="0"/>
              <a:ea typeface="Nirmala UI" pitchFamily="34" charset="0"/>
              <a:cs typeface="Nirmala UI" pitchFamily="34" charset="0"/>
            </a:endParaRPr>
          </a:p>
          <a:p>
            <a:pPr>
              <a:buFont typeface="Wingdings" pitchFamily="2" charset="2"/>
              <a:buChar char="q"/>
            </a:pPr>
            <a:r>
              <a:rPr lang="as-IN" sz="1800" dirty="0" smtClean="0">
                <a:latin typeface="Nirmala UI" pitchFamily="34" charset="0"/>
                <a:ea typeface="Nirmala UI" pitchFamily="34" charset="0"/>
                <a:cs typeface="Nirmala UI" pitchFamily="34" charset="0"/>
              </a:rPr>
              <a:t>এবাৰ কোৱা কথাৰ পুন: কথনে হৈছে অনুবাদ।</a:t>
            </a:r>
          </a:p>
          <a:p>
            <a:pPr marL="0" indent="0">
              <a:buNone/>
            </a:pPr>
            <a:r>
              <a:rPr lang="as-IN" sz="1800" dirty="0" smtClean="0">
                <a:latin typeface="Nirmala UI" pitchFamily="34" charset="0"/>
                <a:ea typeface="Nirmala UI" pitchFamily="34" charset="0"/>
                <a:cs typeface="Nirmala UI" pitchFamily="34" charset="0"/>
              </a:rPr>
              <a:t>সাধাৰণ অৰ্থত অনুবাদ হ'ল এটা ভাষাৰ পৰা অইন এটা ভাষালৈ ভাৱ সম্প্ৰেষণ কৰাৰ প্ৰক্ৰিয়া।</a:t>
            </a:r>
            <a:endParaRPr lang="en-GB" sz="1800" dirty="0" smtClean="0">
              <a:latin typeface="Nirmala UI" pitchFamily="34" charset="0"/>
              <a:ea typeface="Nirmala UI" pitchFamily="34" charset="0"/>
              <a:cs typeface="Nirmala UI" pitchFamily="34" charset="0"/>
            </a:endParaRPr>
          </a:p>
          <a:p>
            <a:pPr marL="0" indent="0">
              <a:buNone/>
            </a:pPr>
            <a:endParaRPr lang="as-IN" sz="1800" dirty="0" smtClean="0">
              <a:latin typeface="Nirmala UI" pitchFamily="34" charset="0"/>
              <a:ea typeface="Nirmala UI" pitchFamily="34" charset="0"/>
              <a:cs typeface="Nirmala UI" pitchFamily="34" charset="0"/>
            </a:endParaRPr>
          </a:p>
          <a:p>
            <a:pPr marL="0" indent="0">
              <a:buNone/>
            </a:pPr>
            <a:endParaRPr lang="as-IN" sz="1800" dirty="0" smtClean="0">
              <a:latin typeface="Nirmala UI" pitchFamily="34" charset="0"/>
              <a:ea typeface="Nirmala UI" pitchFamily="34" charset="0"/>
              <a:cs typeface="Nirmala UI" pitchFamily="34" charset="0"/>
            </a:endParaRPr>
          </a:p>
          <a:p>
            <a:pPr>
              <a:buFont typeface="Wingdings" pitchFamily="2" charset="2"/>
              <a:buChar char="q"/>
            </a:pPr>
            <a:r>
              <a:rPr lang="as-IN" sz="1800" dirty="0" smtClean="0">
                <a:latin typeface="Nirmala UI" pitchFamily="34" charset="0"/>
                <a:ea typeface="Nirmala UI" pitchFamily="34" charset="0"/>
                <a:cs typeface="Nirmala UI" pitchFamily="34" charset="0"/>
              </a:rPr>
              <a:t>সংস্কৃত ‘ৱদ’ ধাতুৰ পিছত ‘ঘঞ’ প্ৰত্যয় যোগ হৈ ‘ৱাদ’ শব্দৰ সৃষ্টি হয় আৰু ‘অনু’ উপসৰ্গ সংযুক্ত হৈ “অনুবাদ” শব্দটি গঠিত হৈছে। ‘ৱদ’ ধাতুৰ অৰ্থ হ'ল ‘কোৱা’ আৰু ‘অনু’ শব্দৰ অৰ্থ হ'ল ‘পিছত’।</a:t>
            </a:r>
            <a:endParaRPr lang="en-IN" sz="1800" dirty="0">
              <a:latin typeface="Nirmala UI" pitchFamily="34" charset="0"/>
              <a:ea typeface="Nirmala UI" pitchFamily="34" charset="0"/>
              <a:cs typeface="Nirmala UI" pitchFamily="34" charset="0"/>
            </a:endParaRPr>
          </a:p>
        </p:txBody>
      </p:sp>
    </p:spTree>
    <p:extLst>
      <p:ext uri="{BB962C8B-B14F-4D97-AF65-F5344CB8AC3E}">
        <p14:creationId xmlns:p14="http://schemas.microsoft.com/office/powerpoint/2010/main" val="184379232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282154"/>
          </a:xfrm>
        </p:spPr>
        <p:txBody>
          <a:bodyPr>
            <a:noAutofit/>
          </a:bodyPr>
          <a:lstStyle/>
          <a:p>
            <a:pPr marL="0" indent="0" algn="l"/>
            <a:r>
              <a:rPr lang="as-IN" b="1" i="1" dirty="0" smtClean="0">
                <a:solidFill>
                  <a:schemeClr val="accent6">
                    <a:lumMod val="75000"/>
                  </a:schemeClr>
                </a:solidFill>
                <a:latin typeface="Nirmala UI" pitchFamily="34" charset="0"/>
                <a:ea typeface="Nirmala UI" pitchFamily="34" charset="0"/>
                <a:cs typeface="Nirmala UI" pitchFamily="34" charset="0"/>
              </a:rPr>
              <a:t>অনুবাদৰ প্ৰক্ৰিয়া :</a:t>
            </a:r>
            <a:endParaRPr lang="en-IN" b="1" i="1" dirty="0">
              <a:solidFill>
                <a:schemeClr val="accent6">
                  <a:lumMod val="75000"/>
                </a:schemeClr>
              </a:solidFill>
            </a:endParaRPr>
          </a:p>
        </p:txBody>
      </p:sp>
      <p:sp>
        <p:nvSpPr>
          <p:cNvPr id="3" name="Content Placeholder 2"/>
          <p:cNvSpPr>
            <a:spLocks noGrp="1"/>
          </p:cNvSpPr>
          <p:nvPr>
            <p:ph idx="1"/>
          </p:nvPr>
        </p:nvSpPr>
        <p:spPr>
          <a:xfrm>
            <a:off x="467544" y="1484784"/>
            <a:ext cx="8229600" cy="4896544"/>
          </a:xfrm>
        </p:spPr>
        <p:txBody>
          <a:bodyPr>
            <a:normAutofit/>
          </a:bodyPr>
          <a:lstStyle/>
          <a:p>
            <a:pPr marL="0" indent="0">
              <a:buNone/>
            </a:pPr>
            <a:endParaRPr lang="en-GB" sz="1800" dirty="0">
              <a:latin typeface="Nirmala UI" pitchFamily="34" charset="0"/>
              <a:ea typeface="Nirmala UI" pitchFamily="34" charset="0"/>
              <a:cs typeface="Nirmala UI" pitchFamily="34" charset="0"/>
            </a:endParaRPr>
          </a:p>
          <a:p>
            <a:pPr>
              <a:buFont typeface="Wingdings" pitchFamily="2" charset="2"/>
              <a:buChar char="q"/>
            </a:pPr>
            <a:r>
              <a:rPr lang="as-IN" sz="1800" dirty="0" smtClean="0">
                <a:latin typeface="Nirmala UI" pitchFamily="34" charset="0"/>
                <a:ea typeface="Nirmala UI" pitchFamily="34" charset="0"/>
                <a:cs typeface="Nirmala UI" pitchFamily="34" charset="0"/>
              </a:rPr>
              <a:t> অনুবাদৰ প্ৰক্ৰিয়া (</a:t>
            </a:r>
            <a:r>
              <a:rPr lang="en-IN" sz="1800" dirty="0" smtClean="0">
                <a:latin typeface="Nirmala UI" pitchFamily="34" charset="0"/>
                <a:ea typeface="Nirmala UI" pitchFamily="34" charset="0"/>
                <a:cs typeface="Nirmala UI" pitchFamily="34" charset="0"/>
              </a:rPr>
              <a:t>Method of Translation) </a:t>
            </a:r>
            <a:r>
              <a:rPr lang="as-IN" sz="1800" dirty="0" smtClean="0">
                <a:latin typeface="Nirmala UI" pitchFamily="34" charset="0"/>
                <a:ea typeface="Nirmala UI" pitchFamily="34" charset="0"/>
                <a:cs typeface="Nirmala UI" pitchFamily="34" charset="0"/>
              </a:rPr>
              <a:t>৪ টা -</a:t>
            </a:r>
          </a:p>
          <a:p>
            <a:pPr marL="0" indent="0">
              <a:buNone/>
            </a:pPr>
            <a:r>
              <a:rPr lang="en-GB" sz="1800" dirty="0" smtClean="0">
                <a:latin typeface="Nirmala UI" pitchFamily="34" charset="0"/>
                <a:ea typeface="Nirmala UI" pitchFamily="34" charset="0"/>
                <a:cs typeface="Nirmala UI" pitchFamily="34" charset="0"/>
              </a:rPr>
              <a:t>	</a:t>
            </a:r>
          </a:p>
          <a:p>
            <a:pPr marL="0" indent="0">
              <a:buNone/>
            </a:pPr>
            <a:r>
              <a:rPr lang="en-GB" sz="1800" dirty="0">
                <a:latin typeface="Nirmala UI" pitchFamily="34" charset="0"/>
                <a:ea typeface="Nirmala UI" pitchFamily="34" charset="0"/>
                <a:cs typeface="Nirmala UI" pitchFamily="34" charset="0"/>
              </a:rPr>
              <a:t>	</a:t>
            </a:r>
            <a:r>
              <a:rPr lang="as-IN" sz="1800" dirty="0" smtClean="0">
                <a:latin typeface="Nirmala UI" pitchFamily="34" charset="0"/>
                <a:ea typeface="Nirmala UI" pitchFamily="34" charset="0"/>
                <a:cs typeface="Nirmala UI" pitchFamily="34" charset="0"/>
              </a:rPr>
              <a:t>▪</a:t>
            </a:r>
            <a:r>
              <a:rPr lang="en-GB" sz="1800" dirty="0">
                <a:latin typeface="Nirmala UI" pitchFamily="34" charset="0"/>
                <a:ea typeface="Nirmala UI" pitchFamily="34" charset="0"/>
                <a:cs typeface="Nirmala UI" pitchFamily="34" charset="0"/>
              </a:rPr>
              <a:t> </a:t>
            </a:r>
            <a:r>
              <a:rPr lang="as-IN" sz="1800" dirty="0" smtClean="0">
                <a:latin typeface="Nirmala UI" pitchFamily="34" charset="0"/>
                <a:ea typeface="Nirmala UI" pitchFamily="34" charset="0"/>
                <a:cs typeface="Nirmala UI" pitchFamily="34" charset="0"/>
              </a:rPr>
              <a:t>কথন</a:t>
            </a:r>
            <a:endParaRPr lang="en-GB" sz="1800" dirty="0" smtClean="0">
              <a:latin typeface="Nirmala UI" pitchFamily="34" charset="0"/>
              <a:ea typeface="Nirmala UI" pitchFamily="34" charset="0"/>
              <a:cs typeface="Nirmala UI" pitchFamily="34" charset="0"/>
            </a:endParaRPr>
          </a:p>
          <a:p>
            <a:pPr marL="0" indent="0">
              <a:buNone/>
            </a:pPr>
            <a:endParaRPr lang="as-IN" sz="1800" dirty="0" smtClean="0">
              <a:latin typeface="Nirmala UI" pitchFamily="34" charset="0"/>
              <a:ea typeface="Nirmala UI" pitchFamily="34" charset="0"/>
              <a:cs typeface="Nirmala UI" pitchFamily="34" charset="0"/>
            </a:endParaRPr>
          </a:p>
          <a:p>
            <a:pPr marL="0" indent="0">
              <a:buNone/>
            </a:pPr>
            <a:r>
              <a:rPr lang="en-GB" sz="1800" dirty="0" smtClean="0">
                <a:latin typeface="Nirmala UI" pitchFamily="34" charset="0"/>
                <a:ea typeface="Nirmala UI" pitchFamily="34" charset="0"/>
                <a:cs typeface="Nirmala UI" pitchFamily="34" charset="0"/>
              </a:rPr>
              <a:t>	</a:t>
            </a:r>
            <a:r>
              <a:rPr lang="as-IN" sz="1800" dirty="0" smtClean="0">
                <a:latin typeface="Nirmala UI" pitchFamily="34" charset="0"/>
                <a:ea typeface="Nirmala UI" pitchFamily="34" charset="0"/>
                <a:cs typeface="Nirmala UI" pitchFamily="34" charset="0"/>
              </a:rPr>
              <a:t>▪</a:t>
            </a:r>
            <a:r>
              <a:rPr lang="en-GB" sz="1800" dirty="0" smtClean="0">
                <a:latin typeface="Nirmala UI" pitchFamily="34" charset="0"/>
                <a:ea typeface="Nirmala UI" pitchFamily="34" charset="0"/>
                <a:cs typeface="Nirmala UI" pitchFamily="34" charset="0"/>
              </a:rPr>
              <a:t> </a:t>
            </a:r>
            <a:r>
              <a:rPr lang="as-IN" sz="1800" dirty="0" smtClean="0">
                <a:latin typeface="Nirmala UI" pitchFamily="34" charset="0"/>
                <a:ea typeface="Nirmala UI" pitchFamily="34" charset="0"/>
                <a:cs typeface="Nirmala UI" pitchFamily="34" charset="0"/>
              </a:rPr>
              <a:t>বিশ্লেষণ</a:t>
            </a:r>
            <a:endParaRPr lang="en-GB" sz="1800" dirty="0">
              <a:latin typeface="Nirmala UI" pitchFamily="34" charset="0"/>
              <a:ea typeface="Nirmala UI" pitchFamily="34" charset="0"/>
              <a:cs typeface="Nirmala UI" pitchFamily="34" charset="0"/>
            </a:endParaRPr>
          </a:p>
          <a:p>
            <a:pPr marL="0" indent="0">
              <a:buNone/>
            </a:pPr>
            <a:r>
              <a:rPr lang="as-IN" sz="1800" dirty="0" smtClean="0">
                <a:latin typeface="Nirmala UI" pitchFamily="34" charset="0"/>
                <a:ea typeface="Nirmala UI" pitchFamily="34" charset="0"/>
                <a:cs typeface="Nirmala UI" pitchFamily="34" charset="0"/>
              </a:rPr>
              <a:t> </a:t>
            </a:r>
          </a:p>
          <a:p>
            <a:pPr marL="0" indent="0">
              <a:buNone/>
            </a:pPr>
            <a:r>
              <a:rPr lang="en-GB" sz="1800" dirty="0" smtClean="0">
                <a:latin typeface="Nirmala UI" pitchFamily="34" charset="0"/>
                <a:ea typeface="Nirmala UI" pitchFamily="34" charset="0"/>
                <a:cs typeface="Nirmala UI" pitchFamily="34" charset="0"/>
              </a:rPr>
              <a:t>	</a:t>
            </a:r>
            <a:r>
              <a:rPr lang="as-IN" sz="1800" dirty="0" smtClean="0">
                <a:latin typeface="Nirmala UI" pitchFamily="34" charset="0"/>
                <a:ea typeface="Nirmala UI" pitchFamily="34" charset="0"/>
                <a:cs typeface="Nirmala UI" pitchFamily="34" charset="0"/>
              </a:rPr>
              <a:t>▪</a:t>
            </a:r>
            <a:r>
              <a:rPr lang="en-GB" sz="1800" dirty="0" smtClean="0">
                <a:latin typeface="Nirmala UI" pitchFamily="34" charset="0"/>
                <a:ea typeface="Nirmala UI" pitchFamily="34" charset="0"/>
                <a:cs typeface="Nirmala UI" pitchFamily="34" charset="0"/>
              </a:rPr>
              <a:t> </a:t>
            </a:r>
            <a:r>
              <a:rPr lang="as-IN" sz="1800" dirty="0" smtClean="0">
                <a:latin typeface="Nirmala UI" pitchFamily="34" charset="0"/>
                <a:ea typeface="Nirmala UI" pitchFamily="34" charset="0"/>
                <a:cs typeface="Nirmala UI" pitchFamily="34" charset="0"/>
              </a:rPr>
              <a:t>অনুবাদ</a:t>
            </a:r>
            <a:endParaRPr lang="en-GB" sz="1800" dirty="0" smtClean="0">
              <a:latin typeface="Nirmala UI" pitchFamily="34" charset="0"/>
              <a:ea typeface="Nirmala UI" pitchFamily="34" charset="0"/>
              <a:cs typeface="Nirmala UI" pitchFamily="34" charset="0"/>
            </a:endParaRPr>
          </a:p>
          <a:p>
            <a:pPr marL="0" indent="0">
              <a:buNone/>
            </a:pPr>
            <a:r>
              <a:rPr lang="as-IN" sz="1800" dirty="0" smtClean="0">
                <a:latin typeface="Nirmala UI" pitchFamily="34" charset="0"/>
                <a:ea typeface="Nirmala UI" pitchFamily="34" charset="0"/>
                <a:cs typeface="Nirmala UI" pitchFamily="34" charset="0"/>
              </a:rPr>
              <a:t> </a:t>
            </a:r>
          </a:p>
          <a:p>
            <a:pPr marL="0" indent="0">
              <a:buNone/>
            </a:pPr>
            <a:r>
              <a:rPr lang="en-GB" sz="1800" dirty="0" smtClean="0">
                <a:latin typeface="Nirmala UI" pitchFamily="34" charset="0"/>
                <a:ea typeface="Nirmala UI" pitchFamily="34" charset="0"/>
                <a:cs typeface="Nirmala UI" pitchFamily="34" charset="0"/>
              </a:rPr>
              <a:t>	</a:t>
            </a:r>
            <a:r>
              <a:rPr lang="as-IN" sz="1800" dirty="0" smtClean="0">
                <a:latin typeface="Nirmala UI" pitchFamily="34" charset="0"/>
                <a:ea typeface="Nirmala UI" pitchFamily="34" charset="0"/>
                <a:cs typeface="Nirmala UI" pitchFamily="34" charset="0"/>
              </a:rPr>
              <a:t>▪</a:t>
            </a:r>
            <a:r>
              <a:rPr lang="en-GB" sz="1800" dirty="0" smtClean="0">
                <a:latin typeface="Nirmala UI" pitchFamily="34" charset="0"/>
                <a:ea typeface="Nirmala UI" pitchFamily="34" charset="0"/>
                <a:cs typeface="Nirmala UI" pitchFamily="34" charset="0"/>
              </a:rPr>
              <a:t> </a:t>
            </a:r>
            <a:r>
              <a:rPr lang="as-IN" sz="1800" dirty="0" smtClean="0">
                <a:latin typeface="Nirmala UI" pitchFamily="34" charset="0"/>
                <a:ea typeface="Nirmala UI" pitchFamily="34" charset="0"/>
                <a:cs typeface="Nirmala UI" pitchFamily="34" charset="0"/>
              </a:rPr>
              <a:t>পুন: সৃজন</a:t>
            </a:r>
          </a:p>
        </p:txBody>
      </p:sp>
    </p:spTree>
    <p:extLst>
      <p:ext uri="{BB962C8B-B14F-4D97-AF65-F5344CB8AC3E}">
        <p14:creationId xmlns:p14="http://schemas.microsoft.com/office/powerpoint/2010/main" val="4194432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260648"/>
            <a:ext cx="8229600" cy="1296144"/>
          </a:xfrm>
        </p:spPr>
        <p:txBody>
          <a:bodyPr>
            <a:noAutofit/>
          </a:bodyPr>
          <a:lstStyle/>
          <a:p>
            <a:pPr marL="0" indent="0" algn="l"/>
            <a:r>
              <a:rPr lang="as-IN" b="1" i="1" dirty="0" smtClean="0">
                <a:solidFill>
                  <a:schemeClr val="accent6">
                    <a:lumMod val="75000"/>
                  </a:schemeClr>
                </a:solidFill>
                <a:latin typeface="Nirmala UI" pitchFamily="34" charset="0"/>
                <a:ea typeface="Nirmala UI" pitchFamily="34" charset="0"/>
                <a:cs typeface="Nirmala UI" pitchFamily="34" charset="0"/>
              </a:rPr>
              <a:t>অনুবাদকৰ ধৰ্ম :</a:t>
            </a:r>
            <a:endParaRPr lang="en-IN" b="1" i="1" dirty="0">
              <a:solidFill>
                <a:schemeClr val="accent6">
                  <a:lumMod val="75000"/>
                </a:schemeClr>
              </a:solidFill>
            </a:endParaRPr>
          </a:p>
        </p:txBody>
      </p:sp>
      <p:sp>
        <p:nvSpPr>
          <p:cNvPr id="3" name="Content Placeholder 2"/>
          <p:cNvSpPr>
            <a:spLocks noGrp="1"/>
          </p:cNvSpPr>
          <p:nvPr>
            <p:ph idx="1"/>
          </p:nvPr>
        </p:nvSpPr>
        <p:spPr>
          <a:xfrm>
            <a:off x="467544" y="1772816"/>
            <a:ext cx="8229600" cy="4680520"/>
          </a:xfrm>
        </p:spPr>
        <p:txBody>
          <a:bodyPr>
            <a:normAutofit/>
          </a:bodyPr>
          <a:lstStyle/>
          <a:p>
            <a:pPr>
              <a:buFont typeface="Wingdings" pitchFamily="2" charset="2"/>
              <a:buChar char="q"/>
            </a:pPr>
            <a:r>
              <a:rPr lang="as-IN" sz="1800" dirty="0" smtClean="0">
                <a:latin typeface="Nirmala UI" pitchFamily="34" charset="0"/>
                <a:ea typeface="Nirmala UI" pitchFamily="34" charset="0"/>
                <a:cs typeface="Nirmala UI" pitchFamily="34" charset="0"/>
              </a:rPr>
              <a:t>মূল পাঠৰ প্ৰতি অনুগত হ'ব লাগিব।</a:t>
            </a:r>
            <a:endParaRPr lang="en-GB" sz="1800" dirty="0" smtClean="0">
              <a:latin typeface="Nirmala UI" pitchFamily="34" charset="0"/>
              <a:ea typeface="Nirmala UI" pitchFamily="34" charset="0"/>
              <a:cs typeface="Nirmala UI" pitchFamily="34" charset="0"/>
            </a:endParaRPr>
          </a:p>
          <a:p>
            <a:pPr>
              <a:buFont typeface="Wingdings" pitchFamily="2" charset="2"/>
              <a:buChar char="q"/>
            </a:pPr>
            <a:endParaRPr lang="en-GB" sz="1800" dirty="0">
              <a:latin typeface="Nirmala UI" pitchFamily="34" charset="0"/>
              <a:ea typeface="Nirmala UI" pitchFamily="34" charset="0"/>
              <a:cs typeface="Nirmala UI" pitchFamily="34" charset="0"/>
            </a:endParaRPr>
          </a:p>
          <a:p>
            <a:pPr>
              <a:buFont typeface="Wingdings" pitchFamily="2" charset="2"/>
              <a:buChar char="q"/>
            </a:pPr>
            <a:r>
              <a:rPr lang="as-IN" sz="1800" dirty="0" smtClean="0">
                <a:latin typeface="Nirmala UI" pitchFamily="34" charset="0"/>
                <a:ea typeface="Nirmala UI" pitchFamily="34" charset="0"/>
                <a:cs typeface="Nirmala UI" pitchFamily="34" charset="0"/>
              </a:rPr>
              <a:t>মূল পাঠত অনুবাদকে কোনোধৰণৰ বিষয় সংযোগ-বিয়োগ কৰিব নোৱাৰে।</a:t>
            </a:r>
            <a:endParaRPr lang="en-GB" sz="1800" dirty="0" smtClean="0">
              <a:latin typeface="Nirmala UI" pitchFamily="34" charset="0"/>
              <a:ea typeface="Nirmala UI" pitchFamily="34" charset="0"/>
              <a:cs typeface="Nirmala UI" pitchFamily="34" charset="0"/>
            </a:endParaRPr>
          </a:p>
          <a:p>
            <a:pPr>
              <a:buFont typeface="Wingdings" pitchFamily="2" charset="2"/>
              <a:buChar char="q"/>
            </a:pPr>
            <a:endParaRPr lang="en-GB" sz="1800" dirty="0">
              <a:latin typeface="Nirmala UI" pitchFamily="34" charset="0"/>
              <a:ea typeface="Nirmala UI" pitchFamily="34" charset="0"/>
              <a:cs typeface="Nirmala UI" pitchFamily="34" charset="0"/>
            </a:endParaRPr>
          </a:p>
          <a:p>
            <a:pPr>
              <a:buFont typeface="Wingdings" pitchFamily="2" charset="2"/>
              <a:buChar char="q"/>
            </a:pPr>
            <a:r>
              <a:rPr lang="as-IN" sz="1800" dirty="0" smtClean="0">
                <a:latin typeface="Nirmala UI" pitchFamily="34" charset="0"/>
                <a:ea typeface="Nirmala UI" pitchFamily="34" charset="0"/>
                <a:cs typeface="Nirmala UI" pitchFamily="34" charset="0"/>
              </a:rPr>
              <a:t>সাহিত্যকৰ্মৰ জতুৱা ঠাঁচৰ অৰ্থ অনূদিত কাৰ্যত কোনোধৰণৰ সাল-সলনি হ'ব নোৱাৰিব।</a:t>
            </a:r>
            <a:endParaRPr lang="en-GB" sz="1800" dirty="0" smtClean="0">
              <a:latin typeface="Nirmala UI" pitchFamily="34" charset="0"/>
              <a:ea typeface="Nirmala UI" pitchFamily="34" charset="0"/>
              <a:cs typeface="Nirmala UI" pitchFamily="34" charset="0"/>
            </a:endParaRPr>
          </a:p>
          <a:p>
            <a:pPr>
              <a:buFont typeface="Wingdings" pitchFamily="2" charset="2"/>
              <a:buChar char="q"/>
            </a:pPr>
            <a:endParaRPr lang="en-GB" sz="1800" dirty="0">
              <a:latin typeface="Nirmala UI" pitchFamily="34" charset="0"/>
              <a:ea typeface="Nirmala UI" pitchFamily="34" charset="0"/>
              <a:cs typeface="Nirmala UI" pitchFamily="34" charset="0"/>
            </a:endParaRPr>
          </a:p>
          <a:p>
            <a:pPr>
              <a:buFont typeface="Wingdings" pitchFamily="2" charset="2"/>
              <a:buChar char="q"/>
            </a:pPr>
            <a:r>
              <a:rPr lang="as-IN" sz="1800" dirty="0" smtClean="0">
                <a:latin typeface="Nirmala UI" pitchFamily="34" charset="0"/>
                <a:ea typeface="Nirmala UI" pitchFamily="34" charset="0"/>
                <a:cs typeface="Nirmala UI" pitchFamily="34" charset="0"/>
              </a:rPr>
              <a:t>জীয়াই থকা মানুহৰ সাহিত্যকৰ্মৰ অনুবাদ কৰিব নোৱাৰি। মৃত্যুৰ ৪০ বছৰ পিছত অনুমতি অবিহনে অনুবাদ কৰিব পাৰি।</a:t>
            </a:r>
            <a:endParaRPr lang="en-GB" sz="1800" dirty="0" smtClean="0">
              <a:latin typeface="Nirmala UI" pitchFamily="34" charset="0"/>
              <a:ea typeface="Nirmala UI" pitchFamily="34" charset="0"/>
              <a:cs typeface="Nirmala UI" pitchFamily="34" charset="0"/>
            </a:endParaRPr>
          </a:p>
          <a:p>
            <a:pPr>
              <a:buFont typeface="Wingdings" pitchFamily="2" charset="2"/>
              <a:buChar char="q"/>
            </a:pPr>
            <a:endParaRPr lang="en-GB" sz="1800" dirty="0">
              <a:latin typeface="Nirmala UI" pitchFamily="34" charset="0"/>
              <a:ea typeface="Nirmala UI" pitchFamily="34" charset="0"/>
              <a:cs typeface="Nirmala UI" pitchFamily="34" charset="0"/>
            </a:endParaRPr>
          </a:p>
          <a:p>
            <a:pPr>
              <a:buFont typeface="Wingdings" pitchFamily="2" charset="2"/>
              <a:buChar char="q"/>
            </a:pPr>
            <a:r>
              <a:rPr lang="as-IN" sz="1800" dirty="0" smtClean="0">
                <a:latin typeface="Nirmala UI" pitchFamily="34" charset="0"/>
                <a:ea typeface="Nirmala UI" pitchFamily="34" charset="0"/>
                <a:cs typeface="Nirmala UI" pitchFamily="34" charset="0"/>
              </a:rPr>
              <a:t>অনুবাদকে সমালোচনালৈ ভয় কৰিব নালাগে।</a:t>
            </a:r>
            <a:endParaRPr lang="en-GB" sz="1800" dirty="0" smtClean="0">
              <a:latin typeface="Nirmala UI" pitchFamily="34" charset="0"/>
              <a:ea typeface="Nirmala UI" pitchFamily="34" charset="0"/>
              <a:cs typeface="Nirmala UI" pitchFamily="34" charset="0"/>
            </a:endParaRPr>
          </a:p>
          <a:p>
            <a:pPr>
              <a:buFont typeface="Wingdings" pitchFamily="2" charset="2"/>
              <a:buChar char="q"/>
            </a:pPr>
            <a:endParaRPr lang="en-GB" sz="1800" dirty="0">
              <a:latin typeface="Nirmala UI" pitchFamily="34" charset="0"/>
              <a:ea typeface="Nirmala UI" pitchFamily="34" charset="0"/>
              <a:cs typeface="Nirmala UI" pitchFamily="34" charset="0"/>
            </a:endParaRPr>
          </a:p>
          <a:p>
            <a:pPr>
              <a:buFont typeface="Wingdings" pitchFamily="2" charset="2"/>
              <a:buChar char="q"/>
            </a:pPr>
            <a:r>
              <a:rPr lang="as-IN" sz="1800" dirty="0" smtClean="0">
                <a:latin typeface="Nirmala UI" pitchFamily="34" charset="0"/>
                <a:ea typeface="Nirmala UI" pitchFamily="34" charset="0"/>
                <a:cs typeface="Nirmala UI" pitchFamily="34" charset="0"/>
              </a:rPr>
              <a:t>অনূদিত কৰ্মৰ ভাব মসৃণ হ'ব লাগিব ইত্যাদি।</a:t>
            </a:r>
            <a:endParaRPr lang="en-IN" sz="1800" dirty="0">
              <a:latin typeface="Nirmala UI" pitchFamily="34" charset="0"/>
              <a:ea typeface="Nirmala UI" pitchFamily="34" charset="0"/>
              <a:cs typeface="Nirmala UI" pitchFamily="34" charset="0"/>
            </a:endParaRPr>
          </a:p>
        </p:txBody>
      </p:sp>
    </p:spTree>
    <p:extLst>
      <p:ext uri="{BB962C8B-B14F-4D97-AF65-F5344CB8AC3E}">
        <p14:creationId xmlns:p14="http://schemas.microsoft.com/office/powerpoint/2010/main" val="43383630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332656"/>
            <a:ext cx="8229600" cy="1224136"/>
          </a:xfrm>
        </p:spPr>
        <p:txBody>
          <a:bodyPr>
            <a:noAutofit/>
          </a:bodyPr>
          <a:lstStyle/>
          <a:p>
            <a:pPr marL="0" indent="0" algn="l"/>
            <a:r>
              <a:rPr lang="as-IN" b="1" i="1" dirty="0" smtClean="0">
                <a:solidFill>
                  <a:schemeClr val="accent6">
                    <a:lumMod val="75000"/>
                  </a:schemeClr>
                </a:solidFill>
                <a:latin typeface="Nirmala UI" pitchFamily="34" charset="0"/>
                <a:ea typeface="Nirmala UI" pitchFamily="34" charset="0"/>
                <a:cs typeface="Nirmala UI" pitchFamily="34" charset="0"/>
              </a:rPr>
              <a:t>অনুবাদৰ প্ৰকাৰ :</a:t>
            </a:r>
            <a:endParaRPr lang="en-IN" b="1" i="1" dirty="0">
              <a:solidFill>
                <a:schemeClr val="accent6">
                  <a:lumMod val="75000"/>
                </a:schemeClr>
              </a:solidFill>
            </a:endParaRPr>
          </a:p>
        </p:txBody>
      </p:sp>
      <p:sp>
        <p:nvSpPr>
          <p:cNvPr id="3" name="Content Placeholder 2"/>
          <p:cNvSpPr>
            <a:spLocks noGrp="1"/>
          </p:cNvSpPr>
          <p:nvPr>
            <p:ph idx="1"/>
          </p:nvPr>
        </p:nvSpPr>
        <p:spPr>
          <a:xfrm>
            <a:off x="755576" y="1484784"/>
            <a:ext cx="7848872" cy="4032448"/>
          </a:xfrm>
        </p:spPr>
        <p:txBody>
          <a:bodyPr>
            <a:noAutofit/>
          </a:bodyPr>
          <a:lstStyle/>
          <a:p>
            <a:pPr marL="0" indent="0">
              <a:buNone/>
            </a:pPr>
            <a:endParaRPr lang="en-GB" sz="1800" dirty="0" smtClean="0">
              <a:latin typeface="Nirmala UI" pitchFamily="34" charset="0"/>
              <a:ea typeface="Nirmala UI" pitchFamily="34" charset="0"/>
              <a:cs typeface="Nirmala UI" pitchFamily="34" charset="0"/>
            </a:endParaRPr>
          </a:p>
          <a:p>
            <a:pPr>
              <a:buFont typeface="Wingdings" pitchFamily="2" charset="2"/>
              <a:buChar char="q"/>
            </a:pPr>
            <a:r>
              <a:rPr lang="as-IN" sz="1800" dirty="0" smtClean="0">
                <a:latin typeface="Nirmala UI" pitchFamily="34" charset="0"/>
                <a:ea typeface="Nirmala UI" pitchFamily="34" charset="0"/>
                <a:cs typeface="Nirmala UI" pitchFamily="34" charset="0"/>
              </a:rPr>
              <a:t>শব্দানুবাদ</a:t>
            </a:r>
            <a:endParaRPr lang="en-GB" sz="1800" dirty="0">
              <a:latin typeface="Nirmala UI" pitchFamily="34" charset="0"/>
              <a:ea typeface="Nirmala UI" pitchFamily="34" charset="0"/>
              <a:cs typeface="Nirmala UI" pitchFamily="34" charset="0"/>
            </a:endParaRPr>
          </a:p>
          <a:p>
            <a:pPr>
              <a:buFont typeface="Wingdings" pitchFamily="2" charset="2"/>
              <a:buChar char="q"/>
            </a:pPr>
            <a:r>
              <a:rPr lang="as-IN" sz="1800" dirty="0" smtClean="0">
                <a:latin typeface="Nirmala UI" pitchFamily="34" charset="0"/>
                <a:ea typeface="Nirmala UI" pitchFamily="34" charset="0"/>
                <a:cs typeface="Nirmala UI" pitchFamily="34" charset="0"/>
              </a:rPr>
              <a:t>ভাৱানুবাদ</a:t>
            </a:r>
            <a:endParaRPr lang="en-GB" sz="1800" dirty="0" smtClean="0">
              <a:latin typeface="Nirmala UI" pitchFamily="34" charset="0"/>
              <a:ea typeface="Nirmala UI" pitchFamily="34" charset="0"/>
              <a:cs typeface="Nirmala UI" pitchFamily="34" charset="0"/>
            </a:endParaRPr>
          </a:p>
          <a:p>
            <a:pPr>
              <a:buFont typeface="Wingdings" pitchFamily="2" charset="2"/>
              <a:buChar char="q"/>
            </a:pPr>
            <a:r>
              <a:rPr lang="as-IN" sz="1800" dirty="0" smtClean="0">
                <a:latin typeface="Nirmala UI" pitchFamily="34" charset="0"/>
                <a:ea typeface="Nirmala UI" pitchFamily="34" charset="0"/>
                <a:cs typeface="Nirmala UI" pitchFamily="34" charset="0"/>
              </a:rPr>
              <a:t>ছায়ানুবাদ</a:t>
            </a:r>
            <a:endParaRPr lang="en-GB" sz="1800" dirty="0" smtClean="0">
              <a:latin typeface="Nirmala UI" pitchFamily="34" charset="0"/>
              <a:ea typeface="Nirmala UI" pitchFamily="34" charset="0"/>
              <a:cs typeface="Nirmala UI" pitchFamily="34" charset="0"/>
            </a:endParaRPr>
          </a:p>
          <a:p>
            <a:pPr>
              <a:buFont typeface="Wingdings" pitchFamily="2" charset="2"/>
              <a:buChar char="q"/>
            </a:pPr>
            <a:r>
              <a:rPr lang="as-IN" sz="1800" dirty="0" smtClean="0">
                <a:latin typeface="Nirmala UI" pitchFamily="34" charset="0"/>
                <a:ea typeface="Nirmala UI" pitchFamily="34" charset="0"/>
                <a:cs typeface="Nirmala UI" pitchFamily="34" charset="0"/>
              </a:rPr>
              <a:t>অৰ্থগত অনুবাদ বা শব্দাৰ্থমূলক অনুবাদ</a:t>
            </a:r>
            <a:endParaRPr lang="en-GB" sz="1800" dirty="0" smtClean="0">
              <a:latin typeface="Nirmala UI" pitchFamily="34" charset="0"/>
              <a:ea typeface="Nirmala UI" pitchFamily="34" charset="0"/>
              <a:cs typeface="Nirmala UI" pitchFamily="34" charset="0"/>
            </a:endParaRPr>
          </a:p>
          <a:p>
            <a:pPr>
              <a:buFont typeface="Wingdings" pitchFamily="2" charset="2"/>
              <a:buChar char="q"/>
            </a:pPr>
            <a:r>
              <a:rPr lang="as-IN" sz="1800" dirty="0" smtClean="0">
                <a:latin typeface="Nirmala UI" pitchFamily="34" charset="0"/>
                <a:ea typeface="Nirmala UI" pitchFamily="34" charset="0"/>
                <a:cs typeface="Nirmala UI" pitchFamily="34" charset="0"/>
              </a:rPr>
              <a:t>ৰূপান্তৰণ </a:t>
            </a:r>
            <a:endParaRPr lang="en-GB" sz="1800" dirty="0" smtClean="0">
              <a:latin typeface="Nirmala UI" pitchFamily="34" charset="0"/>
              <a:ea typeface="Nirmala UI" pitchFamily="34" charset="0"/>
              <a:cs typeface="Nirmala UI" pitchFamily="34" charset="0"/>
            </a:endParaRPr>
          </a:p>
          <a:p>
            <a:pPr>
              <a:buFont typeface="Wingdings" pitchFamily="2" charset="2"/>
              <a:buChar char="q"/>
            </a:pPr>
            <a:r>
              <a:rPr lang="as-IN" sz="1800" dirty="0" smtClean="0">
                <a:latin typeface="Nirmala UI" pitchFamily="34" charset="0"/>
                <a:ea typeface="Nirmala UI" pitchFamily="34" charset="0"/>
                <a:cs typeface="Nirmala UI" pitchFamily="34" charset="0"/>
              </a:rPr>
              <a:t>জটুৱা অনুবাদ </a:t>
            </a:r>
            <a:endParaRPr lang="en-GB" sz="1800" dirty="0" smtClean="0">
              <a:latin typeface="Nirmala UI" pitchFamily="34" charset="0"/>
              <a:ea typeface="Nirmala UI" pitchFamily="34" charset="0"/>
              <a:cs typeface="Nirmala UI" pitchFamily="34" charset="0"/>
            </a:endParaRPr>
          </a:p>
          <a:p>
            <a:pPr>
              <a:buFont typeface="Wingdings" pitchFamily="2" charset="2"/>
              <a:buChar char="q"/>
            </a:pPr>
            <a:r>
              <a:rPr lang="as-IN" sz="1800" dirty="0" smtClean="0">
                <a:latin typeface="Nirmala UI" pitchFamily="34" charset="0"/>
                <a:ea typeface="Nirmala UI" pitchFamily="34" charset="0"/>
                <a:cs typeface="Nirmala UI" pitchFamily="34" charset="0"/>
              </a:rPr>
              <a:t>বাখ্যানুবাদ</a:t>
            </a:r>
            <a:endParaRPr lang="en-GB" sz="1800" dirty="0" smtClean="0">
              <a:latin typeface="Nirmala UI" pitchFamily="34" charset="0"/>
              <a:ea typeface="Nirmala UI" pitchFamily="34" charset="0"/>
              <a:cs typeface="Nirmala UI" pitchFamily="34" charset="0"/>
            </a:endParaRPr>
          </a:p>
          <a:p>
            <a:pPr>
              <a:buFont typeface="Wingdings" pitchFamily="2" charset="2"/>
              <a:buChar char="q"/>
            </a:pPr>
            <a:r>
              <a:rPr lang="as-IN" sz="1800" dirty="0" smtClean="0">
                <a:latin typeface="Nirmala UI" pitchFamily="34" charset="0"/>
                <a:ea typeface="Nirmala UI" pitchFamily="34" charset="0"/>
                <a:cs typeface="Nirmala UI" pitchFamily="34" charset="0"/>
              </a:rPr>
              <a:t>মৌখিক অনুবাদ </a:t>
            </a:r>
            <a:endParaRPr lang="en-GB" sz="1800" dirty="0" smtClean="0">
              <a:latin typeface="Nirmala UI" pitchFamily="34" charset="0"/>
              <a:ea typeface="Nirmala UI" pitchFamily="34" charset="0"/>
              <a:cs typeface="Nirmala UI" pitchFamily="34" charset="0"/>
            </a:endParaRPr>
          </a:p>
          <a:p>
            <a:pPr>
              <a:buFont typeface="Wingdings" pitchFamily="2" charset="2"/>
              <a:buChar char="q"/>
            </a:pPr>
            <a:r>
              <a:rPr lang="as-IN" sz="1800" dirty="0" smtClean="0">
                <a:latin typeface="Nirmala UI" pitchFamily="34" charset="0"/>
                <a:ea typeface="Nirmala UI" pitchFamily="34" charset="0"/>
                <a:cs typeface="Nirmala UI" pitchFamily="34" charset="0"/>
              </a:rPr>
              <a:t>লিপ্যন্তৰণ </a:t>
            </a:r>
            <a:endParaRPr lang="en-GB" sz="1800" dirty="0" smtClean="0">
              <a:latin typeface="Nirmala UI" pitchFamily="34" charset="0"/>
              <a:ea typeface="Nirmala UI" pitchFamily="34" charset="0"/>
              <a:cs typeface="Nirmala UI" pitchFamily="34" charset="0"/>
            </a:endParaRPr>
          </a:p>
          <a:p>
            <a:pPr>
              <a:buFont typeface="Wingdings" pitchFamily="2" charset="2"/>
              <a:buChar char="q"/>
            </a:pPr>
            <a:r>
              <a:rPr lang="as-IN" sz="1800" dirty="0" smtClean="0">
                <a:latin typeface="Nirmala UI" pitchFamily="34" charset="0"/>
                <a:ea typeface="Nirmala UI" pitchFamily="34" charset="0"/>
                <a:cs typeface="Nirmala UI" pitchFamily="34" charset="0"/>
              </a:rPr>
              <a:t>যন্ত্ৰ অনুবাদ</a:t>
            </a:r>
            <a:endParaRPr lang="en-IN" sz="1800" dirty="0">
              <a:latin typeface="Nirmala UI" pitchFamily="34" charset="0"/>
              <a:ea typeface="Nirmala UI" pitchFamily="34" charset="0"/>
              <a:cs typeface="Nirmala UI" pitchFamily="34" charset="0"/>
            </a:endParaRPr>
          </a:p>
        </p:txBody>
      </p:sp>
    </p:spTree>
    <p:extLst>
      <p:ext uri="{BB962C8B-B14F-4D97-AF65-F5344CB8AC3E}">
        <p14:creationId xmlns:p14="http://schemas.microsoft.com/office/powerpoint/2010/main" val="395549983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3568" y="548680"/>
            <a:ext cx="7776864" cy="1656184"/>
          </a:xfrm>
        </p:spPr>
        <p:txBody>
          <a:bodyPr>
            <a:noAutofit/>
          </a:bodyPr>
          <a:lstStyle/>
          <a:p>
            <a:pPr marL="0" indent="0" algn="l"/>
            <a:r>
              <a:rPr lang="as-IN" b="1" i="1" dirty="0" smtClean="0">
                <a:solidFill>
                  <a:schemeClr val="accent6">
                    <a:lumMod val="75000"/>
                  </a:schemeClr>
                </a:solidFill>
                <a:latin typeface="Nirmala UI" pitchFamily="34" charset="0"/>
                <a:ea typeface="Nirmala UI" pitchFamily="34" charset="0"/>
                <a:cs typeface="Nirmala UI" pitchFamily="34" charset="0"/>
              </a:rPr>
              <a:t>অনুবাদৰ পদ্ধতি :</a:t>
            </a:r>
            <a:endParaRPr lang="en-IN" b="1" i="1" dirty="0">
              <a:solidFill>
                <a:schemeClr val="accent6">
                  <a:lumMod val="75000"/>
                </a:schemeClr>
              </a:solidFill>
              <a:latin typeface="Nirmala UI" pitchFamily="34" charset="0"/>
              <a:ea typeface="Nirmala UI" pitchFamily="34" charset="0"/>
              <a:cs typeface="Nirmala UI" pitchFamily="34" charset="0"/>
            </a:endParaRPr>
          </a:p>
        </p:txBody>
      </p:sp>
      <p:sp>
        <p:nvSpPr>
          <p:cNvPr id="3" name="Content Placeholder 2"/>
          <p:cNvSpPr>
            <a:spLocks noGrp="1"/>
          </p:cNvSpPr>
          <p:nvPr>
            <p:ph idx="1"/>
          </p:nvPr>
        </p:nvSpPr>
        <p:spPr>
          <a:xfrm>
            <a:off x="755576" y="2204864"/>
            <a:ext cx="7632848" cy="3744416"/>
          </a:xfrm>
        </p:spPr>
        <p:txBody>
          <a:bodyPr>
            <a:normAutofit/>
          </a:bodyPr>
          <a:lstStyle/>
          <a:p>
            <a:pPr marL="0" indent="0">
              <a:buNone/>
            </a:pPr>
            <a:endParaRPr lang="as-IN" sz="1800" dirty="0" smtClean="0">
              <a:latin typeface="Nirmala UI" pitchFamily="34" charset="0"/>
              <a:ea typeface="Nirmala UI" pitchFamily="34" charset="0"/>
              <a:cs typeface="Nirmala UI" pitchFamily="34" charset="0"/>
            </a:endParaRPr>
          </a:p>
          <a:p>
            <a:pPr>
              <a:buFont typeface="Wingdings" pitchFamily="2" charset="2"/>
              <a:buChar char="q"/>
            </a:pPr>
            <a:r>
              <a:rPr lang="en-IN" sz="1800" b="1" dirty="0" smtClean="0">
                <a:latin typeface="Nirmala UI" pitchFamily="34" charset="0"/>
                <a:ea typeface="Nirmala UI" pitchFamily="34" charset="0"/>
                <a:cs typeface="Nirmala UI" pitchFamily="34" charset="0"/>
              </a:rPr>
              <a:t>E. A. Nida </a:t>
            </a:r>
            <a:r>
              <a:rPr lang="as-IN" sz="1800" dirty="0" smtClean="0">
                <a:latin typeface="Nirmala UI" pitchFamily="34" charset="0"/>
                <a:ea typeface="Nirmala UI" pitchFamily="34" charset="0"/>
                <a:cs typeface="Nirmala UI" pitchFamily="34" charset="0"/>
              </a:rPr>
              <a:t>ৰ মতে অনুবাদৰ পদ্ধতি ২ প্ৰকাৰৰ –</a:t>
            </a:r>
            <a:endParaRPr lang="en-GB" sz="1800" dirty="0" smtClean="0">
              <a:latin typeface="Nirmala UI" pitchFamily="34" charset="0"/>
              <a:ea typeface="Nirmala UI" pitchFamily="34" charset="0"/>
              <a:cs typeface="Nirmala UI" pitchFamily="34" charset="0"/>
            </a:endParaRPr>
          </a:p>
          <a:p>
            <a:pPr marL="0" indent="0">
              <a:buNone/>
            </a:pPr>
            <a:endParaRPr lang="en-GB" sz="1800" dirty="0" smtClean="0">
              <a:latin typeface="Nirmala UI" pitchFamily="34" charset="0"/>
              <a:ea typeface="Nirmala UI" pitchFamily="34" charset="0"/>
              <a:cs typeface="Nirmala UI" pitchFamily="34" charset="0"/>
            </a:endParaRPr>
          </a:p>
          <a:p>
            <a:pPr marL="0" indent="0">
              <a:buNone/>
            </a:pPr>
            <a:endParaRPr lang="as-IN" sz="1800" dirty="0" smtClean="0">
              <a:latin typeface="Nirmala UI" pitchFamily="34" charset="0"/>
              <a:ea typeface="Nirmala UI" pitchFamily="34" charset="0"/>
              <a:cs typeface="Nirmala UI" pitchFamily="34" charset="0"/>
            </a:endParaRPr>
          </a:p>
          <a:p>
            <a:pPr marL="0" indent="0">
              <a:buNone/>
            </a:pPr>
            <a:r>
              <a:rPr lang="en-GB" sz="1800" dirty="0" smtClean="0">
                <a:latin typeface="Nirmala UI" pitchFamily="34" charset="0"/>
                <a:ea typeface="Nirmala UI" pitchFamily="34" charset="0"/>
                <a:cs typeface="Nirmala UI" pitchFamily="34" charset="0"/>
              </a:rPr>
              <a:t>	</a:t>
            </a:r>
            <a:r>
              <a:rPr lang="as-IN" sz="1800" dirty="0" smtClean="0">
                <a:latin typeface="Nirmala UI" pitchFamily="34" charset="0"/>
                <a:ea typeface="Nirmala UI" pitchFamily="34" charset="0"/>
                <a:cs typeface="Nirmala UI" pitchFamily="34" charset="0"/>
              </a:rPr>
              <a:t>ক. প্ৰত্যক্ষ পদ্ধতি</a:t>
            </a:r>
            <a:endParaRPr lang="en-GB" sz="1800" dirty="0" smtClean="0">
              <a:latin typeface="Nirmala UI" pitchFamily="34" charset="0"/>
              <a:ea typeface="Nirmala UI" pitchFamily="34" charset="0"/>
              <a:cs typeface="Nirmala UI" pitchFamily="34" charset="0"/>
            </a:endParaRPr>
          </a:p>
          <a:p>
            <a:pPr marL="0" indent="0">
              <a:buNone/>
            </a:pPr>
            <a:endParaRPr lang="en-GB" sz="1800" dirty="0" smtClean="0">
              <a:latin typeface="Nirmala UI" pitchFamily="34" charset="0"/>
              <a:ea typeface="Nirmala UI" pitchFamily="34" charset="0"/>
              <a:cs typeface="Nirmala UI" pitchFamily="34" charset="0"/>
            </a:endParaRPr>
          </a:p>
          <a:p>
            <a:pPr marL="0" indent="0">
              <a:buNone/>
            </a:pPr>
            <a:r>
              <a:rPr lang="as-IN" sz="1800" dirty="0" smtClean="0">
                <a:latin typeface="Nirmala UI" pitchFamily="34" charset="0"/>
                <a:ea typeface="Nirmala UI" pitchFamily="34" charset="0"/>
                <a:cs typeface="Nirmala UI" pitchFamily="34" charset="0"/>
              </a:rPr>
              <a:t> </a:t>
            </a:r>
          </a:p>
          <a:p>
            <a:pPr marL="0" indent="0">
              <a:buNone/>
            </a:pPr>
            <a:r>
              <a:rPr lang="en-GB" sz="1800" dirty="0" smtClean="0">
                <a:latin typeface="Nirmala UI" pitchFamily="34" charset="0"/>
                <a:ea typeface="Nirmala UI" pitchFamily="34" charset="0"/>
                <a:cs typeface="Nirmala UI" pitchFamily="34" charset="0"/>
              </a:rPr>
              <a:t>	</a:t>
            </a:r>
            <a:r>
              <a:rPr lang="as-IN" sz="1800" dirty="0" smtClean="0">
                <a:latin typeface="Nirmala UI" pitchFamily="34" charset="0"/>
                <a:ea typeface="Nirmala UI" pitchFamily="34" charset="0"/>
                <a:cs typeface="Nirmala UI" pitchFamily="34" charset="0"/>
              </a:rPr>
              <a:t>খ. পৰোক্ষ পদ্ধতি</a:t>
            </a:r>
            <a:endParaRPr lang="en-IN" sz="1800" dirty="0">
              <a:latin typeface="Nirmala UI" pitchFamily="34" charset="0"/>
              <a:ea typeface="Nirmala UI" pitchFamily="34" charset="0"/>
              <a:cs typeface="Nirmala UI" pitchFamily="34" charset="0"/>
            </a:endParaRPr>
          </a:p>
        </p:txBody>
      </p:sp>
    </p:spTree>
    <p:extLst>
      <p:ext uri="{BB962C8B-B14F-4D97-AF65-F5344CB8AC3E}">
        <p14:creationId xmlns:p14="http://schemas.microsoft.com/office/powerpoint/2010/main" val="113534782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260648"/>
            <a:ext cx="8229600" cy="994122"/>
          </a:xfrm>
        </p:spPr>
        <p:txBody>
          <a:bodyPr>
            <a:noAutofit/>
          </a:bodyPr>
          <a:lstStyle/>
          <a:p>
            <a:pPr marL="0" indent="0" algn="l"/>
            <a:r>
              <a:rPr lang="as-IN" b="1" i="1" dirty="0" smtClean="0">
                <a:solidFill>
                  <a:schemeClr val="accent6">
                    <a:lumMod val="75000"/>
                  </a:schemeClr>
                </a:solidFill>
                <a:latin typeface="Nirmala UI" pitchFamily="34" charset="0"/>
                <a:ea typeface="Nirmala UI" pitchFamily="34" charset="0"/>
                <a:cs typeface="Nirmala UI" pitchFamily="34" charset="0"/>
              </a:rPr>
              <a:t>অনুবাদৰ উদ্দেশ্য বা ধৰ্ম :</a:t>
            </a:r>
            <a:endParaRPr lang="en-IN" b="1" i="1" dirty="0">
              <a:solidFill>
                <a:schemeClr val="accent6">
                  <a:lumMod val="75000"/>
                </a:schemeClr>
              </a:solidFill>
            </a:endParaRPr>
          </a:p>
        </p:txBody>
      </p:sp>
      <p:sp>
        <p:nvSpPr>
          <p:cNvPr id="3" name="Content Placeholder 2"/>
          <p:cNvSpPr>
            <a:spLocks noGrp="1"/>
          </p:cNvSpPr>
          <p:nvPr>
            <p:ph idx="1"/>
          </p:nvPr>
        </p:nvSpPr>
        <p:spPr>
          <a:xfrm>
            <a:off x="683568" y="1412776"/>
            <a:ext cx="8229600" cy="4857403"/>
          </a:xfrm>
        </p:spPr>
        <p:txBody>
          <a:bodyPr>
            <a:normAutofit/>
          </a:bodyPr>
          <a:lstStyle/>
          <a:p>
            <a:pPr>
              <a:buFont typeface="Wingdings" pitchFamily="2" charset="2"/>
              <a:buChar char="q"/>
            </a:pPr>
            <a:r>
              <a:rPr lang="as-IN" sz="1800" dirty="0" smtClean="0">
                <a:latin typeface="Nirmala UI" pitchFamily="34" charset="0"/>
                <a:ea typeface="Nirmala UI" pitchFamily="34" charset="0"/>
                <a:cs typeface="Nirmala UI" pitchFamily="34" charset="0"/>
              </a:rPr>
              <a:t>দুটা ভাষা বা সংস্কৃতিৰ মাজত সংযোগ স্থাপন। সংযোগ স্থাপন মানেই সংহতি স্থাপন।</a:t>
            </a:r>
            <a:endParaRPr lang="en-GB" sz="1800" dirty="0" smtClean="0">
              <a:latin typeface="Nirmala UI" pitchFamily="34" charset="0"/>
              <a:ea typeface="Nirmala UI" pitchFamily="34" charset="0"/>
              <a:cs typeface="Nirmala UI" pitchFamily="34" charset="0"/>
            </a:endParaRPr>
          </a:p>
          <a:p>
            <a:pPr marL="0" indent="0">
              <a:buNone/>
            </a:pPr>
            <a:endParaRPr lang="en-GB" sz="1800" dirty="0" smtClean="0">
              <a:latin typeface="Nirmala UI" pitchFamily="34" charset="0"/>
              <a:ea typeface="Nirmala UI" pitchFamily="34" charset="0"/>
              <a:cs typeface="Nirmala UI" pitchFamily="34" charset="0"/>
            </a:endParaRPr>
          </a:p>
          <a:p>
            <a:pPr>
              <a:buFont typeface="Wingdings" pitchFamily="2" charset="2"/>
              <a:buChar char="q"/>
            </a:pPr>
            <a:r>
              <a:rPr lang="as-IN" sz="1800" dirty="0" smtClean="0">
                <a:latin typeface="Nirmala UI" pitchFamily="34" charset="0"/>
                <a:ea typeface="Nirmala UI" pitchFamily="34" charset="0"/>
                <a:cs typeface="Nirmala UI" pitchFamily="34" charset="0"/>
              </a:rPr>
              <a:t>অনুবাদৰ জৰিয়তে অইন ভাষাৰ চিন্তা, দৰ্শনৰ প্ৰতি গম পায়।</a:t>
            </a:r>
            <a:endParaRPr lang="en-GB" sz="1800" dirty="0" smtClean="0">
              <a:latin typeface="Nirmala UI" pitchFamily="34" charset="0"/>
              <a:ea typeface="Nirmala UI" pitchFamily="34" charset="0"/>
              <a:cs typeface="Nirmala UI" pitchFamily="34" charset="0"/>
            </a:endParaRPr>
          </a:p>
          <a:p>
            <a:pPr marL="0" indent="0">
              <a:buNone/>
            </a:pPr>
            <a:endParaRPr lang="en-GB" sz="1800" dirty="0" smtClean="0">
              <a:latin typeface="Nirmala UI" pitchFamily="34" charset="0"/>
              <a:ea typeface="Nirmala UI" pitchFamily="34" charset="0"/>
              <a:cs typeface="Nirmala UI" pitchFamily="34" charset="0"/>
            </a:endParaRPr>
          </a:p>
          <a:p>
            <a:pPr>
              <a:buFont typeface="Wingdings" pitchFamily="2" charset="2"/>
              <a:buChar char="q"/>
            </a:pPr>
            <a:r>
              <a:rPr lang="as-IN" sz="1800" dirty="0" smtClean="0">
                <a:latin typeface="Nirmala UI" pitchFamily="34" charset="0"/>
                <a:ea typeface="Nirmala UI" pitchFamily="34" charset="0"/>
                <a:cs typeface="Nirmala UI" pitchFamily="34" charset="0"/>
              </a:rPr>
              <a:t>অনুবাদকৰ প্ৰতিভাৰ বিকাশ হয়।</a:t>
            </a:r>
            <a:endParaRPr lang="en-GB" sz="1800" dirty="0" smtClean="0">
              <a:latin typeface="Nirmala UI" pitchFamily="34" charset="0"/>
              <a:ea typeface="Nirmala UI" pitchFamily="34" charset="0"/>
              <a:cs typeface="Nirmala UI" pitchFamily="34" charset="0"/>
            </a:endParaRPr>
          </a:p>
          <a:p>
            <a:pPr>
              <a:buFont typeface="Wingdings" pitchFamily="2" charset="2"/>
              <a:buChar char="q"/>
            </a:pPr>
            <a:endParaRPr lang="en-GB" sz="1800" dirty="0" smtClean="0">
              <a:latin typeface="Nirmala UI" pitchFamily="34" charset="0"/>
              <a:ea typeface="Nirmala UI" pitchFamily="34" charset="0"/>
              <a:cs typeface="Nirmala UI" pitchFamily="34" charset="0"/>
            </a:endParaRPr>
          </a:p>
          <a:p>
            <a:pPr>
              <a:buFont typeface="Wingdings" pitchFamily="2" charset="2"/>
              <a:buChar char="q"/>
            </a:pPr>
            <a:r>
              <a:rPr lang="as-IN" sz="1800" dirty="0" smtClean="0">
                <a:latin typeface="Nirmala UI" pitchFamily="34" charset="0"/>
                <a:ea typeface="Nirmala UI" pitchFamily="34" charset="0"/>
                <a:cs typeface="Nirmala UI" pitchFamily="34" charset="0"/>
              </a:rPr>
              <a:t>অনূদিত ভাষাৰ সাহিত্যৰ ভৰাঁল চহকী হয়।</a:t>
            </a:r>
            <a:endParaRPr lang="en-GB" sz="1800" dirty="0" smtClean="0">
              <a:latin typeface="Nirmala UI" pitchFamily="34" charset="0"/>
              <a:ea typeface="Nirmala UI" pitchFamily="34" charset="0"/>
              <a:cs typeface="Nirmala UI" pitchFamily="34" charset="0"/>
            </a:endParaRPr>
          </a:p>
          <a:p>
            <a:pPr marL="0" indent="0">
              <a:buNone/>
            </a:pPr>
            <a:endParaRPr lang="en-GB" sz="1800" dirty="0" smtClean="0">
              <a:latin typeface="Nirmala UI" pitchFamily="34" charset="0"/>
              <a:ea typeface="Nirmala UI" pitchFamily="34" charset="0"/>
              <a:cs typeface="Nirmala UI" pitchFamily="34" charset="0"/>
            </a:endParaRPr>
          </a:p>
          <a:p>
            <a:pPr>
              <a:buFont typeface="Wingdings" pitchFamily="2" charset="2"/>
              <a:buChar char="q"/>
            </a:pPr>
            <a:r>
              <a:rPr lang="as-IN" sz="1800" dirty="0" smtClean="0">
                <a:latin typeface="Nirmala UI" pitchFamily="34" charset="0"/>
                <a:ea typeface="Nirmala UI" pitchFamily="34" charset="0"/>
                <a:cs typeface="Nirmala UI" pitchFamily="34" charset="0"/>
              </a:rPr>
              <a:t>অনুবাদৰ জৰিয়তে ন ন চিন্তাৰ সম্প্ৰসাৰণ ঘটে।</a:t>
            </a:r>
            <a:endParaRPr lang="en-GB" sz="1800" dirty="0" smtClean="0">
              <a:latin typeface="Nirmala UI" pitchFamily="34" charset="0"/>
              <a:ea typeface="Nirmala UI" pitchFamily="34" charset="0"/>
              <a:cs typeface="Nirmala UI" pitchFamily="34" charset="0"/>
            </a:endParaRPr>
          </a:p>
          <a:p>
            <a:pPr marL="0" indent="0">
              <a:buNone/>
            </a:pPr>
            <a:endParaRPr lang="en-GB" sz="1800" dirty="0" smtClean="0">
              <a:latin typeface="Nirmala UI" pitchFamily="34" charset="0"/>
              <a:ea typeface="Nirmala UI" pitchFamily="34" charset="0"/>
              <a:cs typeface="Nirmala UI" pitchFamily="34" charset="0"/>
            </a:endParaRPr>
          </a:p>
          <a:p>
            <a:pPr>
              <a:buFont typeface="Wingdings" pitchFamily="2" charset="2"/>
              <a:buChar char="q"/>
            </a:pPr>
            <a:r>
              <a:rPr lang="as-IN" sz="1800" dirty="0" smtClean="0">
                <a:latin typeface="Nirmala UI" pitchFamily="34" charset="0"/>
                <a:ea typeface="Nirmala UI" pitchFamily="34" charset="0"/>
                <a:cs typeface="Nirmala UI" pitchFamily="34" charset="0"/>
              </a:rPr>
              <a:t>মূল ভাষা নজনাসকলৰ বাবে অনুবাদ সহায়কৰ্তা।</a:t>
            </a:r>
            <a:endParaRPr lang="en-GB" sz="1800" dirty="0" smtClean="0">
              <a:latin typeface="Nirmala UI" pitchFamily="34" charset="0"/>
              <a:ea typeface="Nirmala UI" pitchFamily="34" charset="0"/>
              <a:cs typeface="Nirmala UI" pitchFamily="34" charset="0"/>
            </a:endParaRPr>
          </a:p>
          <a:p>
            <a:pPr marL="0" indent="0">
              <a:buNone/>
            </a:pPr>
            <a:endParaRPr lang="en-GB" sz="1800" dirty="0" smtClean="0">
              <a:latin typeface="Nirmala UI" pitchFamily="34" charset="0"/>
              <a:ea typeface="Nirmala UI" pitchFamily="34" charset="0"/>
              <a:cs typeface="Nirmala UI" pitchFamily="34" charset="0"/>
            </a:endParaRPr>
          </a:p>
          <a:p>
            <a:pPr>
              <a:buFont typeface="Wingdings" pitchFamily="2" charset="2"/>
              <a:buChar char="q"/>
            </a:pPr>
            <a:r>
              <a:rPr lang="as-IN" sz="1800" dirty="0" smtClean="0">
                <a:latin typeface="Nirmala UI" pitchFamily="34" charset="0"/>
                <a:ea typeface="Nirmala UI" pitchFamily="34" charset="0"/>
                <a:cs typeface="Nirmala UI" pitchFamily="34" charset="0"/>
              </a:rPr>
              <a:t>ৰাষ্ট্ৰীয় - আন্তঃৰাষ্ট্ৰীয় সাহিত্যৰ জ্ঞান-পৰিক্ৰমা বৃদ্ধি পায় ইত্যাদি।</a:t>
            </a:r>
            <a:endParaRPr lang="en-IN" sz="1800" dirty="0">
              <a:latin typeface="Nirmala UI" pitchFamily="34" charset="0"/>
              <a:ea typeface="Nirmala UI" pitchFamily="34" charset="0"/>
              <a:cs typeface="Nirmala UI" pitchFamily="34" charset="0"/>
            </a:endParaRPr>
          </a:p>
        </p:txBody>
      </p:sp>
    </p:spTree>
    <p:extLst>
      <p:ext uri="{BB962C8B-B14F-4D97-AF65-F5344CB8AC3E}">
        <p14:creationId xmlns:p14="http://schemas.microsoft.com/office/powerpoint/2010/main" val="796561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116632"/>
            <a:ext cx="8229600" cy="792088"/>
          </a:xfrm>
        </p:spPr>
        <p:txBody>
          <a:bodyPr>
            <a:noAutofit/>
          </a:bodyPr>
          <a:lstStyle/>
          <a:p>
            <a:pPr marL="0" indent="0" algn="l"/>
            <a:r>
              <a:rPr lang="as-IN" b="1" i="1" dirty="0" smtClean="0">
                <a:solidFill>
                  <a:schemeClr val="accent6">
                    <a:lumMod val="75000"/>
                  </a:schemeClr>
                </a:solidFill>
                <a:latin typeface="Nirmala UI" pitchFamily="34" charset="0"/>
                <a:ea typeface="Nirmala UI" pitchFamily="34" charset="0"/>
                <a:cs typeface="Nirmala UI" pitchFamily="34" charset="0"/>
              </a:rPr>
              <a:t>অনুবাদৰ সমস্যা :</a:t>
            </a:r>
            <a:endParaRPr lang="en-IN" b="1" i="1" dirty="0">
              <a:solidFill>
                <a:schemeClr val="accent6">
                  <a:lumMod val="75000"/>
                </a:schemeClr>
              </a:solidFill>
            </a:endParaRPr>
          </a:p>
        </p:txBody>
      </p:sp>
      <p:sp>
        <p:nvSpPr>
          <p:cNvPr id="3" name="Content Placeholder 2"/>
          <p:cNvSpPr>
            <a:spLocks noGrp="1"/>
          </p:cNvSpPr>
          <p:nvPr>
            <p:ph idx="1"/>
          </p:nvPr>
        </p:nvSpPr>
        <p:spPr>
          <a:xfrm>
            <a:off x="539552" y="1052736"/>
            <a:ext cx="8229600" cy="5616624"/>
          </a:xfrm>
        </p:spPr>
        <p:txBody>
          <a:bodyPr>
            <a:noAutofit/>
          </a:bodyPr>
          <a:lstStyle/>
          <a:p>
            <a:pPr>
              <a:buFont typeface="Wingdings" pitchFamily="2" charset="2"/>
              <a:buChar char="q"/>
            </a:pPr>
            <a:r>
              <a:rPr lang="as-IN" sz="1800" dirty="0" smtClean="0">
                <a:latin typeface="Nirmala UI" pitchFamily="34" charset="0"/>
                <a:ea typeface="Nirmala UI" pitchFamily="34" charset="0"/>
                <a:cs typeface="Nirmala UI" pitchFamily="34" charset="0"/>
              </a:rPr>
              <a:t>সঠিক শব্দ/ ভাৱৰ হুবহু অনুবাদত প্ৰকাশ নাপায়।</a:t>
            </a:r>
            <a:endParaRPr lang="en-GB" sz="1800" dirty="0" smtClean="0">
              <a:latin typeface="Nirmala UI" pitchFamily="34" charset="0"/>
              <a:ea typeface="Nirmala UI" pitchFamily="34" charset="0"/>
              <a:cs typeface="Nirmala UI" pitchFamily="34" charset="0"/>
            </a:endParaRPr>
          </a:p>
          <a:p>
            <a:pPr marL="0" indent="0">
              <a:buNone/>
            </a:pPr>
            <a:endParaRPr lang="en-GB" sz="1800" dirty="0" smtClean="0">
              <a:latin typeface="Nirmala UI" pitchFamily="34" charset="0"/>
              <a:ea typeface="Nirmala UI" pitchFamily="34" charset="0"/>
              <a:cs typeface="Nirmala UI" pitchFamily="34" charset="0"/>
            </a:endParaRPr>
          </a:p>
          <a:p>
            <a:pPr>
              <a:buFont typeface="Wingdings" pitchFamily="2" charset="2"/>
              <a:buChar char="q"/>
            </a:pPr>
            <a:r>
              <a:rPr lang="as-IN" sz="1800" dirty="0" smtClean="0">
                <a:latin typeface="Nirmala UI" pitchFamily="34" charset="0"/>
                <a:ea typeface="Nirmala UI" pitchFamily="34" charset="0"/>
                <a:cs typeface="Nirmala UI" pitchFamily="34" charset="0"/>
              </a:rPr>
              <a:t>সমাজ জীৱনৰ চিত্ৰ অনুবাদত প্ৰকাশ নাপাবও পাৰে।</a:t>
            </a:r>
            <a:endParaRPr lang="en-GB" sz="1800" dirty="0" smtClean="0">
              <a:latin typeface="Nirmala UI" pitchFamily="34" charset="0"/>
              <a:ea typeface="Nirmala UI" pitchFamily="34" charset="0"/>
              <a:cs typeface="Nirmala UI" pitchFamily="34" charset="0"/>
            </a:endParaRPr>
          </a:p>
          <a:p>
            <a:pPr marL="0" indent="0">
              <a:buNone/>
            </a:pPr>
            <a:endParaRPr lang="en-GB" sz="1800" dirty="0" smtClean="0">
              <a:latin typeface="Nirmala UI" pitchFamily="34" charset="0"/>
              <a:ea typeface="Nirmala UI" pitchFamily="34" charset="0"/>
              <a:cs typeface="Nirmala UI" pitchFamily="34" charset="0"/>
            </a:endParaRPr>
          </a:p>
          <a:p>
            <a:pPr>
              <a:buFont typeface="Wingdings" pitchFamily="2" charset="2"/>
              <a:buChar char="q"/>
            </a:pPr>
            <a:r>
              <a:rPr lang="as-IN" sz="1800" dirty="0" smtClean="0">
                <a:latin typeface="Nirmala UI" pitchFamily="34" charset="0"/>
                <a:ea typeface="Nirmala UI" pitchFamily="34" charset="0"/>
                <a:cs typeface="Nirmala UI" pitchFamily="34" charset="0"/>
              </a:rPr>
              <a:t>আইন সম্পৰ্কীয়, সম্পত্তি সম্পৰ্কীয় বিষয়ৰ আক্ষৰিক অনুবাদ নকৰিলে মূলৰ ওপৰত আঘাত পৰিব।</a:t>
            </a:r>
            <a:endParaRPr lang="en-GB" sz="1800" dirty="0" smtClean="0">
              <a:latin typeface="Nirmala UI" pitchFamily="34" charset="0"/>
              <a:ea typeface="Nirmala UI" pitchFamily="34" charset="0"/>
              <a:cs typeface="Nirmala UI" pitchFamily="34" charset="0"/>
            </a:endParaRPr>
          </a:p>
          <a:p>
            <a:pPr marL="0" indent="0">
              <a:buNone/>
            </a:pPr>
            <a:endParaRPr lang="en-GB" sz="1800" dirty="0" smtClean="0">
              <a:latin typeface="Nirmala UI" pitchFamily="34" charset="0"/>
              <a:ea typeface="Nirmala UI" pitchFamily="34" charset="0"/>
              <a:cs typeface="Nirmala UI" pitchFamily="34" charset="0"/>
            </a:endParaRPr>
          </a:p>
          <a:p>
            <a:pPr>
              <a:buFont typeface="Wingdings" pitchFamily="2" charset="2"/>
              <a:buChar char="q"/>
            </a:pPr>
            <a:r>
              <a:rPr lang="as-IN" sz="1800" dirty="0" smtClean="0">
                <a:latin typeface="Nirmala UI" pitchFamily="34" charset="0"/>
                <a:ea typeface="Nirmala UI" pitchFamily="34" charset="0"/>
                <a:cs typeface="Nirmala UI" pitchFamily="34" charset="0"/>
              </a:rPr>
              <a:t>ব্যৱহাৰিক অনুবাদৰ ক্ষেত্ৰত লক্ষ্য ভাষাৰ সঠিক জ্ঞান নাথাকিলে অনুবাদ সফল হ'ব নোৱাৰে।</a:t>
            </a:r>
            <a:endParaRPr lang="en-GB" sz="1800" dirty="0" smtClean="0">
              <a:latin typeface="Nirmala UI" pitchFamily="34" charset="0"/>
              <a:ea typeface="Nirmala UI" pitchFamily="34" charset="0"/>
              <a:cs typeface="Nirmala UI" pitchFamily="34" charset="0"/>
            </a:endParaRPr>
          </a:p>
          <a:p>
            <a:pPr marL="0" indent="0">
              <a:buNone/>
            </a:pPr>
            <a:endParaRPr lang="en-GB" sz="1800" dirty="0">
              <a:latin typeface="Nirmala UI" pitchFamily="34" charset="0"/>
              <a:ea typeface="Nirmala UI" pitchFamily="34" charset="0"/>
              <a:cs typeface="Nirmala UI" pitchFamily="34" charset="0"/>
            </a:endParaRPr>
          </a:p>
          <a:p>
            <a:pPr>
              <a:buFont typeface="Wingdings" pitchFamily="2" charset="2"/>
              <a:buChar char="q"/>
            </a:pPr>
            <a:r>
              <a:rPr lang="as-IN" sz="1800" dirty="0" smtClean="0">
                <a:latin typeface="Nirmala UI" pitchFamily="34" charset="0"/>
                <a:ea typeface="Nirmala UI" pitchFamily="34" charset="0"/>
                <a:cs typeface="Nirmala UI" pitchFamily="34" charset="0"/>
              </a:rPr>
              <a:t>অনুবাদ কৰিলে অনুবাদকৰ বিষয়, সময় আদি নাজানিলে অনুবাদ সফল নহয়।</a:t>
            </a:r>
            <a:endParaRPr lang="en-GB" sz="1800" dirty="0" smtClean="0">
              <a:latin typeface="Nirmala UI" pitchFamily="34" charset="0"/>
              <a:ea typeface="Nirmala UI" pitchFamily="34" charset="0"/>
              <a:cs typeface="Nirmala UI" pitchFamily="34" charset="0"/>
            </a:endParaRPr>
          </a:p>
          <a:p>
            <a:pPr marL="0" indent="0">
              <a:buNone/>
            </a:pPr>
            <a:endParaRPr lang="en-GB" sz="1800" dirty="0" smtClean="0">
              <a:latin typeface="Nirmala UI" pitchFamily="34" charset="0"/>
              <a:ea typeface="Nirmala UI" pitchFamily="34" charset="0"/>
              <a:cs typeface="Nirmala UI" pitchFamily="34" charset="0"/>
            </a:endParaRPr>
          </a:p>
          <a:p>
            <a:pPr>
              <a:buFont typeface="Wingdings" pitchFamily="2" charset="2"/>
              <a:buChar char="q"/>
            </a:pPr>
            <a:r>
              <a:rPr lang="as-IN" sz="1800" dirty="0" smtClean="0">
                <a:latin typeface="Nirmala UI" pitchFamily="34" charset="0"/>
                <a:ea typeface="Nirmala UI" pitchFamily="34" charset="0"/>
                <a:cs typeface="Nirmala UI" pitchFamily="34" charset="0"/>
              </a:rPr>
              <a:t>কাৰিকৰী আৰু বৈজ্ঞানিক পৰিভাষা সৃষ্টিৰ সমস্যা।</a:t>
            </a:r>
            <a:endParaRPr lang="en-GB" sz="1800" dirty="0" smtClean="0">
              <a:latin typeface="Nirmala UI" pitchFamily="34" charset="0"/>
              <a:ea typeface="Nirmala UI" pitchFamily="34" charset="0"/>
              <a:cs typeface="Nirmala UI" pitchFamily="34" charset="0"/>
            </a:endParaRPr>
          </a:p>
          <a:p>
            <a:pPr marL="0" indent="0">
              <a:buNone/>
            </a:pPr>
            <a:endParaRPr lang="en-GB" sz="1800" dirty="0" smtClean="0">
              <a:latin typeface="Nirmala UI" pitchFamily="34" charset="0"/>
              <a:ea typeface="Nirmala UI" pitchFamily="34" charset="0"/>
              <a:cs typeface="Nirmala UI" pitchFamily="34" charset="0"/>
            </a:endParaRPr>
          </a:p>
          <a:p>
            <a:pPr>
              <a:buFont typeface="Wingdings" pitchFamily="2" charset="2"/>
              <a:buChar char="q"/>
            </a:pPr>
            <a:r>
              <a:rPr lang="as-IN" sz="1800" dirty="0" smtClean="0">
                <a:latin typeface="Nirmala UI" pitchFamily="34" charset="0"/>
                <a:ea typeface="Nirmala UI" pitchFamily="34" charset="0"/>
                <a:cs typeface="Nirmala UI" pitchFamily="34" charset="0"/>
              </a:rPr>
              <a:t>উপযুক্ত অনুবাদক নিৰ্বাচনৰ সমস্যা।</a:t>
            </a:r>
            <a:endParaRPr lang="en-GB" sz="1800" dirty="0" smtClean="0">
              <a:latin typeface="Nirmala UI" pitchFamily="34" charset="0"/>
              <a:ea typeface="Nirmala UI" pitchFamily="34" charset="0"/>
              <a:cs typeface="Nirmala UI" pitchFamily="34" charset="0"/>
            </a:endParaRPr>
          </a:p>
          <a:p>
            <a:pPr marL="0" indent="0">
              <a:buNone/>
            </a:pPr>
            <a:endParaRPr lang="en-GB" sz="1800" dirty="0" smtClean="0">
              <a:latin typeface="Nirmala UI" pitchFamily="34" charset="0"/>
              <a:ea typeface="Nirmala UI" pitchFamily="34" charset="0"/>
              <a:cs typeface="Nirmala UI" pitchFamily="34" charset="0"/>
            </a:endParaRPr>
          </a:p>
          <a:p>
            <a:pPr>
              <a:buFont typeface="Wingdings" pitchFamily="2" charset="2"/>
              <a:buChar char="q"/>
            </a:pPr>
            <a:r>
              <a:rPr lang="as-IN" sz="1800" dirty="0" smtClean="0">
                <a:latin typeface="Nirmala UI" pitchFamily="34" charset="0"/>
                <a:ea typeface="Nirmala UI" pitchFamily="34" charset="0"/>
                <a:cs typeface="Nirmala UI" pitchFamily="34" charset="0"/>
              </a:rPr>
              <a:t>অনুবাদৰ লগত জীৱিকা সংযোগ কৰাৰ সমস্যা ইত্যাদি।</a:t>
            </a:r>
            <a:endParaRPr lang="en-IN" sz="1800" dirty="0">
              <a:latin typeface="Nirmala UI" pitchFamily="34" charset="0"/>
              <a:ea typeface="Nirmala UI" pitchFamily="34" charset="0"/>
              <a:cs typeface="Nirmala UI" pitchFamily="34" charset="0"/>
            </a:endParaRPr>
          </a:p>
        </p:txBody>
      </p:sp>
    </p:spTree>
    <p:extLst>
      <p:ext uri="{BB962C8B-B14F-4D97-AF65-F5344CB8AC3E}">
        <p14:creationId xmlns:p14="http://schemas.microsoft.com/office/powerpoint/2010/main" val="330458069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476672"/>
            <a:ext cx="8229600" cy="1656184"/>
          </a:xfrm>
        </p:spPr>
        <p:txBody>
          <a:bodyPr>
            <a:noAutofit/>
          </a:bodyPr>
          <a:lstStyle/>
          <a:p>
            <a:pPr marL="0" indent="0" algn="l"/>
            <a:r>
              <a:rPr lang="as-IN" b="1" i="1" dirty="0" smtClean="0">
                <a:solidFill>
                  <a:schemeClr val="accent6">
                    <a:lumMod val="75000"/>
                  </a:schemeClr>
                </a:solidFill>
                <a:latin typeface="Nirmala UI" pitchFamily="34" charset="0"/>
                <a:ea typeface="Nirmala UI" pitchFamily="34" charset="0"/>
                <a:cs typeface="Nirmala UI" pitchFamily="34" charset="0"/>
              </a:rPr>
              <a:t>অনুবাদ কাৰ্যৰ লগত জড়িত হৈ থকা দিশসমূহ :</a:t>
            </a:r>
            <a:endParaRPr lang="en-IN" b="1" i="1" dirty="0">
              <a:solidFill>
                <a:schemeClr val="accent6">
                  <a:lumMod val="75000"/>
                </a:schemeClr>
              </a:solidFill>
            </a:endParaRPr>
          </a:p>
        </p:txBody>
      </p:sp>
      <p:sp>
        <p:nvSpPr>
          <p:cNvPr id="3" name="Content Placeholder 2"/>
          <p:cNvSpPr>
            <a:spLocks noGrp="1"/>
          </p:cNvSpPr>
          <p:nvPr>
            <p:ph idx="1"/>
          </p:nvPr>
        </p:nvSpPr>
        <p:spPr>
          <a:xfrm>
            <a:off x="539552" y="2276872"/>
            <a:ext cx="8229600" cy="4248472"/>
          </a:xfrm>
        </p:spPr>
        <p:txBody>
          <a:bodyPr>
            <a:normAutofit/>
          </a:bodyPr>
          <a:lstStyle/>
          <a:p>
            <a:pPr marL="0" indent="0">
              <a:buNone/>
            </a:pPr>
            <a:endParaRPr lang="as-IN" sz="1800" dirty="0" smtClean="0">
              <a:latin typeface="Nirmala UI" pitchFamily="34" charset="0"/>
              <a:ea typeface="Nirmala UI" pitchFamily="34" charset="0"/>
              <a:cs typeface="Nirmala UI" pitchFamily="34" charset="0"/>
            </a:endParaRPr>
          </a:p>
          <a:p>
            <a:pPr>
              <a:buFont typeface="Wingdings" pitchFamily="2" charset="2"/>
              <a:buChar char="q"/>
            </a:pPr>
            <a:r>
              <a:rPr lang="as-IN" sz="1800" dirty="0" smtClean="0">
                <a:latin typeface="Nirmala UI" pitchFamily="34" charset="0"/>
                <a:ea typeface="Nirmala UI" pitchFamily="34" charset="0"/>
                <a:cs typeface="Nirmala UI" pitchFamily="34" charset="0"/>
              </a:rPr>
              <a:t>উৎস পাঠ</a:t>
            </a:r>
            <a:endParaRPr lang="en-GB" sz="1800" dirty="0" smtClean="0">
              <a:latin typeface="Nirmala UI" pitchFamily="34" charset="0"/>
              <a:ea typeface="Nirmala UI" pitchFamily="34" charset="0"/>
              <a:cs typeface="Nirmala UI" pitchFamily="34" charset="0"/>
            </a:endParaRPr>
          </a:p>
          <a:p>
            <a:pPr marL="0" indent="0">
              <a:buNone/>
            </a:pPr>
            <a:endParaRPr lang="en-GB" sz="1800" dirty="0" smtClean="0">
              <a:latin typeface="Nirmala UI" pitchFamily="34" charset="0"/>
              <a:ea typeface="Nirmala UI" pitchFamily="34" charset="0"/>
              <a:cs typeface="Nirmala UI" pitchFamily="34" charset="0"/>
            </a:endParaRPr>
          </a:p>
          <a:p>
            <a:pPr>
              <a:buFont typeface="Wingdings" pitchFamily="2" charset="2"/>
              <a:buChar char="q"/>
            </a:pPr>
            <a:r>
              <a:rPr lang="as-IN" sz="1800" dirty="0" smtClean="0">
                <a:latin typeface="Nirmala UI" pitchFamily="34" charset="0"/>
                <a:ea typeface="Nirmala UI" pitchFamily="34" charset="0"/>
                <a:cs typeface="Nirmala UI" pitchFamily="34" charset="0"/>
              </a:rPr>
              <a:t>উপযুক্ত অনুবাদক</a:t>
            </a:r>
            <a:endParaRPr lang="en-GB" sz="1800" dirty="0" smtClean="0">
              <a:latin typeface="Nirmala UI" pitchFamily="34" charset="0"/>
              <a:ea typeface="Nirmala UI" pitchFamily="34" charset="0"/>
              <a:cs typeface="Nirmala UI" pitchFamily="34" charset="0"/>
            </a:endParaRPr>
          </a:p>
          <a:p>
            <a:pPr marL="0" indent="0">
              <a:buNone/>
            </a:pPr>
            <a:r>
              <a:rPr lang="as-IN" sz="1800" dirty="0" smtClean="0">
                <a:latin typeface="Nirmala UI" pitchFamily="34" charset="0"/>
                <a:ea typeface="Nirmala UI" pitchFamily="34" charset="0"/>
                <a:cs typeface="Nirmala UI" pitchFamily="34" charset="0"/>
              </a:rPr>
              <a:t> </a:t>
            </a:r>
            <a:endParaRPr lang="en-GB" sz="1800" dirty="0" smtClean="0">
              <a:latin typeface="Nirmala UI" pitchFamily="34" charset="0"/>
              <a:ea typeface="Nirmala UI" pitchFamily="34" charset="0"/>
              <a:cs typeface="Nirmala UI" pitchFamily="34" charset="0"/>
            </a:endParaRPr>
          </a:p>
          <a:p>
            <a:pPr>
              <a:buFont typeface="Wingdings" pitchFamily="2" charset="2"/>
              <a:buChar char="q"/>
            </a:pPr>
            <a:r>
              <a:rPr lang="as-IN" sz="1800" dirty="0" smtClean="0">
                <a:latin typeface="Nirmala UI" pitchFamily="34" charset="0"/>
                <a:ea typeface="Nirmala UI" pitchFamily="34" charset="0"/>
                <a:cs typeface="Nirmala UI" pitchFamily="34" charset="0"/>
              </a:rPr>
              <a:t>উৎস ভাষা আৰু লক্ষ্য ভাষাৰ পাঠৰ লগত জড়িত পাঠক তথা সমাজ</a:t>
            </a:r>
            <a:endParaRPr lang="en-GB" sz="1800" dirty="0" smtClean="0">
              <a:latin typeface="Nirmala UI" pitchFamily="34" charset="0"/>
              <a:ea typeface="Nirmala UI" pitchFamily="34" charset="0"/>
              <a:cs typeface="Nirmala UI" pitchFamily="34" charset="0"/>
            </a:endParaRPr>
          </a:p>
          <a:p>
            <a:pPr marL="0" indent="0">
              <a:buNone/>
            </a:pPr>
            <a:r>
              <a:rPr lang="as-IN" sz="1800" dirty="0" smtClean="0">
                <a:latin typeface="Nirmala UI" pitchFamily="34" charset="0"/>
                <a:ea typeface="Nirmala UI" pitchFamily="34" charset="0"/>
                <a:cs typeface="Nirmala UI" pitchFamily="34" charset="0"/>
              </a:rPr>
              <a:t> </a:t>
            </a:r>
            <a:endParaRPr lang="en-GB" sz="1800" dirty="0" smtClean="0">
              <a:latin typeface="Nirmala UI" pitchFamily="34" charset="0"/>
              <a:ea typeface="Nirmala UI" pitchFamily="34" charset="0"/>
              <a:cs typeface="Nirmala UI" pitchFamily="34" charset="0"/>
            </a:endParaRPr>
          </a:p>
          <a:p>
            <a:pPr>
              <a:buFont typeface="Wingdings" pitchFamily="2" charset="2"/>
              <a:buChar char="q"/>
            </a:pPr>
            <a:r>
              <a:rPr lang="as-IN" sz="1800" dirty="0" smtClean="0">
                <a:latin typeface="Nirmala UI" pitchFamily="34" charset="0"/>
                <a:ea typeface="Nirmala UI" pitchFamily="34" charset="0"/>
                <a:cs typeface="Nirmala UI" pitchFamily="34" charset="0"/>
              </a:rPr>
              <a:t>সাহিত্যৰ অনুবাদৰ ক্ষেত্ৰত সাহিত্যিক সৌন্দৰ্য জড়িত হৈ আছে</a:t>
            </a:r>
            <a:endParaRPr lang="en-GB" sz="1800" dirty="0" smtClean="0">
              <a:latin typeface="Nirmala UI" pitchFamily="34" charset="0"/>
              <a:ea typeface="Nirmala UI" pitchFamily="34" charset="0"/>
              <a:cs typeface="Nirmala UI" pitchFamily="34" charset="0"/>
            </a:endParaRPr>
          </a:p>
          <a:p>
            <a:pPr marL="0" indent="0">
              <a:buNone/>
            </a:pPr>
            <a:r>
              <a:rPr lang="as-IN" sz="1800" dirty="0" smtClean="0">
                <a:latin typeface="Nirmala UI" pitchFamily="34" charset="0"/>
                <a:ea typeface="Nirmala UI" pitchFamily="34" charset="0"/>
                <a:cs typeface="Nirmala UI" pitchFamily="34" charset="0"/>
              </a:rPr>
              <a:t> </a:t>
            </a:r>
            <a:endParaRPr lang="en-GB" sz="1800" dirty="0" smtClean="0">
              <a:latin typeface="Nirmala UI" pitchFamily="34" charset="0"/>
              <a:ea typeface="Nirmala UI" pitchFamily="34" charset="0"/>
              <a:cs typeface="Nirmala UI" pitchFamily="34" charset="0"/>
            </a:endParaRPr>
          </a:p>
          <a:p>
            <a:pPr>
              <a:buFont typeface="Wingdings" pitchFamily="2" charset="2"/>
              <a:buChar char="q"/>
            </a:pPr>
            <a:r>
              <a:rPr lang="as-IN" sz="1800" dirty="0" smtClean="0">
                <a:latin typeface="Nirmala UI" pitchFamily="34" charset="0"/>
                <a:ea typeface="Nirmala UI" pitchFamily="34" charset="0"/>
                <a:cs typeface="Nirmala UI" pitchFamily="34" charset="0"/>
              </a:rPr>
              <a:t>সাহিত্য ভিন্ন অন্য পাঠৰ অনুবাদৰ ক্ষেত্ৰত মূল লেখকৰ বক্তব্যৰ হুবহু অনুবাদ।</a:t>
            </a:r>
            <a:endParaRPr lang="en-IN" sz="1800" dirty="0">
              <a:latin typeface="Nirmala UI" pitchFamily="34" charset="0"/>
              <a:ea typeface="Nirmala UI" pitchFamily="34" charset="0"/>
              <a:cs typeface="Nirmala UI" pitchFamily="34" charset="0"/>
            </a:endParaRPr>
          </a:p>
        </p:txBody>
      </p:sp>
    </p:spTree>
    <p:extLst>
      <p:ext uri="{BB962C8B-B14F-4D97-AF65-F5344CB8AC3E}">
        <p14:creationId xmlns:p14="http://schemas.microsoft.com/office/powerpoint/2010/main" val="38593206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569</TotalTime>
  <Words>414</Words>
  <Application>Microsoft Office PowerPoint</Application>
  <PresentationFormat>On-screen Show (4:3)</PresentationFormat>
  <Paragraphs>114</Paragraphs>
  <Slides>11</Slides>
  <Notes>0</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Office Theme</vt:lpstr>
      <vt:lpstr>অনুবাদ: তত্ত্ব আৰু প্ৰয়োগ</vt:lpstr>
      <vt:lpstr>অনুবাদৰ সংজ্ঞা :</vt:lpstr>
      <vt:lpstr>অনুবাদৰ প্ৰক্ৰিয়া :</vt:lpstr>
      <vt:lpstr>অনুবাদকৰ ধৰ্ম :</vt:lpstr>
      <vt:lpstr>অনুবাদৰ প্ৰকাৰ :</vt:lpstr>
      <vt:lpstr>অনুবাদৰ পদ্ধতি :</vt:lpstr>
      <vt:lpstr>অনুবাদৰ উদ্দেশ্য বা ধৰ্ম :</vt:lpstr>
      <vt:lpstr>অনুবাদৰ সমস্যা :</vt:lpstr>
      <vt:lpstr>অনুবাদ কাৰ্যৰ লগত জড়িত হৈ থকা দিশসমূহ :</vt:lpstr>
      <vt:lpstr>অনুবাদৰ কৌশল :</vt:lpstr>
      <vt:lpstr>ধন্যবাদ</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user</dc:creator>
  <cp:lastModifiedBy>user</cp:lastModifiedBy>
  <cp:revision>17</cp:revision>
  <dcterms:created xsi:type="dcterms:W3CDTF">2026-01-11T07:59:45Z</dcterms:created>
  <dcterms:modified xsi:type="dcterms:W3CDTF">2026-01-11T17:29:25Z</dcterms:modified>
</cp:coreProperties>
</file>