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8E"/>
    <a:srgbClr val="00FFFF"/>
    <a:srgbClr val="4F2270"/>
    <a:srgbClr val="7030A0"/>
    <a:srgbClr val="FF9900"/>
    <a:srgbClr val="FFCC66"/>
    <a:srgbClr val="FFFF66"/>
    <a:srgbClr val="FFFF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6448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427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6899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819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58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499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476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502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276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8682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5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rgbClr val="FFFFBD"/>
            </a:gs>
            <a:gs pos="0">
              <a:schemeClr val="bg1"/>
            </a:gs>
            <a:gs pos="87333">
              <a:srgbClr val="FFCC66"/>
            </a:gs>
            <a:gs pos="84000">
              <a:srgbClr val="FFCC66"/>
            </a:gs>
            <a:gs pos="77000">
              <a:srgbClr val="FFCC6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3D6C4-B065-4CE2-AE7B-1EB83F449DCB}" type="datetimeFigureOut">
              <a:rPr lang="en-IN" smtClean="0"/>
              <a:t>12-01-2026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3E702-CC65-4C56-9817-CC533A9D321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992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arallelogram 7"/>
          <p:cNvSpPr/>
          <p:nvPr/>
        </p:nvSpPr>
        <p:spPr>
          <a:xfrm>
            <a:off x="899592" y="548680"/>
            <a:ext cx="7344816" cy="1584176"/>
          </a:xfrm>
          <a:prstGeom prst="parallelogram">
            <a:avLst/>
          </a:prstGeom>
          <a:noFill/>
          <a:ln w="285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728192"/>
          </a:xfrm>
        </p:spPr>
        <p:txBody>
          <a:bodyPr>
            <a:noAutofit/>
          </a:bodyPr>
          <a:lstStyle/>
          <a:p>
            <a:r>
              <a:rPr lang="as-IN" sz="6000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লিপি </a:t>
            </a:r>
            <a:endParaRPr lang="en-IN" sz="6000" b="1" i="1" dirty="0">
              <a:solidFill>
                <a:srgbClr val="00518E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412776" y="3070165"/>
            <a:ext cx="2232248" cy="2328664"/>
          </a:xfrm>
        </p:spPr>
        <p:txBody>
          <a:bodyPr>
            <a:normAutofit/>
          </a:bodyPr>
          <a:lstStyle/>
          <a:p>
            <a:endParaRPr lang="en-IN" sz="2000" dirty="0"/>
          </a:p>
        </p:txBody>
      </p:sp>
      <p:sp>
        <p:nvSpPr>
          <p:cNvPr id="6" name="Pentagon 5"/>
          <p:cNvSpPr/>
          <p:nvPr/>
        </p:nvSpPr>
        <p:spPr>
          <a:xfrm rot="10800000">
            <a:off x="3851919" y="3861047"/>
            <a:ext cx="4248473" cy="1753805"/>
          </a:xfrm>
          <a:prstGeom prst="homePlate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4788024" y="3958347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s-IN" sz="2000" dirty="0" smtClean="0">
                <a:solidFill>
                  <a:srgbClr val="7030A0"/>
                </a:solidFill>
              </a:rPr>
              <a:t>	 উপস্থাপক</a:t>
            </a:r>
            <a:br>
              <a:rPr lang="as-IN" sz="2000" dirty="0" smtClean="0">
                <a:solidFill>
                  <a:srgbClr val="7030A0"/>
                </a:solidFill>
              </a:rPr>
            </a:br>
            <a:r>
              <a:rPr lang="as-IN" sz="2000" dirty="0" smtClean="0">
                <a:solidFill>
                  <a:srgbClr val="7030A0"/>
                </a:solidFill>
              </a:rPr>
              <a:t>      সংগীতা ঘোষ</a:t>
            </a:r>
            <a:br>
              <a:rPr lang="as-IN" sz="2000" dirty="0" smtClean="0">
                <a:solidFill>
                  <a:srgbClr val="7030A0"/>
                </a:solidFill>
              </a:rPr>
            </a:br>
            <a:r>
              <a:rPr lang="as-IN" sz="2000" dirty="0" smtClean="0">
                <a:solidFill>
                  <a:srgbClr val="7030A0"/>
                </a:solidFill>
              </a:rPr>
              <a:t> অংশকালীন সহকাৰী অধ্যাপিকা </a:t>
            </a:r>
            <a:br>
              <a:rPr lang="as-IN" sz="2000" dirty="0" smtClean="0">
                <a:solidFill>
                  <a:srgbClr val="7030A0"/>
                </a:solidFill>
              </a:rPr>
            </a:br>
            <a:r>
              <a:rPr lang="as-IN" sz="2000" dirty="0" smtClean="0">
                <a:solidFill>
                  <a:srgbClr val="7030A0"/>
                </a:solidFill>
              </a:rPr>
              <a:t>     অসমীয়া বিভাগ</a:t>
            </a:r>
            <a:br>
              <a:rPr lang="as-IN" sz="2000" dirty="0" smtClean="0">
                <a:solidFill>
                  <a:srgbClr val="7030A0"/>
                </a:solidFill>
              </a:rPr>
            </a:br>
            <a:r>
              <a:rPr lang="as-IN" sz="2000" dirty="0" smtClean="0">
                <a:solidFill>
                  <a:srgbClr val="7030A0"/>
                </a:solidFill>
              </a:rPr>
              <a:t> পশ্চিম গুৱাহাটী মহাবিদ্যালয়</a:t>
            </a:r>
            <a:endParaRPr lang="en-IN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506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000">
              <a:srgbClr val="FFFFBD"/>
            </a:gs>
            <a:gs pos="0">
              <a:schemeClr val="bg1"/>
            </a:gs>
            <a:gs pos="87333">
              <a:srgbClr val="FFCC66"/>
            </a:gs>
            <a:gs pos="84000">
              <a:srgbClr val="FFCC66"/>
            </a:gs>
            <a:gs pos="77000">
              <a:srgbClr val="FFCC6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484784"/>
            <a:ext cx="7920880" cy="3600400"/>
          </a:xfrm>
        </p:spPr>
        <p:txBody>
          <a:bodyPr>
            <a:normAutofit/>
          </a:bodyPr>
          <a:lstStyle/>
          <a:p>
            <a:r>
              <a:rPr lang="as-IN" sz="6000" b="1" dirty="0" smtClean="0">
                <a:solidFill>
                  <a:srgbClr val="00518E"/>
                </a:solidFill>
              </a:rPr>
              <a:t>ধন্যবাদ</a:t>
            </a:r>
            <a:endParaRPr lang="en-IN" sz="6000" b="1" dirty="0">
              <a:solidFill>
                <a:srgbClr val="00518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72600" y="4365104"/>
            <a:ext cx="514400" cy="39290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7086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36904" cy="1224136"/>
          </a:xfrm>
        </p:spPr>
        <p:txBody>
          <a:bodyPr>
            <a:noAutofit/>
          </a:bodyPr>
          <a:lstStyle/>
          <a:p>
            <a:pPr marL="0" indent="0" algn="l"/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লিপিৰ সংজ্ঞা :</a:t>
            </a:r>
            <a:endParaRPr lang="en-IN" b="1" i="1" dirty="0">
              <a:solidFill>
                <a:srgbClr val="00518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00808"/>
            <a:ext cx="7848872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s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লিপি হ'ল কোনো এটা ভাষাক লিখিত আকাৰে প্ৰকাশ কৰাৰ বাবে ব্যৱহৃত চিহ্ন</a:t>
            </a:r>
          </a:p>
          <a:p>
            <a:pPr marL="0" indent="0">
              <a:buNone/>
            </a:pPr>
            <a:r>
              <a:rPr lang="as-IN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বা প্ৰতীকৰ সমষ্টি, যিয়ে এটি লিখন পদ্ধতি তৈয়াৰ কৰে।</a:t>
            </a: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উদাহৰণস্বৰূপে - অসমীয়া, ইংৰাজী, বাংলা, দেৱনাগৰী লিপি ইত্যাদি।</a:t>
            </a:r>
            <a:endParaRPr lang="en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942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52128"/>
          </a:xfrm>
        </p:spPr>
        <p:txBody>
          <a:bodyPr>
            <a:normAutofit/>
          </a:bodyPr>
          <a:lstStyle/>
          <a:p>
            <a:pPr marL="0" indent="0" algn="l"/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পৃথিৱীৰ লেখন কলাৰ লিপি :</a:t>
            </a:r>
            <a:endParaRPr lang="en-IN" b="1" i="1" dirty="0">
              <a:solidFill>
                <a:srgbClr val="00518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556792"/>
            <a:ext cx="7992888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প্ৰথম স্তৰ</a:t>
            </a:r>
            <a:r>
              <a:rPr lang="as-IN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: চিত্ৰ লিপি</a:t>
            </a: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দ্বিতীয় স্তৰ 	: ভাৱমূলক লিপি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তৃতীয় স্তৰ 	: ভাৱধ্বনিমূলক লিপি (হৰপ্পা আৰু মহেঞ্জোদাৰোত পোৱা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মোহৰ</a:t>
            </a:r>
            <a:endParaRPr lang="en-GB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           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লিপি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চতুৰ্থ স্তৰ	: ধ্বনিমূলক লিপি</a:t>
            </a:r>
          </a:p>
          <a:p>
            <a:pPr marL="0" indent="0">
              <a:buNone/>
            </a:pPr>
            <a:endParaRPr lang="as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	• ধ্বনিমূলক লিপিৰ দুটা ভাগ আছে –</a:t>
            </a:r>
          </a:p>
          <a:p>
            <a:pPr marL="0" indent="0">
              <a:buNone/>
            </a:pPr>
            <a:r>
              <a:rPr lang="as-IN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	ক. অক্ষৰাত্মক (অসমীয়া লিপি)</a:t>
            </a: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		খ. বৰ্ণনাত্মক (দেৱনাগৰী, আৰৱী)</a:t>
            </a:r>
            <a:endParaRPr lang="en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492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92088"/>
          </a:xfrm>
        </p:spPr>
        <p:txBody>
          <a:bodyPr>
            <a:noAutofit/>
          </a:bodyPr>
          <a:lstStyle/>
          <a:p>
            <a:pPr algn="l"/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ভাৰতৰ প্ৰাচীনতম লিপি :</a:t>
            </a:r>
            <a:endParaRPr lang="en-IN" b="1" i="1" dirty="0">
              <a:solidFill>
                <a:srgbClr val="00518E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s-IN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১. খৰোষ্ঠী লিপি : 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পাকিস্তানৰ মানসেহৰা আৰু শ্বাহৰাজগঢ়ীত ১৪ খন খৰোষ্ঠী লিপি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পোৱা</a:t>
            </a:r>
            <a:endParaRPr lang="en-GB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যায়।এইকেইখনেই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প্ৰাচীনতম নিদৰ্শন।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অশোকে প্ৰথমে এই লিপি ব্যৱহাৰ কৰে।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ভাৰতৰ গান্ধাৰ আৰু উত্তৰ পাঞ্জাৱত এই লিপি পোৱা যায়। 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প্ৰথম অৱস্থাত এই লিপি সোঁফালৰ পৰা বাওঁফাললৈ লিখা হৈছিল।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২. ব্ৰাহ্মী লিপি : 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প্ৰাচীনতম নিদৰ্শন হৈছে নেপালৰ পিপৰাৱা স্তুপ আৰু আজমিৰ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জিলাৰ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বজলী</a:t>
            </a:r>
            <a:endParaRPr lang="en-GB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গাঁৱৰ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শিলালেখ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।</a:t>
            </a: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৩৫০ খ্ৰীষ্টাব্দৰ পিছত ব্ৰাহ্মী লিপিক দুটা ভাগত ভাগ কৰা হয় –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ক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. উত্তৰ ব্ৰাহ্মী 		</a:t>
            </a:r>
            <a:r>
              <a:rPr lang="en-GB" sz="180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as-IN" sz="180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খ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. দক্ষিণ ব্ৰাহ্মী</a:t>
            </a:r>
            <a:endParaRPr lang="as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	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•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গুপ্তলিপি </a:t>
            </a:r>
            <a:endParaRPr lang="en-GB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</a:t>
            </a:r>
            <a:r>
              <a:rPr lang="en-GB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	   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•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কুটিল লিপি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190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728192"/>
          </a:xfrm>
        </p:spPr>
        <p:txBody>
          <a:bodyPr>
            <a:noAutofit/>
          </a:bodyPr>
          <a:lstStyle/>
          <a:p>
            <a:pPr marL="0" indent="0" algn="l"/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অসমীয়া লিপিৰ ক্ৰমবিৱৰ্তনৰ স্তৰ :</a:t>
            </a:r>
            <a:endParaRPr lang="en-IN" b="1" i="1" dirty="0">
              <a:solidFill>
                <a:srgbClr val="00518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492896"/>
            <a:ext cx="7560840" cy="31292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 ◼ কামৰূপী লিপি (খ্ৰীষ্টীয় পঞ্চম শতিকাৰ পৰা ত্ৰয়োদশ শতিকালৈ)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 ◼ মধ্যযুগৰ অসমীয়া লিপি (খ্ৰীষ্টীয় ত্ৰয়োদশ শতিকাৰ পৰা ঊনবিংশ</a:t>
            </a:r>
          </a:p>
          <a:p>
            <a:pPr marL="0" indent="0">
              <a:buNone/>
            </a:pPr>
            <a:r>
              <a:rPr lang="as-IN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    শতিকালৈ)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 ◼ আধুনিক লিপি (ঊনবিংশ শতিকাৰ পৰা পৰৱৰ্তী সময়লৈ)</a:t>
            </a:r>
            <a:endParaRPr lang="en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730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</p:spPr>
        <p:txBody>
          <a:bodyPr>
            <a:noAutofit/>
          </a:bodyPr>
          <a:lstStyle/>
          <a:p>
            <a:pPr marL="0" indent="0" algn="l"/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কামৰূপী লিপি :</a:t>
            </a:r>
            <a:endParaRPr lang="en-IN" b="1" i="1" dirty="0">
              <a:solidFill>
                <a:srgbClr val="00518E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7776864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নগাজৰী খনিকৰ গাঁৱৰ প্ৰস্তৰ লিপি ( খ্ৰীষ্টীয় পঞ্চম শতিকা 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সুৰেন্দ্ৰ বৰ্মাৰ উমাচল শিলালিপি ( খ্ৰীষ্টীয় পঞ্চম শতিকা ) 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ভূতি বৰ্মাৰ দিনৰ বৰ গংগা শিলালিপি ( খ্ৰীষ্টীয় ষষ্ঠ শতিকা 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ভাস্কৰ বৰ্মাৰ ডুবি আৰু নিধনপুৰ তাম্ৰ শাসন ( খ্ৰীষ্টীয় সপ্তম শতিকা 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বনমাল বৰ্মাদেৱৰ তেজপুৰ তাম্ৰ শাসন ( খ্ৰীষ্টীয় নৱম শতিকা 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ধৰ্মপালৰ খানামুখ শাসন ( খ্ৰীষ্টীয় দ্বাদশ শতিকা )</a:t>
            </a:r>
            <a:endParaRPr lang="en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494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152128"/>
          </a:xfrm>
        </p:spPr>
        <p:txBody>
          <a:bodyPr>
            <a:noAutofit/>
          </a:bodyPr>
          <a:lstStyle/>
          <a:p>
            <a:pPr marL="0" indent="0" algn="l"/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মধ্যযুগৰ অসমীয়া লিপি :</a:t>
            </a:r>
            <a:endParaRPr lang="en-IN" b="1" i="1" dirty="0">
              <a:solidFill>
                <a:srgbClr val="00518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কানাই বৰশী বোৱা শিলৰ  তুৰস্ক ক্ষয়ৰ ফলি ( খ্ৰীষ্টীয় ত্ৰয়োদশ শতিকা 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সমুদ্ৰ পালৰ আমবাৰী শিলালিপি ( খ্ৰীষ্টীয় ত্ৰয়োদশ শতিকা 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গোপালদেৱৰ গছতল স্তম্ভলিপি ( খ্ৰীষ্টীয় চতুৰ্দশ শতিকা )</a:t>
            </a: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নীলাচল পাহাৰৰ কামাখ্যা মন্দিৰৰ শিলৰ ফলি ( খ্ৰীষ্টীয় ষষ্ঠদশ শতিকা 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চামধৰা গড়ৰ ৰণজয় ( খ্ৰীষ্টীয় সপ্তদশ শতিকা )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সুন্দৰীদিয়া সত্ৰৰ তামৰ ফলি ( খ্ৰীষ্টীয় অষ্টাদশ শতিকা )</a:t>
            </a:r>
            <a:endParaRPr lang="en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050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2448272"/>
          </a:xfrm>
        </p:spPr>
        <p:txBody>
          <a:bodyPr>
            <a:noAutofit/>
          </a:bodyPr>
          <a:lstStyle/>
          <a:p>
            <a:pPr marL="0" indent="0" algn="l"/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মধ্যযুগত অসমীয়া লিপিয়ে </a:t>
            </a:r>
            <a:b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</a:br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তিনিটা শৈলীৰে আত্মপ্ৰকাশ </a:t>
            </a:r>
            <a:b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</a:br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কৰে :</a:t>
            </a:r>
            <a:endParaRPr lang="en-IN" b="1" i="1" dirty="0">
              <a:solidFill>
                <a:srgbClr val="00518E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708920"/>
            <a:ext cx="8064896" cy="23762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গড়গঞা শৈলী:- ষষ্ঠ স্কন্ধ ভাগৱত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কাইথেলী বা লহকৰী শৈলী:- হস্তীবিদ্যাৰ্ণৱ, ধৰ্ম পুৰাণ, ব্ৰহ্মবৈৱৰ্ত পুৰাণ ইত্যাদি।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◼ বামুণীয় শৈলী:- শ্ৰীধৰ স্বামীৰ “শ্ৰীমদ্ভাগৱত গীতা” ৰ ‘সুবোধিনী টীকা’।</a:t>
            </a:r>
            <a:endParaRPr lang="en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090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64896" cy="1224136"/>
          </a:xfrm>
        </p:spPr>
        <p:txBody>
          <a:bodyPr>
            <a:normAutofit/>
          </a:bodyPr>
          <a:lstStyle/>
          <a:p>
            <a:pPr marL="0" indent="0" algn="l"/>
            <a:r>
              <a:rPr lang="as-IN" b="1" i="1" dirty="0" smtClean="0">
                <a:solidFill>
                  <a:srgbClr val="00518E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আধুনিক লিপি:</a:t>
            </a:r>
            <a:endParaRPr lang="en-IN" b="1" i="1" dirty="0">
              <a:solidFill>
                <a:srgbClr val="00518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00808"/>
            <a:ext cx="7848872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</a:t>
            </a: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◼ মিছনেৰীসকলৰ প্ৰচেষ্টাত অসমীয়াই এক নতুন ৰূপ লাভ কৰে। এওঁলোকৰ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 প্ৰচেষ্টাত ১৯ শতিকাৰ পৰাই ছপা পুথি উলিয়াবলৈ ধৰিলে। প্ৰথম অসমীয়া পুথি</a:t>
            </a:r>
          </a:p>
          <a:p>
            <a:pPr marL="0" indent="0">
              <a:buNone/>
            </a:pPr>
            <a:endParaRPr lang="as-IN" sz="1800" dirty="0" smtClean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  <a:p>
            <a:pPr marL="0" indent="0">
              <a:buNone/>
            </a:pPr>
            <a:r>
              <a:rPr lang="as-IN" sz="1800" dirty="0" smtClean="0">
                <a:solidFill>
                  <a:srgbClr val="4F2270"/>
                </a:solidFill>
                <a:latin typeface="Nirmala UI" pitchFamily="34" charset="0"/>
                <a:ea typeface="Nirmala UI" pitchFamily="34" charset="0"/>
                <a:cs typeface="Nirmala UI" pitchFamily="34" charset="0"/>
              </a:rPr>
              <a:t>      বঙ্গদেশৰ শ্ৰীৰামপুৰত ছপোৱা হৈছিল।</a:t>
            </a:r>
            <a:endParaRPr lang="en-IN" sz="1800" dirty="0">
              <a:solidFill>
                <a:srgbClr val="4F2270"/>
              </a:solidFill>
              <a:latin typeface="Nirmala UI" pitchFamily="34" charset="0"/>
              <a:ea typeface="Nirmala UI" pitchFamily="34" charset="0"/>
              <a:cs typeface="Nirmala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42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413</Words>
  <Application>Microsoft Office PowerPoint</Application>
  <PresentationFormat>On-screen Show (4:3)</PresentationFormat>
  <Paragraphs>82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লিপি </vt:lpstr>
      <vt:lpstr>লিপিৰ সংজ্ঞা :</vt:lpstr>
      <vt:lpstr>পৃথিৱীৰ লেখন কলাৰ লিপি :</vt:lpstr>
      <vt:lpstr>ভাৰতৰ প্ৰাচীনতম লিপি :</vt:lpstr>
      <vt:lpstr>অসমীয়া লিপিৰ ক্ৰমবিৱৰ্তনৰ স্তৰ :</vt:lpstr>
      <vt:lpstr>কামৰূপী লিপি :</vt:lpstr>
      <vt:lpstr>মধ্যযুগৰ অসমীয়া লিপি :</vt:lpstr>
      <vt:lpstr>মধ্যযুগত অসমীয়া লিপিয়ে  তিনিটা শৈলীৰে আত্মপ্ৰকাশ  কৰে :</vt:lpstr>
      <vt:lpstr>আধুনিক লিপি:</vt:lpstr>
      <vt:lpstr>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27</cp:revision>
  <dcterms:created xsi:type="dcterms:W3CDTF">2026-01-12T07:07:21Z</dcterms:created>
  <dcterms:modified xsi:type="dcterms:W3CDTF">2026-01-12T12:13:49Z</dcterms:modified>
</cp:coreProperties>
</file>