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2" r:id="rId2"/>
    <p:sldId id="266" r:id="rId3"/>
    <p:sldId id="274" r:id="rId4"/>
    <p:sldId id="280" r:id="rId5"/>
    <p:sldId id="281" r:id="rId6"/>
    <p:sldId id="279" r:id="rId7"/>
    <p:sldId id="283" r:id="rId8"/>
    <p:sldId id="284" r:id="rId9"/>
    <p:sldId id="285" r:id="rId10"/>
    <p:sldId id="286" r:id="rId11"/>
    <p:sldId id="287" r:id="rId12"/>
    <p:sldId id="28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07" autoAdjust="0"/>
  </p:normalViewPr>
  <p:slideViewPr>
    <p:cSldViewPr>
      <p:cViewPr varScale="1">
        <p:scale>
          <a:sx n="81" d="100"/>
          <a:sy n="81" d="100"/>
        </p:scale>
        <p:origin x="-1056" y="-96"/>
      </p:cViewPr>
      <p:guideLst>
        <p:guide orient="horz" pos="2160"/>
        <p:guide pos="2880"/>
      </p:guideLst>
    </p:cSldViewPr>
  </p:slideViewPr>
  <p:outlineViewPr>
    <p:cViewPr>
      <p:scale>
        <a:sx n="33" d="100"/>
        <a:sy n="33" d="100"/>
      </p:scale>
      <p:origin x="42" y="557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02-May-20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180778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304C62-E352-4B47-8D99-DC939B50BA75}" type="datetime1">
              <a:rPr lang="en-US" smtClean="0"/>
              <a:t>02-May-20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9C7B3A-31F7-4B24-A20D-AC45FDBAA8CC}" type="datetime1">
              <a:rPr lang="en-US" smtClean="0"/>
              <a:t>02-May-20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DE51E4-1196-49F4-9871-2ACF9B0D0151}" type="datetime1">
              <a:rPr lang="en-US" smtClean="0"/>
              <a:t>02-May-20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1728C1-54BB-4F20-A2A9-25D817D0EA28}" type="datetime1">
              <a:rPr lang="en-US" smtClean="0"/>
              <a:t>02-May-20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5FAEE1-6EBF-4763-A304-A2C0E49C6C5D}" type="datetime1">
              <a:rPr lang="en-US" smtClean="0"/>
              <a:t>02-May-20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7F780F-5374-4CE1-AB72-E2C2ADB5FC94}" type="datetime1">
              <a:rPr lang="en-US" smtClean="0"/>
              <a:t>02-May-20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34A129-B6A9-4B80-B00E-A4C7B823145B}" type="datetime1">
              <a:rPr lang="en-US" smtClean="0"/>
              <a:t>02-May-20</a:t>
            </a:fld>
            <a:endParaRPr lang="en-US"/>
          </a:p>
        </p:txBody>
      </p:sp>
      <p:sp>
        <p:nvSpPr>
          <p:cNvPr id="8" name="Footer Placeholder 7"/>
          <p:cNvSpPr>
            <a:spLocks noGrp="1"/>
          </p:cNvSpPr>
          <p:nvPr>
            <p:ph type="ftr" sz="quarter" idx="11"/>
          </p:nvPr>
        </p:nvSpPr>
        <p:spPr/>
        <p:txBody>
          <a:bodyPr/>
          <a:lstStyle/>
          <a:p>
            <a:r>
              <a:rPr lang="en-US" smtClean="0"/>
              <a:t>@biswajitsarmah</a:t>
            </a:r>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CD95A2-147C-42C0-B3EB-D4D3427CBD09}" type="datetime1">
              <a:rPr lang="en-US" smtClean="0"/>
              <a:t>02-May-20</a:t>
            </a:fld>
            <a:endParaRPr lang="en-US"/>
          </a:p>
        </p:txBody>
      </p:sp>
      <p:sp>
        <p:nvSpPr>
          <p:cNvPr id="4" name="Footer Placeholder 3"/>
          <p:cNvSpPr>
            <a:spLocks noGrp="1"/>
          </p:cNvSpPr>
          <p:nvPr>
            <p:ph type="ftr" sz="quarter" idx="11"/>
          </p:nvPr>
        </p:nvSpPr>
        <p:spPr/>
        <p:txBody>
          <a:bodyPr/>
          <a:lstStyle/>
          <a:p>
            <a:r>
              <a:rPr lang="en-US" smtClean="0"/>
              <a:t>@biswajitsarmah</a:t>
            </a:r>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44B191-CC46-4094-B44D-D1B86DC22ECF}" type="datetime1">
              <a:rPr lang="en-US" smtClean="0"/>
              <a:t>02-May-20</a:t>
            </a:fld>
            <a:endParaRPr lang="en-US"/>
          </a:p>
        </p:txBody>
      </p:sp>
      <p:sp>
        <p:nvSpPr>
          <p:cNvPr id="3" name="Footer Placeholder 2"/>
          <p:cNvSpPr>
            <a:spLocks noGrp="1"/>
          </p:cNvSpPr>
          <p:nvPr>
            <p:ph type="ftr" sz="quarter" idx="11"/>
          </p:nvPr>
        </p:nvSpPr>
        <p:spPr/>
        <p:txBody>
          <a:bodyPr/>
          <a:lstStyle/>
          <a:p>
            <a:r>
              <a:rPr lang="en-US" smtClean="0"/>
              <a:t>@biswajitsarmah</a:t>
            </a:r>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0A89C3-C322-4CB4-A085-11F03536CC9B}" type="datetime1">
              <a:rPr lang="en-US" smtClean="0"/>
              <a:t>02-May-20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1A5DBC-DDCE-4C15-AC58-6FCEBB0BB589}" type="datetime1">
              <a:rPr lang="en-US" smtClean="0"/>
              <a:t>02-May-20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69CE9B-24FF-4A0C-B845-39999D53A5BC}" type="datetime1">
              <a:rPr lang="en-US" smtClean="0"/>
              <a:t>02-May-20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@biswajitsarmah</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BDDE54-AFC4-4944-BD3E-673FF93E59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taxguru.in/company-law/companies-act-2013-companies-meetings-board-powers-rules-2014.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taxguru.in/company-law/companies-act-2013-companies-management-administration-rules-2014.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Topic </a:t>
            </a:r>
            <a:r>
              <a:rPr lang="en-US" dirty="0" smtClean="0"/>
              <a:t>5:  Meetings through Video Conferencing and Others: </a:t>
            </a:r>
            <a:endParaRPr lang="en-US" dirty="0"/>
          </a:p>
        </p:txBody>
      </p:sp>
      <p:sp>
        <p:nvSpPr>
          <p:cNvPr id="3" name="Content Placeholder 2"/>
          <p:cNvSpPr>
            <a:spLocks noGrp="1"/>
          </p:cNvSpPr>
          <p:nvPr>
            <p:ph idx="1"/>
          </p:nvPr>
        </p:nvSpPr>
        <p:spPr>
          <a:xfrm>
            <a:off x="457200" y="1676400"/>
            <a:ext cx="8229600" cy="4648200"/>
          </a:xfrm>
          <a:solidFill>
            <a:srgbClr val="92D050"/>
          </a:solidFill>
        </p:spPr>
        <p:txBody>
          <a:bodyPr>
            <a:normAutofit/>
          </a:bodyPr>
          <a:lstStyle/>
          <a:p>
            <a:pPr marL="514350" indent="-514350">
              <a:buNone/>
            </a:pPr>
            <a:r>
              <a:rPr lang="en-US" dirty="0" smtClean="0"/>
              <a:t>	Class: 		B.Com.2</a:t>
            </a:r>
            <a:r>
              <a:rPr lang="en-US" baseline="30000" dirty="0" smtClean="0"/>
              <a:t>nd</a:t>
            </a:r>
            <a:r>
              <a:rPr lang="en-US" dirty="0" smtClean="0"/>
              <a:t> Semester (Honours)</a:t>
            </a:r>
          </a:p>
          <a:p>
            <a:pPr marL="514350" indent="-514350">
              <a:buNone/>
            </a:pPr>
            <a:r>
              <a:rPr lang="en-US" dirty="0" smtClean="0"/>
              <a:t>	Subject: 	Corporate Law</a:t>
            </a:r>
          </a:p>
          <a:p>
            <a:pPr marL="514350" indent="-514350">
              <a:buNone/>
            </a:pPr>
            <a:r>
              <a:rPr lang="en-US" dirty="0" smtClean="0"/>
              <a:t>	Unit: 		3 (Management)</a:t>
            </a:r>
          </a:p>
          <a:p>
            <a:pPr marL="514350" indent="-514350">
              <a:buNone/>
            </a:pPr>
            <a:endParaRPr lang="en-US" dirty="0" smtClean="0"/>
          </a:p>
          <a:p>
            <a:pPr marL="514350" indent="-514350">
              <a:buNone/>
            </a:pPr>
            <a:r>
              <a:rPr lang="en-US" dirty="0" smtClean="0"/>
              <a:t>	</a:t>
            </a:r>
            <a:r>
              <a:rPr lang="en-US" sz="2400" dirty="0" smtClean="0"/>
              <a:t>Prepared By:  	Biswajit Sarmah</a:t>
            </a:r>
          </a:p>
          <a:p>
            <a:pPr marL="514350" indent="-514350">
              <a:buNone/>
            </a:pPr>
            <a:r>
              <a:rPr lang="en-US" sz="2400" dirty="0" smtClean="0"/>
              <a:t>				Asst. Professor, </a:t>
            </a:r>
          </a:p>
          <a:p>
            <a:pPr marL="514350" indent="-514350">
              <a:buNone/>
            </a:pPr>
            <a:r>
              <a:rPr lang="en-US" sz="2400" dirty="0" smtClean="0"/>
              <a:t>				Dept. of Commerce</a:t>
            </a:r>
          </a:p>
          <a:p>
            <a:pPr marL="514350" indent="-514350">
              <a:buNone/>
            </a:pPr>
            <a:r>
              <a:rPr lang="en-US" sz="2400" dirty="0" smtClean="0"/>
              <a:t>				Paschim Guwahati Mahavidyalaya</a:t>
            </a:r>
          </a:p>
          <a:p>
            <a:pPr marL="514350" indent="-514350">
              <a:buNone/>
            </a:pPr>
            <a:endParaRPr lang="en-US" dirty="0"/>
          </a:p>
        </p:txBody>
      </p:sp>
      <p:sp>
        <p:nvSpPr>
          <p:cNvPr id="4" name="Footer Placeholder 3"/>
          <p:cNvSpPr>
            <a:spLocks noGrp="1"/>
          </p:cNvSpPr>
          <p:nvPr>
            <p:ph type="ftr" sz="quarter" idx="11"/>
          </p:nvPr>
        </p:nvSpPr>
        <p:spPr/>
        <p:txBody>
          <a:bodyPr/>
          <a:lstStyle/>
          <a:p>
            <a:r>
              <a:rPr lang="en-US" smtClean="0"/>
              <a:t>@biswajitsarmah</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marL="0" indent="0">
              <a:buNone/>
            </a:pPr>
            <a:r>
              <a:rPr lang="en-US" sz="2400" b="1" dirty="0" smtClean="0">
                <a:solidFill>
                  <a:srgbClr val="FF0000"/>
                </a:solidFill>
              </a:rPr>
              <a:t>(F) Postal </a:t>
            </a:r>
            <a:r>
              <a:rPr lang="en-US" sz="2400" b="1" dirty="0">
                <a:solidFill>
                  <a:srgbClr val="FF0000"/>
                </a:solidFill>
              </a:rPr>
              <a:t>Ballot under Companies Act, 2013:</a:t>
            </a:r>
            <a:endParaRPr lang="en-US" sz="2400" dirty="0">
              <a:solidFill>
                <a:srgbClr val="FF0000"/>
              </a:solidFill>
            </a:endParaRPr>
          </a:p>
          <a:p>
            <a:r>
              <a:rPr lang="en-US" sz="2400" b="1" dirty="0" smtClean="0"/>
              <a:t>Meaning of Postal Ballot: </a:t>
            </a:r>
            <a:r>
              <a:rPr lang="en-US" sz="2400" dirty="0"/>
              <a:t>As per</a:t>
            </a:r>
            <a:r>
              <a:rPr lang="en-US" sz="2400" b="1" dirty="0"/>
              <a:t> Companies Act, 2013 </a:t>
            </a:r>
            <a:r>
              <a:rPr lang="en-US" sz="2400" dirty="0"/>
              <a:t> </a:t>
            </a:r>
            <a:r>
              <a:rPr lang="en-US" sz="2400" i="1" dirty="0"/>
              <a:t>“Postal ballot” means voting by post or through any electronic mode”.</a:t>
            </a:r>
            <a:endParaRPr lang="en-US" sz="2400" dirty="0"/>
          </a:p>
          <a:p>
            <a:pPr marL="0" indent="0">
              <a:buNone/>
            </a:pPr>
            <a:r>
              <a:rPr lang="en-US" sz="2400" b="1" u="sng" dirty="0" smtClean="0">
                <a:solidFill>
                  <a:srgbClr val="FF0000"/>
                </a:solidFill>
              </a:rPr>
              <a:t>Provisions of Companies Act 2013 regarding Postal Ballot-</a:t>
            </a:r>
          </a:p>
          <a:p>
            <a:r>
              <a:rPr lang="en-US" sz="2400" dirty="0">
                <a:solidFill>
                  <a:srgbClr val="0070C0"/>
                </a:solidFill>
              </a:rPr>
              <a:t>Section 110</a:t>
            </a:r>
            <a:r>
              <a:rPr lang="en-US" sz="2400" dirty="0"/>
              <a:t> of the Companies Act,2013 and </a:t>
            </a:r>
            <a:r>
              <a:rPr lang="en-US" sz="2400" dirty="0">
                <a:solidFill>
                  <a:srgbClr val="0070C0"/>
                </a:solidFill>
              </a:rPr>
              <a:t>Rule 22 </a:t>
            </a:r>
            <a:r>
              <a:rPr lang="en-US" sz="2400" dirty="0"/>
              <a:t>of the Companies (Management and Administration ) Rules,2014 deals with Postal Ballot.</a:t>
            </a:r>
          </a:p>
          <a:p>
            <a:r>
              <a:rPr lang="en-US" sz="2400" dirty="0"/>
              <a:t>Following are some of the business which can be transacted by means of Postal Ballot only as per rules of Companies Act 2013:</a:t>
            </a:r>
          </a:p>
          <a:p>
            <a:r>
              <a:rPr lang="en-US" sz="2400" dirty="0"/>
              <a:t>Sec 13: Alteration of the objects clause of the memorandum and in the case of the company in existence immediately before the commencement of the </a:t>
            </a:r>
            <a:r>
              <a:rPr lang="en-US" sz="2400" dirty="0" smtClean="0"/>
              <a:t>Act.</a:t>
            </a:r>
            <a:endParaRPr lang="en-US" sz="2400" dirty="0"/>
          </a:p>
          <a:p>
            <a:endParaRPr lang="en-US" sz="2400" dirty="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1368081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r>
              <a:rPr lang="en-US" sz="2400" dirty="0" smtClean="0"/>
              <a:t>Sec.2(68</a:t>
            </a:r>
            <a:r>
              <a:rPr lang="en-US" sz="2400" dirty="0"/>
              <a:t>): Alteration of articles of association in relation to insertion or removal of provisions which are required to be included in the articles of a company in order to constitute it a private company</a:t>
            </a:r>
          </a:p>
          <a:p>
            <a:r>
              <a:rPr lang="en-US" sz="2400" dirty="0"/>
              <a:t>Sec. 12(5)Change in place of registered office outside the local limits of any city, town or village.</a:t>
            </a:r>
          </a:p>
          <a:p>
            <a:r>
              <a:rPr lang="en-US" sz="2400" dirty="0"/>
              <a:t>Sec.68(1): Buy-back of shares by a company</a:t>
            </a:r>
            <a:r>
              <a:rPr lang="en-US" sz="2400" dirty="0" smtClean="0"/>
              <a:t>.</a:t>
            </a:r>
          </a:p>
          <a:p>
            <a:r>
              <a:rPr lang="en-US" sz="2400" dirty="0"/>
              <a:t>Sec.151: Election of a director, etc</a:t>
            </a:r>
            <a:r>
              <a:rPr lang="en-US" sz="2400" dirty="0" smtClean="0"/>
              <a:t>.</a:t>
            </a:r>
            <a:r>
              <a:rPr lang="en-US" sz="2400" dirty="0"/>
              <a:t> </a:t>
            </a:r>
          </a:p>
          <a:p>
            <a:r>
              <a:rPr lang="en-US" sz="2400" b="1" dirty="0"/>
              <a:t>Notice to Shareholders:</a:t>
            </a:r>
            <a:endParaRPr lang="en-US" sz="2400" dirty="0"/>
          </a:p>
          <a:p>
            <a:pPr marL="0" indent="0">
              <a:buNone/>
            </a:pPr>
            <a:r>
              <a:rPr lang="en-US" sz="2400" dirty="0"/>
              <a:t>Where a company </a:t>
            </a:r>
            <a:r>
              <a:rPr lang="en-US" sz="2400" dirty="0" smtClean="0"/>
              <a:t>decides/required </a:t>
            </a:r>
            <a:r>
              <a:rPr lang="en-US" sz="2400" dirty="0"/>
              <a:t>to pass any resolution by way of postal ballot, it shall send a notice to all the shareholders, along with a draft resolution explaining the reasons there for and requesting them to send their assent or dissent in writing on a postal ballot </a:t>
            </a:r>
            <a:r>
              <a:rPr lang="en-US" sz="2400" dirty="0" smtClean="0"/>
              <a:t> or through electronic means </a:t>
            </a:r>
            <a:r>
              <a:rPr lang="en-US" sz="2400" dirty="0"/>
              <a:t>within a period of </a:t>
            </a:r>
            <a:r>
              <a:rPr lang="en-US" sz="2400" b="1" dirty="0"/>
              <a:t>30 days</a:t>
            </a:r>
            <a:r>
              <a:rPr lang="en-US" sz="2400" dirty="0"/>
              <a:t> from the date of dispatch of the notice.</a:t>
            </a:r>
          </a:p>
          <a:p>
            <a:endParaRPr lang="en-US" sz="2400" dirty="0"/>
          </a:p>
          <a:p>
            <a:endParaRPr lang="en-US" sz="2400" dirty="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1630933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r>
              <a:rPr lang="en-US" sz="2400" dirty="0"/>
              <a:t>The notice shall be sent either :</a:t>
            </a:r>
          </a:p>
          <a:p>
            <a:pPr marL="0" lvl="0" indent="0">
              <a:buNone/>
            </a:pPr>
            <a:r>
              <a:rPr lang="en-US" sz="2400" dirty="0" smtClean="0"/>
              <a:t>    (a) by </a:t>
            </a:r>
            <a:r>
              <a:rPr lang="en-US" sz="2400" dirty="0"/>
              <a:t>Registered Post or speed </a:t>
            </a:r>
            <a:r>
              <a:rPr lang="en-US" sz="2400" dirty="0" smtClean="0"/>
              <a:t>post/ courier service, </a:t>
            </a:r>
            <a:r>
              <a:rPr lang="en-US" sz="2400" dirty="0"/>
              <a:t>or</a:t>
            </a:r>
          </a:p>
          <a:p>
            <a:pPr marL="0" lvl="0" indent="0">
              <a:buNone/>
            </a:pPr>
            <a:r>
              <a:rPr lang="en-US" sz="2400" dirty="0" smtClean="0"/>
              <a:t>     (b) through </a:t>
            </a:r>
            <a:r>
              <a:rPr lang="en-US" sz="2400" dirty="0"/>
              <a:t>electronic means like registered e-mail </a:t>
            </a:r>
            <a:r>
              <a:rPr lang="en-US" sz="2400" dirty="0" smtClean="0"/>
              <a:t>ID.</a:t>
            </a:r>
          </a:p>
          <a:p>
            <a:r>
              <a:rPr lang="en-US" sz="2400" dirty="0"/>
              <a:t>The Board of directors shall appoint </a:t>
            </a:r>
            <a:r>
              <a:rPr lang="en-US" sz="2400" dirty="0">
                <a:solidFill>
                  <a:srgbClr val="0070C0"/>
                </a:solidFill>
              </a:rPr>
              <a:t>one scrutinizer</a:t>
            </a:r>
            <a:r>
              <a:rPr lang="en-US" sz="2400" dirty="0"/>
              <a:t>, who is not </a:t>
            </a:r>
            <a:r>
              <a:rPr lang="en-US" sz="2400" dirty="0" smtClean="0"/>
              <a:t>an employee </a:t>
            </a:r>
            <a:r>
              <a:rPr lang="en-US" sz="2400" dirty="0"/>
              <a:t>of the company and who, in the opinion of the Board can conduct the postal ballot voting process in a fair and transparent manner.</a:t>
            </a:r>
          </a:p>
          <a:p>
            <a:pPr marL="0" lvl="0" indent="0">
              <a:buNone/>
            </a:pPr>
            <a:endParaRPr lang="en-US" sz="2400" dirty="0" smtClean="0"/>
          </a:p>
          <a:p>
            <a:pPr marL="0" lvl="0" indent="0">
              <a:buNone/>
            </a:pPr>
            <a:endParaRPr lang="en-US" sz="2400" dirty="0"/>
          </a:p>
          <a:p>
            <a:pPr marL="0" lvl="0" indent="0">
              <a:buNone/>
            </a:pPr>
            <a:r>
              <a:rPr lang="en-US" sz="2400" dirty="0" smtClean="0"/>
              <a:t>				</a:t>
            </a:r>
            <a:r>
              <a:rPr lang="en-US" b="1" dirty="0" smtClean="0">
                <a:solidFill>
                  <a:srgbClr val="00B050"/>
                </a:solidFill>
              </a:rPr>
              <a:t>THANKS</a:t>
            </a:r>
            <a:endParaRPr lang="en-US" b="1" dirty="0">
              <a:solidFill>
                <a:srgbClr val="00B050"/>
              </a:solidFill>
            </a:endParaRPr>
          </a:p>
          <a:p>
            <a:pPr marL="0" indent="0">
              <a:buNone/>
            </a:pPr>
            <a:endParaRPr lang="en-US" sz="2400" dirty="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396882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a:t>Meetings through Video Conferencing and Others: </a:t>
            </a:r>
            <a:endParaRPr lang="en-US" dirty="0"/>
          </a:p>
        </p:txBody>
      </p:sp>
      <p:sp>
        <p:nvSpPr>
          <p:cNvPr id="3" name="Content Placeholder 2"/>
          <p:cNvSpPr>
            <a:spLocks noGrp="1"/>
          </p:cNvSpPr>
          <p:nvPr>
            <p:ph idx="1"/>
          </p:nvPr>
        </p:nvSpPr>
        <p:spPr>
          <a:xfrm>
            <a:off x="457200" y="1295400"/>
            <a:ext cx="8229600" cy="5029200"/>
          </a:xfrm>
          <a:solidFill>
            <a:srgbClr val="FFFF00"/>
          </a:solidFill>
          <a:ln>
            <a:solidFill>
              <a:schemeClr val="accent1"/>
            </a:solidFill>
          </a:ln>
        </p:spPr>
        <p:txBody>
          <a:bodyPr>
            <a:noAutofit/>
          </a:bodyPr>
          <a:lstStyle/>
          <a:p>
            <a:pPr marL="514350" indent="-514350">
              <a:spcBef>
                <a:spcPts val="0"/>
              </a:spcBef>
              <a:buAutoNum type="alphaUcParenR"/>
            </a:pPr>
            <a:r>
              <a:rPr lang="en-US" sz="2400" b="1" dirty="0" smtClean="0">
                <a:solidFill>
                  <a:srgbClr val="FF0000"/>
                </a:solidFill>
              </a:rPr>
              <a:t>What is </a:t>
            </a:r>
            <a:r>
              <a:rPr lang="en-US" sz="2400" b="1" dirty="0" smtClean="0">
                <a:solidFill>
                  <a:srgbClr val="FF0000"/>
                </a:solidFill>
              </a:rPr>
              <a:t>Video Conferencing:</a:t>
            </a:r>
            <a:endParaRPr lang="en-US" sz="2400" b="1" dirty="0" smtClean="0">
              <a:solidFill>
                <a:srgbClr val="FF0000"/>
              </a:solidFill>
            </a:endParaRPr>
          </a:p>
          <a:p>
            <a:pPr>
              <a:spcBef>
                <a:spcPts val="0"/>
              </a:spcBef>
            </a:pPr>
            <a:r>
              <a:rPr lang="en-US" sz="2000" b="1" dirty="0"/>
              <a:t>Video conferencing</a:t>
            </a:r>
            <a:r>
              <a:rPr lang="en-US" sz="2000" dirty="0"/>
              <a:t> is a meeting </a:t>
            </a:r>
            <a:r>
              <a:rPr lang="en-US" sz="2000" dirty="0" smtClean="0"/>
              <a:t>between </a:t>
            </a:r>
            <a:r>
              <a:rPr lang="en-US" sz="2000" dirty="0"/>
              <a:t>two or more participants who are participating from different </a:t>
            </a:r>
            <a:r>
              <a:rPr lang="en-US" sz="2000" dirty="0" smtClean="0"/>
              <a:t>locations </a:t>
            </a:r>
            <a:r>
              <a:rPr lang="en-US" sz="2000" dirty="0"/>
              <a:t>by using computer networks to transmit audio and </a:t>
            </a:r>
            <a:r>
              <a:rPr lang="en-US" sz="2000" b="1" dirty="0"/>
              <a:t>video</a:t>
            </a:r>
            <a:r>
              <a:rPr lang="en-US" sz="2000" dirty="0"/>
              <a:t> data</a:t>
            </a:r>
            <a:r>
              <a:rPr lang="en-US" sz="2000" dirty="0" smtClean="0"/>
              <a:t>. </a:t>
            </a:r>
            <a:r>
              <a:rPr lang="en-US" sz="2000" dirty="0"/>
              <a:t>Video conferencing</a:t>
            </a:r>
            <a:r>
              <a:rPr lang="en-US" sz="2000" b="1" dirty="0"/>
              <a:t> can be </a:t>
            </a:r>
            <a:r>
              <a:rPr lang="en-US" sz="2000" dirty="0"/>
              <a:t>used</a:t>
            </a:r>
            <a:r>
              <a:rPr lang="en-US" sz="2000" b="1" dirty="0"/>
              <a:t> for team meetings, webinars, product demos, job interviews, and more</a:t>
            </a:r>
            <a:r>
              <a:rPr lang="en-US" sz="2000" b="1" dirty="0" smtClean="0"/>
              <a:t>.</a:t>
            </a:r>
            <a:endParaRPr lang="en-US" sz="2000" b="1" dirty="0" smtClean="0">
              <a:solidFill>
                <a:srgbClr val="FF0000"/>
              </a:solidFill>
            </a:endParaRPr>
          </a:p>
          <a:p>
            <a:pPr marL="0" indent="0" fontAlgn="base">
              <a:buNone/>
            </a:pPr>
            <a:r>
              <a:rPr lang="en-US" sz="2000" b="1" dirty="0" smtClean="0">
                <a:solidFill>
                  <a:srgbClr val="FF0000"/>
                </a:solidFill>
              </a:rPr>
              <a:t>B) Equipment s </a:t>
            </a:r>
            <a:r>
              <a:rPr lang="en-US" sz="2000" b="1" dirty="0">
                <a:solidFill>
                  <a:srgbClr val="FF0000"/>
                </a:solidFill>
              </a:rPr>
              <a:t>Needed for Video </a:t>
            </a:r>
            <a:r>
              <a:rPr lang="en-US" sz="2000" b="1" dirty="0" smtClean="0">
                <a:solidFill>
                  <a:srgbClr val="FF0000"/>
                </a:solidFill>
              </a:rPr>
              <a:t>Conferencing:</a:t>
            </a:r>
            <a:endParaRPr lang="en-US" sz="2000" b="1" dirty="0">
              <a:solidFill>
                <a:srgbClr val="FF0000"/>
              </a:solidFill>
            </a:endParaRPr>
          </a:p>
          <a:p>
            <a:pPr lvl="0" fontAlgn="base"/>
            <a:r>
              <a:rPr lang="en-US" sz="2000" b="1" dirty="0" smtClean="0"/>
              <a:t>For Displays</a:t>
            </a:r>
            <a:r>
              <a:rPr lang="en-US" sz="2000" b="1" dirty="0"/>
              <a:t>:</a:t>
            </a:r>
            <a:r>
              <a:rPr lang="en-US" sz="2000" dirty="0"/>
              <a:t> laptop, desktop monitor, television </a:t>
            </a:r>
            <a:r>
              <a:rPr lang="en-US" sz="2000" dirty="0" smtClean="0"/>
              <a:t>screen, wall mounted  projection screen.</a:t>
            </a:r>
            <a:endParaRPr lang="en-US" sz="2000" dirty="0"/>
          </a:p>
          <a:p>
            <a:pPr lvl="0" fontAlgn="base"/>
            <a:r>
              <a:rPr lang="en-US" sz="2000" b="1" dirty="0"/>
              <a:t>Microphones and cameras:</a:t>
            </a:r>
            <a:r>
              <a:rPr lang="en-US" sz="2000" dirty="0"/>
              <a:t> built-in microphones and webcams, USB microphones and webcams</a:t>
            </a:r>
          </a:p>
          <a:p>
            <a:pPr lvl="0" fontAlgn="base"/>
            <a:r>
              <a:rPr lang="en-US" sz="2000" b="1" dirty="0"/>
              <a:t>Speakers:</a:t>
            </a:r>
            <a:r>
              <a:rPr lang="en-US" sz="2000" dirty="0"/>
              <a:t> built-in computer speaker, external speaker, VoIP (voice over IP</a:t>
            </a:r>
            <a:r>
              <a:rPr lang="en-US" sz="2000" dirty="0" smtClean="0"/>
              <a:t>).</a:t>
            </a:r>
            <a:endParaRPr lang="en-US" sz="2000" dirty="0"/>
          </a:p>
          <a:p>
            <a:pPr lvl="0" fontAlgn="base"/>
            <a:r>
              <a:rPr lang="en-US" sz="2000" b="1" dirty="0"/>
              <a:t>Internet Connection:</a:t>
            </a:r>
            <a:r>
              <a:rPr lang="en-US" sz="2000" dirty="0"/>
              <a:t> </a:t>
            </a:r>
            <a:r>
              <a:rPr lang="en-US" sz="2000" dirty="0" err="1"/>
              <a:t>WiFi</a:t>
            </a:r>
            <a:r>
              <a:rPr lang="en-US" sz="2000" dirty="0"/>
              <a:t>, </a:t>
            </a:r>
            <a:r>
              <a:rPr lang="en-US" sz="2000" dirty="0" err="1"/>
              <a:t>ethernet</a:t>
            </a:r>
            <a:endParaRPr lang="en-US" sz="2000" dirty="0"/>
          </a:p>
          <a:p>
            <a:pPr lvl="0" fontAlgn="base"/>
            <a:r>
              <a:rPr lang="en-US" sz="2000" b="1" dirty="0"/>
              <a:t>Video Conferencing Software:</a:t>
            </a:r>
            <a:r>
              <a:rPr lang="en-US" sz="2000" dirty="0"/>
              <a:t> video conferencing tools and apps such as- </a:t>
            </a:r>
            <a:r>
              <a:rPr lang="en-US" sz="2000" dirty="0">
                <a:solidFill>
                  <a:srgbClr val="0070C0"/>
                </a:solidFill>
              </a:rPr>
              <a:t>Zoom</a:t>
            </a:r>
            <a:r>
              <a:rPr lang="en-US" sz="2000" dirty="0"/>
              <a:t>, Meet, </a:t>
            </a:r>
            <a:r>
              <a:rPr lang="en-US" sz="2000" dirty="0" err="1"/>
              <a:t>GoToMeeting</a:t>
            </a:r>
            <a:r>
              <a:rPr lang="en-US" sz="2000" dirty="0"/>
              <a:t>, </a:t>
            </a:r>
            <a:r>
              <a:rPr lang="en-US" sz="2000" dirty="0">
                <a:solidFill>
                  <a:srgbClr val="0070C0"/>
                </a:solidFill>
              </a:rPr>
              <a:t>Skype for Business</a:t>
            </a:r>
            <a:r>
              <a:rPr lang="en-US" sz="2000" dirty="0"/>
              <a:t>, </a:t>
            </a:r>
            <a:r>
              <a:rPr lang="en-US" sz="2000" dirty="0" err="1"/>
              <a:t>Webex</a:t>
            </a:r>
            <a:r>
              <a:rPr lang="en-US" sz="2000" dirty="0"/>
              <a:t> etc.</a:t>
            </a:r>
          </a:p>
          <a:p>
            <a:pPr fontAlgn="base"/>
            <a:r>
              <a:rPr lang="en-US" sz="2000" b="1" dirty="0"/>
              <a:t> </a:t>
            </a:r>
            <a:endParaRPr lang="en-US" sz="2000" dirty="0"/>
          </a:p>
          <a:p>
            <a:pPr>
              <a:spcBef>
                <a:spcPts val="0"/>
              </a:spcBef>
            </a:pPr>
            <a:endParaRPr lang="en-US" sz="2000" b="1" dirty="0" smtClean="0">
              <a:solidFill>
                <a:srgbClr val="FF0000"/>
              </a:solidFill>
            </a:endParaRPr>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3212013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marL="0" indent="0">
              <a:buNone/>
            </a:pPr>
            <a:r>
              <a:rPr lang="en-US" sz="2400" dirty="0" smtClean="0">
                <a:solidFill>
                  <a:srgbClr val="FF0000"/>
                </a:solidFill>
              </a:rPr>
              <a:t>C) </a:t>
            </a:r>
            <a:r>
              <a:rPr lang="en-US" sz="2400" b="1" dirty="0">
                <a:solidFill>
                  <a:srgbClr val="FF0000"/>
                </a:solidFill>
              </a:rPr>
              <a:t>Provisions under the Companies Act, </a:t>
            </a:r>
            <a:r>
              <a:rPr lang="en-US" sz="2400" b="1" dirty="0" smtClean="0">
                <a:solidFill>
                  <a:srgbClr val="FF0000"/>
                </a:solidFill>
              </a:rPr>
              <a:t>2013 regarding  video conferencing:</a:t>
            </a:r>
            <a:endParaRPr lang="en-US" sz="2400" dirty="0">
              <a:solidFill>
                <a:srgbClr val="FF0000"/>
              </a:solidFill>
            </a:endParaRPr>
          </a:p>
          <a:p>
            <a:r>
              <a:rPr lang="en-US" sz="2400" dirty="0"/>
              <a:t>As stated in Section 173(2) of Companies Act, 2013 read with Rule 3 of the </a:t>
            </a:r>
            <a:r>
              <a:rPr lang="en-US" sz="2400" u="sng" dirty="0">
                <a:hlinkClick r:id="rId2"/>
              </a:rPr>
              <a:t>Companies (Meetings of Board and its Powers) Rules, 2014</a:t>
            </a:r>
            <a:r>
              <a:rPr lang="en-US" sz="2400" dirty="0"/>
              <a:t>, The participation of directors in a meeting of the Board may be either in person or through video conferencing or other audio visual means </a:t>
            </a:r>
            <a:endParaRPr lang="en-US" sz="2400" dirty="0" smtClean="0"/>
          </a:p>
          <a:p>
            <a:r>
              <a:rPr lang="en-US" sz="2400" dirty="0" smtClean="0"/>
              <a:t>The video conferencing system should be </a:t>
            </a:r>
            <a:r>
              <a:rPr lang="en-US" sz="2400" dirty="0"/>
              <a:t>capable of recording and recognizing the participation of the directors and of recording and storing the proceedings of such meetings along with date and time</a:t>
            </a:r>
            <a:r>
              <a:rPr lang="en-US" sz="2400" dirty="0" smtClean="0"/>
              <a:t>.</a:t>
            </a:r>
          </a:p>
          <a:p>
            <a:r>
              <a:rPr lang="en-US" sz="2400" dirty="0" smtClean="0"/>
              <a:t>The </a:t>
            </a:r>
            <a:r>
              <a:rPr lang="en-US" sz="2400" dirty="0"/>
              <a:t>notice of the meeting shall inform the Directors regarding the option available to them to participate through video conferencing mode.</a:t>
            </a:r>
          </a:p>
          <a:p>
            <a:pPr marL="0" indent="0">
              <a:buNone/>
            </a:pPr>
            <a:endParaRPr lang="en-US" sz="2400" dirty="0"/>
          </a:p>
          <a:p>
            <a:pPr marL="0" indent="0">
              <a:buNone/>
            </a:pPr>
            <a:endParaRPr lang="en-US" sz="2400" dirty="0"/>
          </a:p>
          <a:p>
            <a:pPr marL="0" indent="0">
              <a:spcBef>
                <a:spcPts val="0"/>
              </a:spcBef>
              <a:buNone/>
            </a:pPr>
            <a:endParaRPr lang="en-US" sz="2400" dirty="0"/>
          </a:p>
          <a:p>
            <a:pPr marL="0" indent="0">
              <a:spcBef>
                <a:spcPts val="0"/>
              </a:spcBef>
              <a:buNone/>
            </a:pPr>
            <a:endParaRPr lang="en-US" sz="2000" b="1" dirty="0" smtClean="0">
              <a:solidFill>
                <a:srgbClr val="FF0000"/>
              </a:solidFill>
            </a:endParaRPr>
          </a:p>
          <a:p>
            <a:pPr>
              <a:spcBef>
                <a:spcPts val="0"/>
              </a:spcBef>
            </a:pPr>
            <a:endParaRPr lang="en-US" sz="2000" b="1" dirty="0" smtClean="0"/>
          </a:p>
        </p:txBody>
      </p:sp>
      <p:sp>
        <p:nvSpPr>
          <p:cNvPr id="4" name="Footer Placeholder 3"/>
          <p:cNvSpPr>
            <a:spLocks noGrp="1"/>
          </p:cNvSpPr>
          <p:nvPr>
            <p:ph type="ftr" sz="quarter" idx="11"/>
          </p:nvPr>
        </p:nvSpPr>
        <p:spPr/>
        <p:txBody>
          <a:bodyPr/>
          <a:lstStyle/>
          <a:p>
            <a:r>
              <a:rPr lang="en-US" dirty="0" smtClean="0"/>
              <a:t>@</a:t>
            </a:r>
            <a:r>
              <a:rPr lang="en-US" dirty="0" err="1" smtClean="0"/>
              <a:t>biswajitsarmah</a:t>
            </a:r>
            <a:endParaRPr lang="en-US" dirty="0"/>
          </a:p>
        </p:txBody>
      </p:sp>
    </p:spTree>
    <p:extLst>
      <p:ext uri="{BB962C8B-B14F-4D97-AF65-F5344CB8AC3E}">
        <p14:creationId xmlns:p14="http://schemas.microsoft.com/office/powerpoint/2010/main" val="3305124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r>
              <a:rPr lang="en-US" sz="2400" dirty="0"/>
              <a:t>The notice shall also contain all the necessary information like: </a:t>
            </a:r>
            <a:r>
              <a:rPr lang="en-US" sz="2400" dirty="0">
                <a:solidFill>
                  <a:srgbClr val="0070C0"/>
                </a:solidFill>
              </a:rPr>
              <a:t>contact no. or e-mail address </a:t>
            </a:r>
            <a:r>
              <a:rPr lang="en-US" sz="2400" dirty="0"/>
              <a:t>of the Chairman or any other person authorized by the Board, to whom the Director shall confirm in this regard</a:t>
            </a:r>
            <a:endParaRPr lang="en-US" sz="2400" dirty="0" smtClean="0"/>
          </a:p>
          <a:p>
            <a:r>
              <a:rPr lang="en-US" sz="2400" dirty="0" smtClean="0"/>
              <a:t>Notice </a:t>
            </a:r>
            <a:r>
              <a:rPr lang="en-US" sz="2400" dirty="0"/>
              <a:t>shall seek </a:t>
            </a:r>
            <a:r>
              <a:rPr lang="en-US" sz="2400" dirty="0">
                <a:solidFill>
                  <a:srgbClr val="0070C0"/>
                </a:solidFill>
              </a:rPr>
              <a:t>advance confirmation </a:t>
            </a:r>
            <a:r>
              <a:rPr lang="en-US" sz="2400" dirty="0"/>
              <a:t>from the Directors as to whether they will participate through Electronic Mode in the Meeting.</a:t>
            </a:r>
          </a:p>
          <a:p>
            <a:r>
              <a:rPr lang="en-US" sz="2400" dirty="0" smtClean="0"/>
              <a:t>Director </a:t>
            </a:r>
            <a:r>
              <a:rPr lang="en-US" sz="2400" dirty="0"/>
              <a:t>who intends to participate through video conferencing shall give </a:t>
            </a:r>
            <a:r>
              <a:rPr lang="en-US" sz="2400" dirty="0">
                <a:solidFill>
                  <a:srgbClr val="0070C0"/>
                </a:solidFill>
              </a:rPr>
              <a:t>prior intimation to Chairman </a:t>
            </a:r>
            <a:r>
              <a:rPr lang="en-US" sz="2400" dirty="0"/>
              <a:t>of the Company (In the absence of intimation it shall be assumed that Director will attend in person).</a:t>
            </a:r>
          </a:p>
          <a:p>
            <a:r>
              <a:rPr lang="en-US" sz="2400" dirty="0" smtClean="0"/>
              <a:t>Notice </a:t>
            </a:r>
            <a:r>
              <a:rPr lang="en-US" sz="2400" dirty="0"/>
              <a:t>shall clearly mention the </a:t>
            </a:r>
            <a:r>
              <a:rPr lang="en-US" sz="2400" dirty="0">
                <a:solidFill>
                  <a:srgbClr val="0070C0"/>
                </a:solidFill>
              </a:rPr>
              <a:t>venue of the Meeting </a:t>
            </a:r>
            <a:r>
              <a:rPr lang="en-US" sz="2400" dirty="0"/>
              <a:t>and it shall be the place where all the recordings of the proceedings at the Meeting would be made.</a:t>
            </a:r>
          </a:p>
          <a:p>
            <a:pPr marL="0" indent="0">
              <a:buNone/>
            </a:pPr>
            <a:endParaRPr lang="en-US" sz="2000" dirty="0"/>
          </a:p>
          <a:p>
            <a:pPr marL="0" indent="0">
              <a:spcBef>
                <a:spcPts val="0"/>
              </a:spcBef>
              <a:buNone/>
            </a:pPr>
            <a:endParaRPr lang="en-US" sz="2000" dirty="0"/>
          </a:p>
          <a:p>
            <a:pPr marL="0" indent="0">
              <a:spcBef>
                <a:spcPts val="0"/>
              </a:spcBef>
              <a:buNone/>
            </a:pPr>
            <a:endParaRPr lang="en-US" sz="2000" b="1" dirty="0" smtClean="0">
              <a:solidFill>
                <a:srgbClr val="FF0000"/>
              </a:solidFill>
            </a:endParaRPr>
          </a:p>
          <a:p>
            <a:pPr>
              <a:spcBef>
                <a:spcPts val="0"/>
              </a:spcBef>
            </a:pPr>
            <a:endParaRPr lang="en-US" sz="2000" b="1"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4152760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marL="0" indent="0">
              <a:buNone/>
            </a:pPr>
            <a:r>
              <a:rPr lang="en-US" sz="2000" dirty="0" smtClean="0">
                <a:solidFill>
                  <a:srgbClr val="FF0000"/>
                </a:solidFill>
              </a:rPr>
              <a:t>Duties of Chairman in meetings held through video-conferencing mood:</a:t>
            </a:r>
            <a:endParaRPr lang="en-US" sz="2000" dirty="0">
              <a:solidFill>
                <a:srgbClr val="FF0000"/>
              </a:solidFill>
            </a:endParaRPr>
          </a:p>
          <a:p>
            <a:r>
              <a:rPr lang="en-US" sz="2000" dirty="0"/>
              <a:t>The Chairperson shall ensure that the </a:t>
            </a:r>
            <a:r>
              <a:rPr lang="en-US" sz="2000" dirty="0">
                <a:solidFill>
                  <a:srgbClr val="0070C0"/>
                </a:solidFill>
              </a:rPr>
              <a:t>required quorum </a:t>
            </a:r>
            <a:r>
              <a:rPr lang="en-US" sz="2000" dirty="0"/>
              <a:t>is present throughout the meeting.</a:t>
            </a:r>
            <a:endParaRPr lang="en-US" sz="2000" dirty="0" smtClean="0"/>
          </a:p>
          <a:p>
            <a:r>
              <a:rPr lang="en-US" sz="2000" dirty="0" smtClean="0"/>
              <a:t>To </a:t>
            </a:r>
            <a:r>
              <a:rPr lang="en-US" sz="2000" dirty="0">
                <a:solidFill>
                  <a:srgbClr val="0070C0"/>
                </a:solidFill>
              </a:rPr>
              <a:t>record proceedings </a:t>
            </a:r>
            <a:r>
              <a:rPr lang="en-US" sz="2000" dirty="0"/>
              <a:t>and prepare the minutes of the meeting.</a:t>
            </a:r>
          </a:p>
          <a:p>
            <a:r>
              <a:rPr lang="en-US" sz="2000" dirty="0" smtClean="0"/>
              <a:t>To </a:t>
            </a:r>
            <a:r>
              <a:rPr lang="en-US" sz="2000" dirty="0">
                <a:solidFill>
                  <a:srgbClr val="0070C0"/>
                </a:solidFill>
              </a:rPr>
              <a:t>store for safekeeping and marking </a:t>
            </a:r>
            <a:r>
              <a:rPr lang="en-US" sz="2000" dirty="0"/>
              <a:t>the tape recording(s) or other electronic recording mechanism as part </a:t>
            </a:r>
            <a:r>
              <a:rPr lang="en-US" sz="2000" dirty="0">
                <a:solidFill>
                  <a:srgbClr val="0070C0"/>
                </a:solidFill>
              </a:rPr>
              <a:t>of the records </a:t>
            </a:r>
            <a:r>
              <a:rPr lang="en-US" sz="2000" dirty="0"/>
              <a:t>of the company at least before the time of completion of audit of that particular </a:t>
            </a:r>
            <a:r>
              <a:rPr lang="en-US" sz="2000" dirty="0" smtClean="0"/>
              <a:t>year</a:t>
            </a:r>
          </a:p>
          <a:p>
            <a:r>
              <a:rPr lang="en-US" sz="2000" dirty="0"/>
              <a:t>To ensure that </a:t>
            </a:r>
            <a:r>
              <a:rPr lang="en-US" sz="2000" dirty="0">
                <a:solidFill>
                  <a:srgbClr val="0070C0"/>
                </a:solidFill>
              </a:rPr>
              <a:t>no person other than the concerned director </a:t>
            </a:r>
            <a:r>
              <a:rPr lang="en-US" sz="2000" dirty="0"/>
              <a:t>are attending or have access to the proceedings of the meeting through video conferencing.</a:t>
            </a:r>
          </a:p>
          <a:p>
            <a:r>
              <a:rPr lang="en-US" sz="2000" dirty="0" smtClean="0"/>
              <a:t>To </a:t>
            </a:r>
            <a:r>
              <a:rPr lang="en-US" sz="2000" dirty="0"/>
              <a:t>ensure that participants attending the meeting through audio visual means </a:t>
            </a:r>
            <a:r>
              <a:rPr lang="en-US" sz="2000" dirty="0">
                <a:solidFill>
                  <a:srgbClr val="0070C0"/>
                </a:solidFill>
              </a:rPr>
              <a:t>are able to hear and see the other participants clearly </a:t>
            </a:r>
            <a:r>
              <a:rPr lang="en-US" sz="2000" dirty="0"/>
              <a:t>during the course of the meeting</a:t>
            </a:r>
            <a:r>
              <a:rPr lang="en-US" sz="2000" dirty="0" smtClean="0"/>
              <a:t>.</a:t>
            </a:r>
          </a:p>
          <a:p>
            <a:r>
              <a:rPr lang="en-US" sz="2000" dirty="0"/>
              <a:t>The </a:t>
            </a:r>
            <a:r>
              <a:rPr lang="en-US" sz="2000" dirty="0">
                <a:solidFill>
                  <a:srgbClr val="0070C0"/>
                </a:solidFill>
              </a:rPr>
              <a:t>draft minutes </a:t>
            </a:r>
            <a:r>
              <a:rPr lang="en-US" sz="2000" dirty="0"/>
              <a:t>of the meeting shall be circulated among all the directors </a:t>
            </a:r>
            <a:r>
              <a:rPr lang="en-US" sz="2000" dirty="0">
                <a:solidFill>
                  <a:srgbClr val="0070C0"/>
                </a:solidFill>
              </a:rPr>
              <a:t>within fifteen days </a:t>
            </a:r>
            <a:r>
              <a:rPr lang="en-US" sz="2000" dirty="0"/>
              <a:t>of the meeting either in writing or in electronic mode as may be decided by the Board</a:t>
            </a:r>
            <a:endParaRPr lang="en-US" sz="2000" dirty="0" smtClean="0"/>
          </a:p>
          <a:p>
            <a:endParaRPr lang="en-US" sz="2000" dirty="0" smtClean="0"/>
          </a:p>
          <a:p>
            <a:pPr marL="0" indent="0">
              <a:buNone/>
            </a:pPr>
            <a:endParaRPr lang="en-US" sz="2000" dirty="0" smtClean="0"/>
          </a:p>
          <a:p>
            <a:endParaRPr lang="en-US" sz="2000" dirty="0" smtClean="0"/>
          </a:p>
          <a:p>
            <a:endParaRPr lang="en-US" sz="2000" dirty="0"/>
          </a:p>
          <a:p>
            <a:pPr marL="0" indent="0">
              <a:buNone/>
            </a:pPr>
            <a:endParaRPr lang="en-US" sz="2000" dirty="0"/>
          </a:p>
          <a:p>
            <a:pPr marL="0" indent="0">
              <a:spcBef>
                <a:spcPts val="0"/>
              </a:spcBef>
              <a:buNone/>
            </a:pPr>
            <a:endParaRPr lang="en-US" sz="2000" dirty="0"/>
          </a:p>
          <a:p>
            <a:pPr marL="0" indent="0">
              <a:spcBef>
                <a:spcPts val="0"/>
              </a:spcBef>
              <a:buNone/>
            </a:pPr>
            <a:endParaRPr lang="en-US" sz="2000" b="1" dirty="0" smtClean="0">
              <a:solidFill>
                <a:srgbClr val="FF0000"/>
              </a:solidFill>
            </a:endParaRPr>
          </a:p>
          <a:p>
            <a:pPr>
              <a:spcBef>
                <a:spcPts val="0"/>
              </a:spcBef>
            </a:pPr>
            <a:endParaRPr lang="en-US" sz="2000" b="1"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3169701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fontAlgn="base"/>
            <a:r>
              <a:rPr lang="en-US" sz="2400" dirty="0"/>
              <a:t>Every director who attended the meeting, through video Conferencing shall confirm or </a:t>
            </a:r>
            <a:r>
              <a:rPr lang="en-US" sz="2400" dirty="0">
                <a:solidFill>
                  <a:srgbClr val="0070C0"/>
                </a:solidFill>
              </a:rPr>
              <a:t>give his comments in writing</a:t>
            </a:r>
            <a:r>
              <a:rPr lang="en-US" sz="2400" dirty="0"/>
              <a:t>, about the accuracy of recording of the proceedings of that particular meeting in the draft minutes, within seven </a:t>
            </a:r>
            <a:r>
              <a:rPr lang="en-US" sz="2400" dirty="0" smtClean="0"/>
              <a:t>days </a:t>
            </a:r>
            <a:r>
              <a:rPr lang="en-US" sz="2400" dirty="0"/>
              <a:t>after receipt of the draft </a:t>
            </a:r>
            <a:r>
              <a:rPr lang="en-US" sz="2400" dirty="0" smtClean="0"/>
              <a:t>minutes.</a:t>
            </a:r>
          </a:p>
          <a:p>
            <a:pPr fontAlgn="base"/>
            <a:r>
              <a:rPr lang="en-US" sz="2400" dirty="0"/>
              <a:t>The minutes shall be </a:t>
            </a:r>
            <a:r>
              <a:rPr lang="en-US" sz="2400" dirty="0">
                <a:solidFill>
                  <a:srgbClr val="0070C0"/>
                </a:solidFill>
              </a:rPr>
              <a:t>signed by the </a:t>
            </a:r>
            <a:r>
              <a:rPr lang="en-US" sz="2400" dirty="0" smtClean="0">
                <a:solidFill>
                  <a:srgbClr val="0070C0"/>
                </a:solidFill>
              </a:rPr>
              <a:t>Chairman</a:t>
            </a:r>
            <a:r>
              <a:rPr lang="en-US" sz="2400" dirty="0" smtClean="0"/>
              <a:t>.</a:t>
            </a:r>
          </a:p>
          <a:p>
            <a:r>
              <a:rPr lang="en-US" sz="2400" dirty="0"/>
              <a:t>The recording of </a:t>
            </a:r>
            <a:r>
              <a:rPr lang="en-US" sz="2400" dirty="0">
                <a:solidFill>
                  <a:srgbClr val="0070C0"/>
                </a:solidFill>
              </a:rPr>
              <a:t>attendance of Meetings through Electronic Mode</a:t>
            </a:r>
            <a:r>
              <a:rPr lang="en-US" sz="2400" dirty="0"/>
              <a:t> shall be preserved for a period of at least </a:t>
            </a:r>
            <a:r>
              <a:rPr lang="en-US" sz="2400" dirty="0">
                <a:solidFill>
                  <a:srgbClr val="0070C0"/>
                </a:solidFill>
              </a:rPr>
              <a:t>eight financial years</a:t>
            </a:r>
            <a:r>
              <a:rPr lang="en-US" sz="2400" dirty="0"/>
              <a:t> and may be destroyed thereafter with the approval of the Board.</a:t>
            </a:r>
          </a:p>
          <a:p>
            <a:r>
              <a:rPr lang="en-US" sz="2400" dirty="0" smtClean="0"/>
              <a:t>Minutes </a:t>
            </a:r>
            <a:r>
              <a:rPr lang="en-US" sz="2400" dirty="0"/>
              <a:t>of all Meetings shall be </a:t>
            </a:r>
            <a:r>
              <a:rPr lang="en-US" sz="2400" dirty="0">
                <a:solidFill>
                  <a:srgbClr val="0070C0"/>
                </a:solidFill>
              </a:rPr>
              <a:t>preserved permanently</a:t>
            </a:r>
            <a:r>
              <a:rPr lang="en-US" sz="2400" dirty="0"/>
              <a:t>.</a:t>
            </a:r>
          </a:p>
          <a:p>
            <a:pPr marL="0" indent="0" fontAlgn="base">
              <a:buNone/>
            </a:pPr>
            <a:r>
              <a:rPr lang="en-US" sz="2400" dirty="0" smtClean="0"/>
              <a:t> </a:t>
            </a:r>
            <a:endParaRPr lang="en-US" sz="2400" b="1" dirty="0" smtClean="0">
              <a:solidFill>
                <a:srgbClr val="00B050"/>
              </a:solidFill>
            </a:endParaRPr>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2627932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marL="457200" indent="-457200" fontAlgn="base">
              <a:buAutoNum type="alphaUcParenR" startAt="4"/>
            </a:pPr>
            <a:r>
              <a:rPr lang="en-US" sz="2400" b="1" dirty="0" smtClean="0">
                <a:solidFill>
                  <a:srgbClr val="FF0000"/>
                </a:solidFill>
              </a:rPr>
              <a:t>Electronic Voting or e-voting in</a:t>
            </a:r>
          </a:p>
          <a:p>
            <a:pPr fontAlgn="base"/>
            <a:r>
              <a:rPr lang="en-US" sz="2400" dirty="0"/>
              <a:t>Electronic voting (e-voting) </a:t>
            </a:r>
            <a:r>
              <a:rPr lang="en-US" sz="2400" dirty="0" smtClean="0"/>
              <a:t>refers to the system of casting vote, counting and keeping records of the poll by electronic  means.</a:t>
            </a:r>
          </a:p>
          <a:p>
            <a:r>
              <a:rPr lang="en-US" sz="2400" dirty="0"/>
              <a:t>In general, two main types of e-Voting can be identified:</a:t>
            </a:r>
          </a:p>
          <a:p>
            <a:pPr marL="0" lvl="0" indent="0">
              <a:buNone/>
            </a:pPr>
            <a:r>
              <a:rPr lang="en-US" sz="2400" dirty="0" smtClean="0"/>
              <a:t>i) e-voting </a:t>
            </a:r>
            <a:r>
              <a:rPr lang="en-US" sz="2400" dirty="0"/>
              <a:t>which is physically supervised by representatives of </a:t>
            </a:r>
            <a:r>
              <a:rPr lang="en-US" sz="2400" dirty="0" smtClean="0"/>
              <a:t> </a:t>
            </a:r>
            <a:r>
              <a:rPr lang="en-US" sz="2400" dirty="0"/>
              <a:t>electoral authorities (e.g. </a:t>
            </a:r>
            <a:r>
              <a:rPr lang="en-US" sz="2400" dirty="0">
                <a:solidFill>
                  <a:srgbClr val="0070C0"/>
                </a:solidFill>
              </a:rPr>
              <a:t>electronic voting machines </a:t>
            </a:r>
            <a:r>
              <a:rPr lang="en-US" sz="2400" dirty="0"/>
              <a:t>located at polling stations);</a:t>
            </a:r>
          </a:p>
          <a:p>
            <a:pPr marL="0" lvl="0" indent="0">
              <a:buNone/>
            </a:pPr>
            <a:r>
              <a:rPr lang="en-US" sz="2400" dirty="0" smtClean="0"/>
              <a:t>ii) remote </a:t>
            </a:r>
            <a:r>
              <a:rPr lang="en-US" sz="2400" dirty="0"/>
              <a:t>e-Voting where voting is performed within the voter’s sole influence, and is not physically supervised by representatives </a:t>
            </a:r>
            <a:r>
              <a:rPr lang="en-US" sz="2400" dirty="0" smtClean="0"/>
              <a:t> of electoral </a:t>
            </a:r>
            <a:r>
              <a:rPr lang="en-US" sz="2400" dirty="0"/>
              <a:t>authorities (e.g. </a:t>
            </a:r>
            <a:r>
              <a:rPr lang="en-US" sz="2400" dirty="0">
                <a:solidFill>
                  <a:srgbClr val="0070C0"/>
                </a:solidFill>
              </a:rPr>
              <a:t>voting from one’s personal computer, mobile </a:t>
            </a:r>
            <a:r>
              <a:rPr lang="en-US" sz="2400" dirty="0" smtClean="0">
                <a:solidFill>
                  <a:srgbClr val="0070C0"/>
                </a:solidFill>
              </a:rPr>
              <a:t>phone </a:t>
            </a:r>
            <a:r>
              <a:rPr lang="en-US" sz="2400" dirty="0">
                <a:solidFill>
                  <a:srgbClr val="0070C0"/>
                </a:solidFill>
              </a:rPr>
              <a:t>via the internet</a:t>
            </a:r>
            <a:r>
              <a:rPr lang="en-US" sz="2400" dirty="0" smtClean="0"/>
              <a:t>).</a:t>
            </a:r>
            <a:endParaRPr lang="en-US" sz="2400" dirty="0"/>
          </a:p>
          <a:p>
            <a:r>
              <a:rPr lang="en-US" sz="2400" dirty="0" smtClean="0"/>
              <a:t>Shareholders of a company can cast their vote on a resolution by adopting the </a:t>
            </a:r>
            <a:r>
              <a:rPr lang="en-US" sz="2400" dirty="0" smtClean="0">
                <a:solidFill>
                  <a:srgbClr val="0070C0"/>
                </a:solidFill>
              </a:rPr>
              <a:t>remote e-voting system </a:t>
            </a:r>
            <a:r>
              <a:rPr lang="en-US" sz="2400" dirty="0" smtClean="0"/>
              <a:t>in a company meeting, if required.</a:t>
            </a:r>
            <a:endParaRPr lang="en-US" sz="2400" dirty="0"/>
          </a:p>
          <a:p>
            <a:pPr fontAlgn="base"/>
            <a:endParaRPr lang="en-US" sz="2400"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49904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fontAlgn="base"/>
            <a:r>
              <a:rPr lang="en-US" sz="2400" dirty="0" smtClean="0"/>
              <a:t>It </a:t>
            </a:r>
            <a:r>
              <a:rPr lang="en-US" sz="2400" dirty="0"/>
              <a:t>is impossible for the shareholders of the company to be present physically for every general meeting, so “Passing of Resolutions by Postal Ballot” under section 192A was introduced in the Companies Act, 1956 along with The Companies (Passing of the Resolution by Postal Ballot) Rules, </a:t>
            </a:r>
            <a:r>
              <a:rPr lang="en-US" sz="2400" dirty="0" smtClean="0"/>
              <a:t>2001.</a:t>
            </a:r>
          </a:p>
          <a:p>
            <a:pPr fontAlgn="base"/>
            <a:r>
              <a:rPr lang="en-US" sz="2400" dirty="0"/>
              <a:t>Now the Companies Act,2013 has introduced new provision, </a:t>
            </a:r>
            <a:r>
              <a:rPr lang="en-US" sz="2400" b="1" dirty="0"/>
              <a:t>voting through electronic means under Section 108 read with  </a:t>
            </a:r>
            <a:r>
              <a:rPr lang="en-US" sz="2400" b="1" dirty="0">
                <a:hlinkClick r:id="rId2"/>
              </a:rPr>
              <a:t>Companies (Management and Administration) Rules, 2014</a:t>
            </a:r>
            <a:r>
              <a:rPr lang="en-US" sz="2400" b="1" dirty="0"/>
              <a:t> </a:t>
            </a:r>
            <a:r>
              <a:rPr lang="en-US" sz="2400" b="1" dirty="0" smtClean="0"/>
              <a:t>.</a:t>
            </a:r>
          </a:p>
          <a:p>
            <a:pPr marL="0" indent="0">
              <a:buNone/>
            </a:pPr>
            <a:endParaRPr lang="en-US" sz="2400" dirty="0"/>
          </a:p>
          <a:p>
            <a:pPr fontAlgn="base"/>
            <a:endParaRPr lang="en-US" sz="2400"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185708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marL="0" indent="0">
              <a:buNone/>
            </a:pPr>
            <a:r>
              <a:rPr lang="en-US" sz="2400" b="1" u="sng" dirty="0" smtClean="0">
                <a:solidFill>
                  <a:srgbClr val="FF0000"/>
                </a:solidFill>
              </a:rPr>
              <a:t>Provisions of Companies Act 2013 regarding Voting </a:t>
            </a:r>
            <a:r>
              <a:rPr lang="en-US" sz="2400" b="1" u="sng" dirty="0">
                <a:solidFill>
                  <a:srgbClr val="FF0000"/>
                </a:solidFill>
              </a:rPr>
              <a:t>through electronic means.-</a:t>
            </a:r>
            <a:endParaRPr lang="en-US" sz="2400" dirty="0">
              <a:solidFill>
                <a:srgbClr val="FF0000"/>
              </a:solidFill>
            </a:endParaRPr>
          </a:p>
          <a:p>
            <a:r>
              <a:rPr lang="en-US" sz="2400" dirty="0"/>
              <a:t>(1) Every </a:t>
            </a:r>
            <a:r>
              <a:rPr lang="en-US" sz="2400" b="1" dirty="0"/>
              <a:t>listed company</a:t>
            </a:r>
            <a:r>
              <a:rPr lang="en-US" sz="2400" dirty="0"/>
              <a:t> or a company </a:t>
            </a:r>
            <a:r>
              <a:rPr lang="en-US" sz="2400" b="1" dirty="0"/>
              <a:t>having not less than one thousand shareholders</a:t>
            </a:r>
            <a:r>
              <a:rPr lang="en-US" sz="2400" dirty="0"/>
              <a:t>, shall provide to its members facility to exercise their right to vote at general meetings by </a:t>
            </a:r>
            <a:r>
              <a:rPr lang="en-US" sz="2400" b="1" dirty="0"/>
              <a:t>electronic means.</a:t>
            </a:r>
            <a:endParaRPr lang="en-US" sz="2400" dirty="0"/>
          </a:p>
          <a:p>
            <a:r>
              <a:rPr lang="en-US" sz="2400" dirty="0"/>
              <a:t>(2) A member may exercise his right to vote at any general meeting by electronic means and </a:t>
            </a:r>
            <a:endParaRPr lang="en-US" sz="2400" dirty="0" smtClean="0"/>
          </a:p>
          <a:p>
            <a:r>
              <a:rPr lang="en-US" sz="2400" dirty="0" smtClean="0"/>
              <a:t>(3) A company </a:t>
            </a:r>
            <a:r>
              <a:rPr lang="en-US" sz="2400" dirty="0"/>
              <a:t>may pass any resolution by electronic voting system in accordance with the provisions of this rule.</a:t>
            </a:r>
          </a:p>
          <a:p>
            <a:pPr marL="0" indent="0" fontAlgn="base">
              <a:buNone/>
            </a:pPr>
            <a:endParaRPr lang="en-US" sz="2400"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42488803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1539</TotalTime>
  <Words>831</Words>
  <Application>Microsoft Office PowerPoint</Application>
  <PresentationFormat>On-screen Show (4:3)</PresentationFormat>
  <Paragraphs>93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Topic 5:  Meetings through Video Conferencing and Others: </vt:lpstr>
      <vt:lpstr>Meetings through Video Conferencing and Others: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220</cp:revision>
  <dcterms:created xsi:type="dcterms:W3CDTF">2020-04-22T16:46:26Z</dcterms:created>
  <dcterms:modified xsi:type="dcterms:W3CDTF">2020-05-02T15:01:03Z</dcterms:modified>
</cp:coreProperties>
</file>