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6" r:id="rId3"/>
    <p:sldId id="289" r:id="rId4"/>
    <p:sldId id="290" r:id="rId5"/>
    <p:sldId id="292" r:id="rId6"/>
    <p:sldId id="293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05-May-20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05-May-20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05-May-20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05-May-20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05-May-20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05-May-20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05-May-20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05-May-20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05-May-20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05-May-20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05-May-20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05-May-20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05-May-20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6:  Committees of Board of Directors (Part-I):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3 (Management)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Committees of Board of </a:t>
            </a:r>
            <a:r>
              <a:rPr lang="en-US" dirty="0" smtClean="0"/>
              <a:t>Directors (Part-I) </a:t>
            </a:r>
            <a:r>
              <a:rPr lang="en-US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lphaUcParenR"/>
            </a:pPr>
            <a:r>
              <a:rPr lang="en-US" sz="2400" b="1" dirty="0" smtClean="0">
                <a:solidFill>
                  <a:srgbClr val="FF0000"/>
                </a:solidFill>
              </a:rPr>
              <a:t>Board Committees as per Companies Act 2013: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The Board of Directors can set up different committees </a:t>
            </a:r>
            <a:r>
              <a:rPr lang="en-US" sz="2400" dirty="0" smtClean="0"/>
              <a:t>to deal with some </a:t>
            </a:r>
            <a:r>
              <a:rPr lang="en-US" sz="2400" dirty="0"/>
              <a:t>specific purpose or </a:t>
            </a:r>
            <a:r>
              <a:rPr lang="en-US" sz="2400" dirty="0" smtClean="0"/>
              <a:t>for </a:t>
            </a:r>
            <a:r>
              <a:rPr lang="en-US" sz="2400" dirty="0"/>
              <a:t>general issues.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They </a:t>
            </a:r>
            <a:r>
              <a:rPr lang="en-US" sz="2400" dirty="0"/>
              <a:t>can be established on a Short term or temporary basis or may be formed on a permanent basis.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Board can either delegate some of its powers to the committee, enabling it to act directly, or the recommendations of the committee required to be approved by the Board</a:t>
            </a:r>
            <a:r>
              <a:rPr lang="en-US" sz="2400" dirty="0" smtClean="0"/>
              <a:t>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four types of Committees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have to be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mandatorily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set up by the board as per the rules of Companies Act 2013.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B) </a:t>
            </a:r>
            <a:r>
              <a:rPr lang="en-US" sz="2000" b="1" u="sng" dirty="0" smtClean="0">
                <a:solidFill>
                  <a:srgbClr val="FF0000"/>
                </a:solidFill>
              </a:rPr>
              <a:t>Committees  Mandatorily to Be Constituted Under The Companies Act, 2013:</a:t>
            </a: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b="1" dirty="0" smtClean="0"/>
              <a:t>1. Audit </a:t>
            </a:r>
            <a:r>
              <a:rPr lang="en-US" sz="2000" b="1" dirty="0"/>
              <a:t>Committee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</a:t>
            </a:r>
            <a:r>
              <a:rPr lang="en-US" sz="2000" dirty="0" smtClean="0"/>
              <a:t>  (</a:t>
            </a:r>
            <a:r>
              <a:rPr lang="en-US" sz="2000" dirty="0"/>
              <a:t>Section 177) read with Rule 6 </a:t>
            </a:r>
            <a:r>
              <a:rPr lang="en-US" sz="2000" dirty="0" smtClean="0"/>
              <a:t>of Companies (Meeting of Board and its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smtClean="0"/>
              <a:t>Power) Rules, 2014.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2. </a:t>
            </a:r>
            <a:r>
              <a:rPr lang="en-US" sz="2000" b="1" dirty="0"/>
              <a:t>Nomination And Remuneration Committee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(</a:t>
            </a:r>
            <a:r>
              <a:rPr lang="en-US" sz="2000" dirty="0"/>
              <a:t>Section 178) read with Rule 7 of </a:t>
            </a:r>
            <a:r>
              <a:rPr lang="en-US" sz="2000" dirty="0"/>
              <a:t>Companies (Meeting of Board and its </a:t>
            </a:r>
          </a:p>
          <a:p>
            <a:pPr marL="0" indent="0">
              <a:buNone/>
            </a:pPr>
            <a:r>
              <a:rPr lang="en-US" sz="2000" dirty="0"/>
              <a:t>      Power) Rules, 2014.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3</a:t>
            </a:r>
            <a:r>
              <a:rPr lang="en-US" sz="2000" b="1" dirty="0"/>
              <a:t>. Stakeholders Relationship Committee </a:t>
            </a:r>
            <a:r>
              <a:rPr lang="en-US" sz="2000" dirty="0" smtClean="0"/>
              <a:t>(</a:t>
            </a:r>
            <a:r>
              <a:rPr lang="en-US" sz="2000" dirty="0"/>
              <a:t>Section 178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000" dirty="0"/>
              <a:t>4. </a:t>
            </a:r>
            <a:r>
              <a:rPr lang="en-US" sz="2000" b="1" dirty="0"/>
              <a:t>Corporate Social Responsibility Committee</a:t>
            </a:r>
            <a:r>
              <a:rPr lang="en-US" sz="2000" dirty="0"/>
              <a:t> (</a:t>
            </a:r>
            <a:r>
              <a:rPr lang="en-US" sz="2000" b="1" dirty="0"/>
              <a:t>CSR Committee</a:t>
            </a:r>
            <a:r>
              <a:rPr lang="en-US" sz="2000" b="1" dirty="0" smtClean="0"/>
              <a:t>)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(</a:t>
            </a:r>
            <a:r>
              <a:rPr lang="en-US" sz="2000" dirty="0"/>
              <a:t>Section 135) read </a:t>
            </a:r>
            <a:r>
              <a:rPr lang="en-US" sz="2000" dirty="0" smtClean="0"/>
              <a:t>with Companies (CSR Policy) Rules, 2014.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7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10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sz="2000" b="1" dirty="0" smtClean="0">
                <a:solidFill>
                  <a:srgbClr val="FF0000"/>
                </a:solidFill>
              </a:rPr>
              <a:t>Audit Committee:</a:t>
            </a:r>
          </a:p>
          <a:p>
            <a:pPr marL="0" indent="0">
              <a:buNone/>
            </a:pPr>
            <a:r>
              <a:rPr lang="en-US" sz="2000" b="1" u="sng" dirty="0"/>
              <a:t>Applicability:</a:t>
            </a:r>
            <a:endParaRPr lang="en-US" sz="2000" dirty="0"/>
          </a:p>
          <a:p>
            <a:r>
              <a:rPr lang="en-US" sz="2000" dirty="0"/>
              <a:t>Every listed companies and the following classes of companies:-</a:t>
            </a:r>
          </a:p>
          <a:p>
            <a:r>
              <a:rPr lang="en-US" sz="2000" dirty="0"/>
              <a:t>(i) all public companies with a paid up capital of Rs.10 </a:t>
            </a:r>
            <a:r>
              <a:rPr lang="en-US" sz="2000" dirty="0" err="1"/>
              <a:t>Crores</a:t>
            </a:r>
            <a:r>
              <a:rPr lang="en-US" sz="2000" dirty="0"/>
              <a:t> or more;</a:t>
            </a:r>
          </a:p>
          <a:p>
            <a:r>
              <a:rPr lang="en-US" sz="2000" dirty="0"/>
              <a:t>(ii) all public companies having turnover of Rs.100 </a:t>
            </a:r>
            <a:r>
              <a:rPr lang="en-US" sz="2000" dirty="0" err="1"/>
              <a:t>Crores</a:t>
            </a:r>
            <a:r>
              <a:rPr lang="en-US" sz="2000" dirty="0"/>
              <a:t> or more;</a:t>
            </a:r>
          </a:p>
          <a:p>
            <a:r>
              <a:rPr lang="en-US" sz="2000" dirty="0"/>
              <a:t>(iii) all public companies, having in aggregate, outstanding loans or borrowings or debentures or deposits exceeding Rs.50 </a:t>
            </a:r>
            <a:r>
              <a:rPr lang="en-US" sz="2000" dirty="0" err="1"/>
              <a:t>Crores</a:t>
            </a:r>
            <a:r>
              <a:rPr lang="en-US" sz="2000" dirty="0"/>
              <a:t> or more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indent="0">
              <a:buNone/>
            </a:pPr>
            <a:r>
              <a:rPr lang="en-US" sz="2000" b="1" u="sng" dirty="0"/>
              <a:t>Composition: </a:t>
            </a:r>
            <a:endParaRPr lang="en-US" sz="2000" u="sng" dirty="0"/>
          </a:p>
          <a:p>
            <a:r>
              <a:rPr lang="en-US" sz="2000" dirty="0"/>
              <a:t>Minimum 3 directors with 2/3</a:t>
            </a:r>
            <a:r>
              <a:rPr lang="en-US" sz="2000" baseline="30000" dirty="0"/>
              <a:t>rd</a:t>
            </a:r>
            <a:r>
              <a:rPr lang="en-US" sz="2000" dirty="0"/>
              <a:t> shall be independent directors.</a:t>
            </a:r>
          </a:p>
          <a:p>
            <a:r>
              <a:rPr lang="en-US" sz="2000" dirty="0"/>
              <a:t>All the members shall be financially literate and at least 1 member shall have accounting or related financial management expertise.</a:t>
            </a:r>
          </a:p>
          <a:p>
            <a:r>
              <a:rPr lang="en-US" sz="2000" b="1" dirty="0"/>
              <a:t>Chairman: </a:t>
            </a:r>
            <a:r>
              <a:rPr lang="en-US" sz="2000" dirty="0"/>
              <a:t>Independent Director &amp; present at AGM to answer shareholder queries.</a:t>
            </a:r>
          </a:p>
          <a:p>
            <a:r>
              <a:rPr lang="en-US" sz="2000" dirty="0"/>
              <a:t>The Company Secretary shall act as the secretary to the Committee.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5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u="sng" dirty="0" smtClean="0"/>
              <a:t>Function:</a:t>
            </a:r>
          </a:p>
          <a:p>
            <a:pPr marL="0" indent="0">
              <a:buNone/>
            </a:pPr>
            <a:r>
              <a:rPr lang="en-US" sz="2000" dirty="0"/>
              <a:t>The role of the audit committee shall include the following:</a:t>
            </a:r>
          </a:p>
          <a:p>
            <a:r>
              <a:rPr lang="en-US" sz="2000" dirty="0" smtClean="0"/>
              <a:t>To look </a:t>
            </a:r>
            <a:r>
              <a:rPr lang="en-US" sz="2000" dirty="0" err="1" smtClean="0"/>
              <a:t>afte</a:t>
            </a:r>
            <a:r>
              <a:rPr lang="en-US" sz="2000" dirty="0" smtClean="0"/>
              <a:t> </a:t>
            </a:r>
            <a:r>
              <a:rPr lang="en-US" sz="2000" dirty="0"/>
              <a:t>the company’s financial reporting process and the disclosure of its financial information to ensure that the financial statement is correct, sufficient and credible.</a:t>
            </a:r>
          </a:p>
          <a:p>
            <a:r>
              <a:rPr lang="en-US" sz="2000" dirty="0" smtClean="0"/>
              <a:t>Recommendation </a:t>
            </a:r>
            <a:r>
              <a:rPr lang="en-US" sz="2000" dirty="0"/>
              <a:t>for appointment, remuneration and terms of appointment of auditors of the company.</a:t>
            </a:r>
          </a:p>
          <a:p>
            <a:r>
              <a:rPr lang="en-US" sz="2000" dirty="0" smtClean="0"/>
              <a:t>Approval </a:t>
            </a:r>
            <a:r>
              <a:rPr lang="en-US" sz="2000" dirty="0"/>
              <a:t>of payment to statutory </a:t>
            </a:r>
            <a:r>
              <a:rPr lang="en-US" sz="2000" dirty="0" smtClean="0"/>
              <a:t>auditors.</a:t>
            </a:r>
            <a:endParaRPr lang="en-US" sz="2000" dirty="0"/>
          </a:p>
          <a:p>
            <a:r>
              <a:rPr lang="en-US" sz="2000" dirty="0" smtClean="0"/>
              <a:t>Reviewing</a:t>
            </a:r>
            <a:r>
              <a:rPr lang="en-US" sz="2000" dirty="0"/>
              <a:t>, with the management, the annual financial statements before submission to the board for </a:t>
            </a:r>
            <a:r>
              <a:rPr lang="en-US" sz="2000" dirty="0" smtClean="0"/>
              <a:t>approval.</a:t>
            </a:r>
          </a:p>
          <a:p>
            <a:r>
              <a:rPr lang="en-US" sz="2000" dirty="0" smtClean="0"/>
              <a:t>Reviewing</a:t>
            </a:r>
            <a:r>
              <a:rPr lang="en-US" sz="2000" dirty="0"/>
              <a:t>, with the management, the quarterly financial statements before submission to the board for approval.</a:t>
            </a:r>
          </a:p>
          <a:p>
            <a:r>
              <a:rPr lang="en-US" sz="2000" dirty="0" smtClean="0"/>
              <a:t>Reviewing</a:t>
            </a:r>
            <a:r>
              <a:rPr lang="en-US" sz="2000" dirty="0"/>
              <a:t>, with the management, the statement of uses / application of funds raised through an issue (public issue, rights issue, preferential issue, etc</a:t>
            </a:r>
            <a:r>
              <a:rPr lang="en-US" sz="2000" dirty="0" smtClean="0"/>
              <a:t>.).</a:t>
            </a:r>
          </a:p>
          <a:p>
            <a:r>
              <a:rPr lang="en-US" sz="2000" dirty="0" smtClean="0"/>
              <a:t>Review </a:t>
            </a:r>
            <a:r>
              <a:rPr lang="en-US" sz="2000" dirty="0"/>
              <a:t>and monitor the auditor’s independence and performance, and effectiveness of audit process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2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000" dirty="0" smtClean="0"/>
              <a:t>Discussion </a:t>
            </a:r>
            <a:r>
              <a:rPr lang="en-US" sz="2000" dirty="0"/>
              <a:t>with internal auditors any significant findings and follow up there on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Reviewing </a:t>
            </a:r>
            <a:r>
              <a:rPr lang="en-US" sz="2000" dirty="0"/>
              <a:t>the findings of any internal investigations by the internal auditors into matters where there is suspected fraud or irregularity or a failure of internal control systems of a </a:t>
            </a:r>
            <a:r>
              <a:rPr lang="en-US" sz="2000" dirty="0" smtClean="0"/>
              <a:t>major issue </a:t>
            </a:r>
            <a:r>
              <a:rPr lang="en-US" sz="2000" dirty="0"/>
              <a:t>and reporting the matter to the board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 Approval of appointment of </a:t>
            </a:r>
            <a:r>
              <a:rPr lang="en-US" sz="2000" dirty="0" smtClean="0"/>
              <a:t>Chief Financial Officer.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The </a:t>
            </a:r>
            <a:r>
              <a:rPr lang="en-US" sz="2000" b="1" dirty="0">
                <a:solidFill>
                  <a:srgbClr val="0070C0"/>
                </a:solidFill>
              </a:rPr>
              <a:t>Board’s Report </a:t>
            </a:r>
            <a:r>
              <a:rPr lang="en-US" sz="2000" b="1" dirty="0" smtClean="0">
                <a:solidFill>
                  <a:srgbClr val="0070C0"/>
                </a:solidFill>
              </a:rPr>
              <a:t>(Report of Board of Directors) is </a:t>
            </a:r>
            <a:r>
              <a:rPr lang="en-US" sz="2000" b="1" dirty="0">
                <a:solidFill>
                  <a:srgbClr val="0070C0"/>
                </a:solidFill>
              </a:rPr>
              <a:t>required to disclose the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composition of Audit Committee </a:t>
            </a:r>
            <a:r>
              <a:rPr lang="en-US" sz="2000" b="1" dirty="0">
                <a:solidFill>
                  <a:srgbClr val="0070C0"/>
                </a:solidFill>
              </a:rPr>
              <a:t>and where the Board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had not accepted any recommendation of the Audit Committee</a:t>
            </a:r>
            <a:r>
              <a:rPr lang="en-US" sz="2000" b="1" dirty="0">
                <a:solidFill>
                  <a:srgbClr val="0070C0"/>
                </a:solidFill>
              </a:rPr>
              <a:t>, the same is also required to be disclosed in the Board’s Report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along with the reasons </a:t>
            </a:r>
            <a:r>
              <a:rPr lang="en-US" sz="2000" b="1" dirty="0">
                <a:solidFill>
                  <a:srgbClr val="0070C0"/>
                </a:solidFill>
              </a:rPr>
              <a:t>therefore</a:t>
            </a:r>
            <a:r>
              <a:rPr lang="en-US" sz="2000" b="1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en-US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7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dirty="0" smtClean="0"/>
              <a:t>   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en-US" sz="2400" dirty="0" smtClean="0"/>
              <a:t>				</a:t>
            </a:r>
          </a:p>
          <a:p>
            <a:pPr marL="0" lvl="0" indent="0">
              <a:buNone/>
            </a:pPr>
            <a:endParaRPr lang="en-US" sz="2400" b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n-US" sz="2400" b="1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n-US" sz="2400" b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			       </a:t>
            </a:r>
            <a:r>
              <a:rPr lang="en-US" b="1" dirty="0" smtClean="0">
                <a:solidFill>
                  <a:srgbClr val="00B050"/>
                </a:solidFill>
              </a:rPr>
              <a:t>THANKS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472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Topic 6:  Committees of Board of Directors (Part-I): </vt:lpstr>
      <vt:lpstr>Committees of Board of Directors (Part-I) 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250</cp:revision>
  <dcterms:created xsi:type="dcterms:W3CDTF">2020-04-22T16:46:26Z</dcterms:created>
  <dcterms:modified xsi:type="dcterms:W3CDTF">2020-05-05T02:26:30Z</dcterms:modified>
</cp:coreProperties>
</file>