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66" r:id="rId3"/>
    <p:sldId id="289" r:id="rId4"/>
    <p:sldId id="290" r:id="rId5"/>
    <p:sldId id="291" r:id="rId6"/>
    <p:sldId id="292" r:id="rId7"/>
    <p:sldId id="293" r:id="rId8"/>
    <p:sldId id="294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07-May-20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07-May-20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07-May-20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07-May-20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07-May-20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07-May-20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07-May-20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07-May-20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axguru.in/company-law/corporate-social-responsibility-companies-act-2013-2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6:  Committees of Board of Directors (Part-II):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3 (Management)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Committees of Board of </a:t>
            </a:r>
            <a:r>
              <a:rPr lang="en-US" dirty="0" smtClean="0"/>
              <a:t>Directors (Part-II) 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800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2) </a:t>
            </a:r>
            <a:r>
              <a:rPr lang="en-US" sz="2400" b="1" dirty="0">
                <a:solidFill>
                  <a:srgbClr val="FF0000"/>
                </a:solidFill>
              </a:rPr>
              <a:t>Nomination And Remuneration </a:t>
            </a:r>
            <a:r>
              <a:rPr lang="en-US" sz="2400" b="1" dirty="0" smtClean="0">
                <a:solidFill>
                  <a:srgbClr val="FF0000"/>
                </a:solidFill>
              </a:rPr>
              <a:t>Committee: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/>
              <a:t>Applicability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/>
              <a:t>Every listed companies and the following classes of </a:t>
            </a:r>
            <a:r>
              <a:rPr lang="en-US" sz="2000" dirty="0" smtClean="0"/>
              <a:t>companies should form the Nomination and Remuneration Committee:-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(i) </a:t>
            </a:r>
            <a:r>
              <a:rPr lang="en-US" sz="2000" dirty="0"/>
              <a:t>all public companies with a paid up capital of Rs.10 </a:t>
            </a:r>
            <a:r>
              <a:rPr lang="en-US" sz="2000" dirty="0" err="1"/>
              <a:t>Crores</a:t>
            </a:r>
            <a:r>
              <a:rPr lang="en-US" sz="2000" dirty="0"/>
              <a:t> or more;</a:t>
            </a:r>
          </a:p>
          <a:p>
            <a:pPr marL="0" indent="0">
              <a:buNone/>
            </a:pPr>
            <a:r>
              <a:rPr lang="en-US" sz="2000" dirty="0" smtClean="0"/>
              <a:t>      (ii) </a:t>
            </a:r>
            <a:r>
              <a:rPr lang="en-US" sz="2000" dirty="0"/>
              <a:t>all public companies having turnover of Rs.100 </a:t>
            </a:r>
            <a:r>
              <a:rPr lang="en-US" sz="2000" dirty="0" err="1"/>
              <a:t>Crores</a:t>
            </a:r>
            <a:r>
              <a:rPr lang="en-US" sz="2000" dirty="0"/>
              <a:t> or more;</a:t>
            </a:r>
          </a:p>
          <a:p>
            <a:pPr marL="0" indent="0">
              <a:buNone/>
            </a:pPr>
            <a:r>
              <a:rPr lang="en-US" sz="2000" dirty="0" smtClean="0"/>
              <a:t>      (iii</a:t>
            </a:r>
            <a:r>
              <a:rPr lang="en-US" sz="2000" dirty="0"/>
              <a:t>) all public companies, having in aggregate, outstanding loans or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borrowings </a:t>
            </a:r>
            <a:r>
              <a:rPr lang="en-US" sz="2000" dirty="0"/>
              <a:t>or debentures or deposits exceeding Rs.50 </a:t>
            </a:r>
            <a:r>
              <a:rPr lang="en-US" sz="2000" dirty="0" err="1"/>
              <a:t>Crores</a:t>
            </a:r>
            <a:r>
              <a:rPr lang="en-US" sz="2000" dirty="0"/>
              <a:t> or more.</a:t>
            </a:r>
          </a:p>
          <a:p>
            <a:pPr marL="0" indent="0">
              <a:buNone/>
            </a:pPr>
            <a:r>
              <a:rPr lang="en-US" sz="2000" b="1" dirty="0"/>
              <a:t> 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Composition:</a:t>
            </a:r>
            <a:endParaRPr lang="en-US" sz="2000" dirty="0"/>
          </a:p>
          <a:p>
            <a:r>
              <a:rPr lang="en-US" sz="2000" dirty="0" smtClean="0"/>
              <a:t>There must be </a:t>
            </a:r>
            <a:r>
              <a:rPr lang="en-US" sz="2000" dirty="0" err="1" smtClean="0"/>
              <a:t>atleast</a:t>
            </a:r>
            <a:r>
              <a:rPr lang="en-US" sz="2000" dirty="0" smtClean="0"/>
              <a:t> </a:t>
            </a:r>
            <a:r>
              <a:rPr lang="en-US" sz="2000" dirty="0"/>
              <a:t>3 Non-Executive </a:t>
            </a:r>
            <a:r>
              <a:rPr lang="en-US" sz="2000" dirty="0" smtClean="0"/>
              <a:t>Directors in the committee.</a:t>
            </a:r>
            <a:endParaRPr lang="en-US" sz="2000" dirty="0"/>
          </a:p>
          <a:p>
            <a:r>
              <a:rPr lang="en-US" sz="2000" b="1" dirty="0"/>
              <a:t>Chairman: </a:t>
            </a:r>
            <a:r>
              <a:rPr lang="en-US" sz="2000" b="1" dirty="0" smtClean="0"/>
              <a:t> He should be an i</a:t>
            </a:r>
            <a:r>
              <a:rPr lang="en-US" sz="2000" dirty="0" smtClean="0"/>
              <a:t>ndependent </a:t>
            </a:r>
            <a:r>
              <a:rPr lang="en-US" sz="2000" dirty="0"/>
              <a:t>Director &amp; present at AGM to answer shareholder queries.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Functions of the committee: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smtClean="0"/>
              <a:t>Some important functions of the committee are-</a:t>
            </a:r>
            <a:endParaRPr lang="en-US" sz="2000" dirty="0"/>
          </a:p>
          <a:p>
            <a:r>
              <a:rPr lang="en-US" sz="2000" dirty="0" smtClean="0">
                <a:solidFill>
                  <a:srgbClr val="0070C0"/>
                </a:solidFill>
              </a:rPr>
              <a:t>Formulation </a:t>
            </a:r>
            <a:r>
              <a:rPr lang="en-US" sz="2000" dirty="0">
                <a:solidFill>
                  <a:srgbClr val="0070C0"/>
                </a:solidFill>
              </a:rPr>
              <a:t>of the criteria </a:t>
            </a:r>
            <a:r>
              <a:rPr lang="en-US" sz="2000" dirty="0"/>
              <a:t>for determining qualifications, positive </a:t>
            </a:r>
            <a:r>
              <a:rPr lang="en-US" sz="2000" dirty="0" smtClean="0"/>
              <a:t>characteristics </a:t>
            </a:r>
            <a:r>
              <a:rPr lang="en-US" sz="2000" dirty="0"/>
              <a:t>and independence of a </a:t>
            </a:r>
            <a:r>
              <a:rPr lang="en-US" sz="2000" dirty="0" smtClean="0"/>
              <a:t>director.</a:t>
            </a:r>
          </a:p>
          <a:p>
            <a:r>
              <a:rPr lang="en-US" sz="2000" dirty="0" smtClean="0">
                <a:solidFill>
                  <a:srgbClr val="0070C0"/>
                </a:solidFill>
              </a:rPr>
              <a:t>Recommending the </a:t>
            </a:r>
            <a:r>
              <a:rPr lang="en-US" sz="2000" dirty="0">
                <a:solidFill>
                  <a:srgbClr val="0070C0"/>
                </a:solidFill>
              </a:rPr>
              <a:t>Board </a:t>
            </a:r>
            <a:r>
              <a:rPr lang="en-US" sz="2000" dirty="0"/>
              <a:t>a policy, relating to the </a:t>
            </a:r>
            <a:r>
              <a:rPr lang="en-US" sz="2000" dirty="0">
                <a:solidFill>
                  <a:srgbClr val="0070C0"/>
                </a:solidFill>
              </a:rPr>
              <a:t>remuneration </a:t>
            </a:r>
            <a:r>
              <a:rPr lang="en-US" sz="2000" dirty="0"/>
              <a:t>for the directors, key managerial personnel and other employees.</a:t>
            </a:r>
          </a:p>
          <a:p>
            <a:r>
              <a:rPr lang="en-US" sz="2000" dirty="0" smtClean="0"/>
              <a:t>Formulation </a:t>
            </a:r>
            <a:r>
              <a:rPr lang="en-US" sz="2000" dirty="0"/>
              <a:t>of criteria for </a:t>
            </a:r>
            <a:r>
              <a:rPr lang="en-US" sz="2000" dirty="0">
                <a:solidFill>
                  <a:srgbClr val="0070C0"/>
                </a:solidFill>
              </a:rPr>
              <a:t>evaluation of Independent Directors 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 smtClean="0"/>
              <a:t>Devising </a:t>
            </a:r>
            <a:r>
              <a:rPr lang="en-US" sz="2000" dirty="0"/>
              <a:t>a policy on Board </a:t>
            </a:r>
            <a:r>
              <a:rPr lang="en-US" sz="2000" dirty="0" smtClean="0"/>
              <a:t>diversity </a:t>
            </a:r>
            <a:r>
              <a:rPr lang="en-US" sz="2000" dirty="0" err="1" smtClean="0"/>
              <a:t>i.e</a:t>
            </a:r>
            <a:r>
              <a:rPr lang="en-US" sz="2000" dirty="0" smtClean="0"/>
              <a:t>, how various groups get represented in the Board.</a:t>
            </a:r>
            <a:endParaRPr lang="en-US" sz="2000" dirty="0"/>
          </a:p>
          <a:p>
            <a:r>
              <a:rPr lang="en-US" sz="2000" dirty="0" smtClean="0">
                <a:solidFill>
                  <a:srgbClr val="0070C0"/>
                </a:solidFill>
              </a:rPr>
              <a:t>Identifying </a:t>
            </a:r>
            <a:r>
              <a:rPr lang="en-US" sz="2000" dirty="0">
                <a:solidFill>
                  <a:srgbClr val="0070C0"/>
                </a:solidFill>
              </a:rPr>
              <a:t>persons </a:t>
            </a:r>
            <a:r>
              <a:rPr lang="en-US" sz="2000" dirty="0"/>
              <a:t>who are qualified to become directors and who may be </a:t>
            </a:r>
            <a:r>
              <a:rPr lang="en-US" sz="2000" dirty="0">
                <a:solidFill>
                  <a:srgbClr val="0070C0"/>
                </a:solidFill>
              </a:rPr>
              <a:t>appointed in senior management </a:t>
            </a:r>
            <a:r>
              <a:rPr lang="en-US" sz="2000" dirty="0"/>
              <a:t>in accordance with the criteria laid down, </a:t>
            </a:r>
            <a:r>
              <a:rPr lang="en-US" sz="2000" dirty="0">
                <a:solidFill>
                  <a:srgbClr val="0070C0"/>
                </a:solidFill>
              </a:rPr>
              <a:t>recommend </a:t>
            </a:r>
            <a:r>
              <a:rPr lang="en-US" sz="2000" dirty="0"/>
              <a:t>to the Board </a:t>
            </a:r>
            <a:r>
              <a:rPr lang="en-US" sz="2000" dirty="0">
                <a:solidFill>
                  <a:srgbClr val="0070C0"/>
                </a:solidFill>
              </a:rPr>
              <a:t>their appointment and removal</a:t>
            </a:r>
            <a:r>
              <a:rPr lang="en-US" sz="20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b="1" dirty="0"/>
              <a:t>The Company shall disclose the </a:t>
            </a:r>
            <a:r>
              <a:rPr lang="en-US" sz="2000" b="1" dirty="0" smtClean="0"/>
              <a:t>‘Remuneration Policy’ </a:t>
            </a:r>
            <a:r>
              <a:rPr lang="en-US" sz="2000" b="1" dirty="0"/>
              <a:t>and the </a:t>
            </a:r>
            <a:r>
              <a:rPr lang="en-US" sz="2000" b="1" dirty="0" smtClean="0"/>
              <a:t>‘evaluation criteria’ of the Directors </a:t>
            </a:r>
            <a:r>
              <a:rPr lang="en-US" sz="2000" b="1" dirty="0"/>
              <a:t>in its Annual </a:t>
            </a:r>
            <a:r>
              <a:rPr lang="en-US" sz="2000" b="1" dirty="0" smtClean="0"/>
              <a:t>Report.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7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3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  <a:r>
              <a:rPr lang="en-US" sz="2000" b="1" dirty="0" smtClean="0">
                <a:solidFill>
                  <a:srgbClr val="FF0000"/>
                </a:solidFill>
              </a:rPr>
              <a:t> Stakeholders </a:t>
            </a:r>
            <a:r>
              <a:rPr lang="en-US" sz="2000" b="1" dirty="0">
                <a:solidFill>
                  <a:srgbClr val="FF0000"/>
                </a:solidFill>
              </a:rPr>
              <a:t>Relationship Committee </a:t>
            </a:r>
            <a:r>
              <a:rPr lang="en-US" sz="2000" dirty="0">
                <a:solidFill>
                  <a:srgbClr val="FF0000"/>
                </a:solidFill>
              </a:rPr>
              <a:t>(Section 178):</a:t>
            </a:r>
          </a:p>
          <a:p>
            <a:pPr marL="0" indent="0">
              <a:buNone/>
            </a:pPr>
            <a:r>
              <a:rPr lang="en-US" sz="2000" b="1" dirty="0"/>
              <a:t>Applicability:</a:t>
            </a:r>
            <a:endParaRPr lang="en-US" sz="2000" dirty="0"/>
          </a:p>
          <a:p>
            <a:r>
              <a:rPr lang="en-US" sz="2000" dirty="0"/>
              <a:t>A company which is consisted of more than 1000 shareholders, debenture holders, deposit holders and any other security holders at any time during a financial </a:t>
            </a:r>
            <a:r>
              <a:rPr lang="en-US" sz="2000" dirty="0" smtClean="0"/>
              <a:t>year should constitute a Stakeholders Relationship Committee.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Composition of the committee:</a:t>
            </a:r>
            <a:endParaRPr lang="en-US" sz="2000" dirty="0"/>
          </a:p>
          <a:p>
            <a:r>
              <a:rPr lang="en-US" sz="2000" dirty="0"/>
              <a:t>The Committee shall comprise of minimum three Directors as members as decided by the Board from time to time.</a:t>
            </a:r>
            <a:endParaRPr lang="en-US" sz="2000" dirty="0" smtClean="0"/>
          </a:p>
          <a:p>
            <a:r>
              <a:rPr lang="en-US" sz="2000" dirty="0" smtClean="0"/>
              <a:t>One Non-Executive Director should be the Chairman of the committee and   </a:t>
            </a:r>
            <a:r>
              <a:rPr lang="en-US" sz="2000" dirty="0"/>
              <a:t>other members </a:t>
            </a:r>
            <a:r>
              <a:rPr lang="en-US" sz="2000" dirty="0" smtClean="0"/>
              <a:t>will be decided </a:t>
            </a:r>
            <a:r>
              <a:rPr lang="en-US" sz="2000" dirty="0"/>
              <a:t>by the </a:t>
            </a:r>
            <a:r>
              <a:rPr lang="en-US" sz="2000" dirty="0" smtClean="0"/>
              <a:t>Board of Directors.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Functions:</a:t>
            </a:r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 smtClean="0"/>
              <a:t>function of the committee </a:t>
            </a:r>
            <a:r>
              <a:rPr lang="en-US" sz="2000" dirty="0"/>
              <a:t>is to specifically look into the </a:t>
            </a:r>
            <a:r>
              <a:rPr lang="en-US" sz="2000" dirty="0" err="1"/>
              <a:t>redressal</a:t>
            </a:r>
            <a:r>
              <a:rPr lang="en-US" sz="2000" dirty="0"/>
              <a:t> </a:t>
            </a:r>
            <a:r>
              <a:rPr lang="en-US" sz="2000" dirty="0" smtClean="0"/>
              <a:t>(provide  solution) of the </a:t>
            </a:r>
            <a:r>
              <a:rPr lang="en-US" sz="2000" dirty="0" smtClean="0">
                <a:solidFill>
                  <a:srgbClr val="0070C0"/>
                </a:solidFill>
              </a:rPr>
              <a:t>complaints of shareholder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0070C0"/>
                </a:solidFill>
              </a:rPr>
              <a:t>investor</a:t>
            </a:r>
            <a:r>
              <a:rPr lang="en-US" sz="2000" dirty="0"/>
              <a:t> </a:t>
            </a:r>
            <a:r>
              <a:rPr lang="en-US" sz="2000" dirty="0" smtClean="0"/>
              <a:t>like </a:t>
            </a:r>
            <a:r>
              <a:rPr lang="en-US" sz="2000" dirty="0"/>
              <a:t>transfer of shares, non-receipt of balance sheet, non-receipt of declared dividends etc.</a:t>
            </a:r>
          </a:p>
          <a:p>
            <a:r>
              <a:rPr lang="en-US" sz="2000" dirty="0" smtClean="0"/>
              <a:t>Another important function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0070C0"/>
                </a:solidFill>
              </a:rPr>
              <a:t>to expedite the process </a:t>
            </a:r>
            <a:r>
              <a:rPr lang="en-US" sz="2000" dirty="0"/>
              <a:t>of share transfers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To approve, register, refuse to register transfer / transmission of shares and other </a:t>
            </a:r>
            <a:r>
              <a:rPr lang="en-US" sz="2000" dirty="0" smtClean="0"/>
              <a:t>securities.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2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457200" indent="-457200">
              <a:buAutoNum type="arabicPeriod" startAt="4"/>
            </a:pPr>
            <a:r>
              <a:rPr lang="en-US" sz="2000" b="1" dirty="0" smtClean="0">
                <a:solidFill>
                  <a:srgbClr val="FF0000"/>
                </a:solidFill>
              </a:rPr>
              <a:t>Corporate Social Responsibility </a:t>
            </a:r>
            <a:r>
              <a:rPr lang="en-US" sz="2000" b="1" dirty="0">
                <a:solidFill>
                  <a:srgbClr val="FF0000"/>
                </a:solidFill>
              </a:rPr>
              <a:t>Committee </a:t>
            </a:r>
            <a:r>
              <a:rPr lang="en-US" sz="2000" b="1" dirty="0" smtClean="0">
                <a:solidFill>
                  <a:srgbClr val="FF0000"/>
                </a:solidFill>
              </a:rPr>
              <a:t> (Section 135)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What is Corporate Social Responsibility:</a:t>
            </a:r>
          </a:p>
          <a:p>
            <a:pPr marL="0" indent="0">
              <a:buNone/>
            </a:pPr>
            <a:r>
              <a:rPr lang="en-US" sz="2000" b="1" dirty="0"/>
              <a:t>Corporate social responsibility</a:t>
            </a:r>
            <a:r>
              <a:rPr lang="en-US" sz="2000" dirty="0"/>
              <a:t> (</a:t>
            </a:r>
            <a:r>
              <a:rPr lang="en-US" sz="2000" b="1" dirty="0"/>
              <a:t>CSR</a:t>
            </a:r>
            <a:r>
              <a:rPr lang="en-US" sz="2000" dirty="0"/>
              <a:t>) has become one of the standard business practices of our time. </a:t>
            </a:r>
            <a:r>
              <a:rPr lang="en-US" sz="2000" dirty="0" smtClean="0"/>
              <a:t>For </a:t>
            </a:r>
            <a:r>
              <a:rPr lang="en-US" sz="2000" dirty="0"/>
              <a:t>companies, the overall aim is to achieve a </a:t>
            </a:r>
            <a:r>
              <a:rPr lang="en-US" sz="2000" dirty="0">
                <a:solidFill>
                  <a:srgbClr val="0070C0"/>
                </a:solidFill>
              </a:rPr>
              <a:t>positive impact on society </a:t>
            </a:r>
            <a:r>
              <a:rPr lang="en-US" sz="2000" dirty="0"/>
              <a:t>as a whole while </a:t>
            </a:r>
            <a:r>
              <a:rPr lang="en-US" sz="2000" dirty="0" smtClean="0"/>
              <a:t>maximizing </a:t>
            </a:r>
            <a:r>
              <a:rPr lang="en-US" sz="2000" dirty="0"/>
              <a:t>the </a:t>
            </a:r>
            <a:r>
              <a:rPr lang="en-US" sz="2000" dirty="0">
                <a:solidFill>
                  <a:srgbClr val="0070C0"/>
                </a:solidFill>
              </a:rPr>
              <a:t>creation of shared value</a:t>
            </a:r>
            <a:r>
              <a:rPr lang="en-US" sz="2000" dirty="0"/>
              <a:t> for the </a:t>
            </a:r>
            <a:r>
              <a:rPr lang="en-US" sz="2000" dirty="0">
                <a:solidFill>
                  <a:srgbClr val="0070C0"/>
                </a:solidFill>
              </a:rPr>
              <a:t>owners of the business</a:t>
            </a:r>
            <a:r>
              <a:rPr lang="en-US" sz="2000" dirty="0"/>
              <a:t>, its </a:t>
            </a:r>
            <a:r>
              <a:rPr lang="en-US" sz="2000" dirty="0">
                <a:solidFill>
                  <a:srgbClr val="0070C0"/>
                </a:solidFill>
              </a:rPr>
              <a:t>employees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70C0"/>
                </a:solidFill>
              </a:rPr>
              <a:t>shareholders</a:t>
            </a:r>
            <a:r>
              <a:rPr lang="en-US" sz="2000" dirty="0"/>
              <a:t> and </a:t>
            </a:r>
            <a:r>
              <a:rPr lang="en-US" sz="2000" dirty="0" smtClean="0">
                <a:solidFill>
                  <a:srgbClr val="0070C0"/>
                </a:solidFill>
              </a:rPr>
              <a:t>other stakeholders</a:t>
            </a:r>
            <a:r>
              <a:rPr lang="en-US" sz="200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Applicability</a:t>
            </a:r>
            <a:r>
              <a:rPr lang="en-US" sz="2000" b="1" dirty="0"/>
              <a:t>: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Every company </a:t>
            </a:r>
            <a:r>
              <a:rPr lang="en-US" sz="2000" dirty="0" smtClean="0"/>
              <a:t>having the following norms should constitute the CSR Committee:-</a:t>
            </a:r>
            <a:endParaRPr lang="en-US" sz="2000" dirty="0"/>
          </a:p>
          <a:p>
            <a:r>
              <a:rPr lang="en-US" sz="2000" dirty="0" smtClean="0"/>
              <a:t>Net </a:t>
            </a:r>
            <a:r>
              <a:rPr lang="en-US" sz="2000" dirty="0"/>
              <a:t>worth of Rs.500 </a:t>
            </a:r>
            <a:r>
              <a:rPr lang="en-US" sz="2000" dirty="0" err="1"/>
              <a:t>crore</a:t>
            </a:r>
            <a:r>
              <a:rPr lang="en-US" sz="2000" dirty="0"/>
              <a:t> or more</a:t>
            </a:r>
            <a:r>
              <a:rPr lang="en-US" sz="2000" dirty="0" smtClean="0"/>
              <a:t>, or</a:t>
            </a:r>
            <a:endParaRPr lang="en-US" sz="2000" dirty="0"/>
          </a:p>
          <a:p>
            <a:r>
              <a:rPr lang="en-US" sz="2000" dirty="0" smtClean="0"/>
              <a:t>Turnover of  Rs.1,000 </a:t>
            </a:r>
            <a:r>
              <a:rPr lang="en-US" sz="2000" dirty="0" err="1"/>
              <a:t>crore</a:t>
            </a:r>
            <a:r>
              <a:rPr lang="en-US" sz="2000" dirty="0"/>
              <a:t> or more, or</a:t>
            </a:r>
          </a:p>
          <a:p>
            <a:r>
              <a:rPr lang="en-US" sz="2000" dirty="0" smtClean="0"/>
              <a:t>Net </a:t>
            </a:r>
            <a:r>
              <a:rPr lang="en-US" sz="2000" dirty="0"/>
              <a:t>profit of </a:t>
            </a:r>
            <a:r>
              <a:rPr lang="en-US" sz="2000" dirty="0" err="1"/>
              <a:t>Rs</a:t>
            </a:r>
            <a:r>
              <a:rPr lang="en-US" sz="2000" dirty="0" smtClean="0"/>
              <a:t>. 5 </a:t>
            </a:r>
            <a:r>
              <a:rPr lang="en-US" sz="2000" dirty="0" err="1"/>
              <a:t>crore</a:t>
            </a:r>
            <a:r>
              <a:rPr lang="en-US" sz="2000" dirty="0"/>
              <a:t> or </a:t>
            </a:r>
            <a:r>
              <a:rPr lang="en-US" sz="2000" dirty="0" smtClean="0"/>
              <a:t>more.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6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/>
              <a:t>Composition of the CSR Committee: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(1) The </a:t>
            </a:r>
            <a:r>
              <a:rPr lang="en-US" sz="2000" dirty="0">
                <a:solidFill>
                  <a:srgbClr val="0070C0"/>
                </a:solidFill>
              </a:rPr>
              <a:t>companies mentioned in the rule 3 </a:t>
            </a:r>
            <a:r>
              <a:rPr lang="en-US" sz="2000" dirty="0"/>
              <a:t>shall constitute CSR Committee as </a:t>
            </a:r>
          </a:p>
          <a:p>
            <a:pPr marL="0" indent="0">
              <a:buNone/>
            </a:pPr>
            <a:r>
              <a:rPr lang="en-US" sz="2000" dirty="0"/>
              <a:t>       under.-</a:t>
            </a:r>
          </a:p>
          <a:p>
            <a:r>
              <a:rPr lang="en-US" sz="2000" dirty="0"/>
              <a:t>A private company having only two directors on its Board shall constitute its CSR Committee with two such directors.</a:t>
            </a:r>
          </a:p>
          <a:p>
            <a:r>
              <a:rPr lang="en-US" sz="2000" dirty="0"/>
              <a:t>An unlisted public company or a private company, which is not required to appoint an independent director, shall have its CSR Committee without such director.</a:t>
            </a:r>
          </a:p>
          <a:p>
            <a:r>
              <a:rPr lang="en-US" sz="2000" dirty="0" smtClean="0"/>
              <a:t>With </a:t>
            </a:r>
            <a:r>
              <a:rPr lang="en-US" sz="2000" dirty="0"/>
              <a:t>respect to a </a:t>
            </a:r>
            <a:r>
              <a:rPr lang="en-US" sz="2000" dirty="0">
                <a:solidFill>
                  <a:srgbClr val="0070C0"/>
                </a:solidFill>
              </a:rPr>
              <a:t>foreign company </a:t>
            </a:r>
            <a:r>
              <a:rPr lang="en-US" sz="2000" dirty="0"/>
              <a:t>covered under these rules, the CSR Committee shall comprise of </a:t>
            </a:r>
            <a:r>
              <a:rPr lang="en-US" sz="2000" dirty="0">
                <a:solidFill>
                  <a:srgbClr val="0070C0"/>
                </a:solidFill>
              </a:rPr>
              <a:t>at least two persons </a:t>
            </a:r>
            <a:r>
              <a:rPr lang="en-US" sz="2000" dirty="0"/>
              <a:t>of which </a:t>
            </a:r>
            <a:r>
              <a:rPr lang="en-US" sz="2000" dirty="0">
                <a:solidFill>
                  <a:srgbClr val="0070C0"/>
                </a:solidFill>
              </a:rPr>
              <a:t>one person </a:t>
            </a:r>
            <a:r>
              <a:rPr lang="en-US" sz="2000" dirty="0"/>
              <a:t>shall be as specified under clause (d) of sub-section (1) of section 380 of the Act and </a:t>
            </a:r>
            <a:r>
              <a:rPr lang="en-US" sz="2000" dirty="0">
                <a:solidFill>
                  <a:srgbClr val="0070C0"/>
                </a:solidFill>
              </a:rPr>
              <a:t>another person </a:t>
            </a:r>
            <a:r>
              <a:rPr lang="en-US" sz="2000" dirty="0"/>
              <a:t>shall be </a:t>
            </a:r>
            <a:r>
              <a:rPr lang="en-US" sz="2000" dirty="0">
                <a:solidFill>
                  <a:srgbClr val="0070C0"/>
                </a:solidFill>
              </a:rPr>
              <a:t>nominated by the foreign company</a:t>
            </a:r>
            <a:r>
              <a:rPr lang="en-US" sz="20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dirty="0"/>
              <a:t>(2) The CSR Committee shall institute </a:t>
            </a:r>
            <a:r>
              <a:rPr lang="en-US" sz="2000" dirty="0">
                <a:solidFill>
                  <a:srgbClr val="0070C0"/>
                </a:solidFill>
              </a:rPr>
              <a:t>a transparent monitoring mechanism </a:t>
            </a:r>
            <a:r>
              <a:rPr lang="en-US" sz="2000" dirty="0"/>
              <a:t>for implementation of the CSR projects or programs or activities undertaken by the company.</a:t>
            </a:r>
          </a:p>
          <a:p>
            <a:pPr marL="0" indent="0">
              <a:buNone/>
            </a:pP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38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u="sng" dirty="0" smtClean="0"/>
              <a:t>Functions of the CSR </a:t>
            </a:r>
            <a:r>
              <a:rPr lang="en-US" sz="2000" b="1" u="sng" dirty="0"/>
              <a:t>Committee: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Section </a:t>
            </a:r>
            <a:r>
              <a:rPr lang="en-US" sz="2000" dirty="0"/>
              <a:t>135(3) of the </a:t>
            </a:r>
            <a:r>
              <a:rPr lang="en-US" sz="2000" dirty="0" smtClean="0"/>
              <a:t>Companies Act 2013 </a:t>
            </a:r>
            <a:r>
              <a:rPr lang="en-US" sz="2000" dirty="0"/>
              <a:t>provides that the Corporate Social Responsibility Committee </a:t>
            </a:r>
            <a:r>
              <a:rPr lang="en-US" sz="2000" dirty="0" smtClean="0"/>
              <a:t>shall perform the following functions—</a:t>
            </a:r>
            <a:endParaRPr lang="en-US" sz="2000" dirty="0"/>
          </a:p>
          <a:p>
            <a:r>
              <a:rPr lang="en-US" sz="2000" dirty="0"/>
              <a:t>(</a:t>
            </a:r>
            <a:r>
              <a:rPr lang="en-US" sz="2000" i="1" dirty="0"/>
              <a:t>a</a:t>
            </a:r>
            <a:r>
              <a:rPr lang="en-US" sz="2000" dirty="0"/>
              <a:t>) </a:t>
            </a:r>
            <a:r>
              <a:rPr lang="en-US" sz="2000" dirty="0">
                <a:solidFill>
                  <a:srgbClr val="0070C0"/>
                </a:solidFill>
              </a:rPr>
              <a:t>Formulate and recommend </a:t>
            </a:r>
            <a:r>
              <a:rPr lang="en-US" sz="2000" dirty="0"/>
              <a:t>to the Board, a </a:t>
            </a:r>
            <a:r>
              <a:rPr lang="en-US" sz="2000" dirty="0">
                <a:solidFill>
                  <a:srgbClr val="0070C0"/>
                </a:solidFill>
              </a:rPr>
              <a:t>Corporate Social Responsibility Policy</a:t>
            </a:r>
            <a:r>
              <a:rPr lang="en-US" sz="2000" dirty="0"/>
              <a:t> which shall indicate the activities to be undertaken by the company as specified in Schedule VII;</a:t>
            </a:r>
          </a:p>
          <a:p>
            <a:r>
              <a:rPr lang="en-US" sz="2000" dirty="0"/>
              <a:t>(</a:t>
            </a:r>
            <a:r>
              <a:rPr lang="en-US" sz="2000" i="1" dirty="0"/>
              <a:t>b</a:t>
            </a:r>
            <a:r>
              <a:rPr lang="en-US" sz="2000" dirty="0"/>
              <a:t>) Recommend the </a:t>
            </a:r>
            <a:r>
              <a:rPr lang="en-US" sz="2000" dirty="0">
                <a:solidFill>
                  <a:srgbClr val="0070C0"/>
                </a:solidFill>
              </a:rPr>
              <a:t>amount of expenditure </a:t>
            </a:r>
            <a:r>
              <a:rPr lang="en-US" sz="2000" dirty="0"/>
              <a:t>to be incurred on the activities referred to in clause (</a:t>
            </a:r>
            <a:r>
              <a:rPr lang="en-US" sz="2000" i="1" dirty="0"/>
              <a:t>a</a:t>
            </a:r>
            <a:r>
              <a:rPr lang="en-US" sz="2000" dirty="0"/>
              <a:t>); and</a:t>
            </a:r>
          </a:p>
          <a:p>
            <a:r>
              <a:rPr lang="en-US" sz="2000" dirty="0"/>
              <a:t>(</a:t>
            </a:r>
            <a:r>
              <a:rPr lang="en-US" sz="2000" i="1" dirty="0"/>
              <a:t>c</a:t>
            </a:r>
            <a:r>
              <a:rPr lang="en-US" sz="2000" dirty="0"/>
              <a:t>) </a:t>
            </a:r>
            <a:r>
              <a:rPr lang="en-US" sz="2000" dirty="0">
                <a:solidFill>
                  <a:srgbClr val="0070C0"/>
                </a:solidFill>
              </a:rPr>
              <a:t>Monitor</a:t>
            </a:r>
            <a:r>
              <a:rPr lang="en-US" sz="2000" dirty="0"/>
              <a:t> the </a:t>
            </a:r>
            <a:r>
              <a:rPr lang="en-US" sz="2000" b="1" dirty="0">
                <a:hlinkClick r:id="rId2"/>
              </a:rPr>
              <a:t>Corporate Social Responsibility</a:t>
            </a:r>
            <a:r>
              <a:rPr lang="en-US" sz="2000" dirty="0">
                <a:solidFill>
                  <a:srgbClr val="0070C0"/>
                </a:solidFill>
              </a:rPr>
              <a:t> </a:t>
            </a:r>
            <a:r>
              <a:rPr lang="en-US" sz="2000" b="1" u="sng" dirty="0">
                <a:solidFill>
                  <a:srgbClr val="0070C0"/>
                </a:solidFill>
              </a:rPr>
              <a:t>Policy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/>
              <a:t>of the company from time to time.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Examples of Corporate Social Responsibility Works practiced by companies: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Philanthropic Efforts:  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Microsoft Corporation </a:t>
            </a:r>
            <a:r>
              <a:rPr lang="en-US" sz="2000" dirty="0"/>
              <a:t>works closely with the </a:t>
            </a:r>
            <a:r>
              <a:rPr lang="en-US" sz="2000" dirty="0">
                <a:solidFill>
                  <a:srgbClr val="0070C0"/>
                </a:solidFill>
              </a:rPr>
              <a:t>Bill and Melinda Gates Foundation </a:t>
            </a:r>
            <a:r>
              <a:rPr lang="en-US" sz="2000" dirty="0"/>
              <a:t>to </a:t>
            </a:r>
            <a:r>
              <a:rPr lang="en-US" sz="2000" dirty="0">
                <a:solidFill>
                  <a:srgbClr val="00B050"/>
                </a:solidFill>
              </a:rPr>
              <a:t>bring technology to communities around the world</a:t>
            </a:r>
            <a:r>
              <a:rPr lang="en-US" sz="2000" dirty="0"/>
              <a:t>. The company understands that its success requires not just continued innovation, but building a next generation capable of understanding, using and improving technology.</a:t>
            </a: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04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000" dirty="0" smtClean="0"/>
              <a:t>Some Restaurants </a:t>
            </a:r>
            <a:r>
              <a:rPr lang="en-US" sz="2000" dirty="0"/>
              <a:t>have </a:t>
            </a:r>
            <a:r>
              <a:rPr lang="en-US" sz="2000" dirty="0" smtClean="0"/>
              <a:t>organized fundraising </a:t>
            </a:r>
            <a:r>
              <a:rPr lang="en-US" sz="2000" dirty="0"/>
              <a:t>nights </a:t>
            </a:r>
            <a:r>
              <a:rPr lang="en-US" sz="2000" dirty="0" smtClean="0"/>
              <a:t>and the funds  collected is donated to  </a:t>
            </a:r>
            <a:r>
              <a:rPr lang="en-US" sz="2000" dirty="0"/>
              <a:t>a local school or charity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2. </a:t>
            </a:r>
            <a:r>
              <a:rPr lang="en-US" sz="2000" b="1" u="sng" dirty="0" smtClean="0"/>
              <a:t>Environmental Conservation</a:t>
            </a:r>
            <a:r>
              <a:rPr lang="en-US" sz="2000" dirty="0" smtClean="0"/>
              <a:t>:</a:t>
            </a:r>
          </a:p>
          <a:p>
            <a:r>
              <a:rPr lang="en-US" sz="2000" dirty="0">
                <a:solidFill>
                  <a:srgbClr val="0070C0"/>
                </a:solidFill>
              </a:rPr>
              <a:t>General Mills </a:t>
            </a:r>
            <a:r>
              <a:rPr lang="en-US" sz="2000" dirty="0"/>
              <a:t>has committed to a </a:t>
            </a:r>
            <a:r>
              <a:rPr lang="en-US" sz="2000" dirty="0">
                <a:solidFill>
                  <a:srgbClr val="0070C0"/>
                </a:solidFill>
              </a:rPr>
              <a:t>28 percent reduction in greenhouse gas emissions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Many companies around the world are </a:t>
            </a:r>
            <a:r>
              <a:rPr lang="en-US" sz="2000" dirty="0" smtClean="0">
                <a:solidFill>
                  <a:srgbClr val="0070C0"/>
                </a:solidFill>
              </a:rPr>
              <a:t>using </a:t>
            </a:r>
            <a:r>
              <a:rPr lang="en-US" sz="2000" dirty="0">
                <a:solidFill>
                  <a:srgbClr val="0070C0"/>
                </a:solidFill>
              </a:rPr>
              <a:t>alternative energy sources </a:t>
            </a:r>
            <a:r>
              <a:rPr lang="en-US" sz="2000" dirty="0"/>
              <a:t>like </a:t>
            </a:r>
            <a:r>
              <a:rPr lang="en-US" sz="2000" dirty="0">
                <a:solidFill>
                  <a:srgbClr val="0070C0"/>
                </a:solidFill>
              </a:rPr>
              <a:t>solar and </a:t>
            </a:r>
            <a:r>
              <a:rPr lang="en-US" sz="2000" dirty="0" smtClean="0">
                <a:solidFill>
                  <a:srgbClr val="0070C0"/>
                </a:solidFill>
              </a:rPr>
              <a:t>wind</a:t>
            </a:r>
            <a:r>
              <a:rPr lang="en-US" sz="2000" dirty="0" smtClean="0"/>
              <a:t> </a:t>
            </a:r>
            <a:r>
              <a:rPr lang="en-US" sz="2000" dirty="0"/>
              <a:t>to help power </a:t>
            </a:r>
            <a:r>
              <a:rPr lang="en-US" sz="2000" dirty="0" smtClean="0"/>
              <a:t> their factories and offices.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 sz="2000" dirty="0" smtClean="0"/>
              <a:t>3. </a:t>
            </a:r>
            <a:r>
              <a:rPr lang="en-US" sz="2000" b="1" u="sng" dirty="0" smtClean="0"/>
              <a:t>Supporting </a:t>
            </a:r>
            <a:r>
              <a:rPr lang="en-US" sz="2000" b="1" u="sng"/>
              <a:t>Volunteer </a:t>
            </a:r>
            <a:r>
              <a:rPr lang="en-US" sz="2000" b="1" u="sng" smtClean="0"/>
              <a:t>Efforts:</a:t>
            </a:r>
            <a:endParaRPr lang="en-US" sz="2000" b="1" u="sng" dirty="0"/>
          </a:p>
          <a:p>
            <a:pPr fontAlgn="base"/>
            <a:r>
              <a:rPr lang="en-US" sz="2000" dirty="0"/>
              <a:t>Local communities and charities always need help. Smart business leaders know that being involved in the community in a productive way is good for the company too. Give employees the opportunity to help a local school plant trees or work with the city council on addressing homelessness in the area.</a:t>
            </a:r>
          </a:p>
          <a:p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1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dirty="0" smtClean="0"/>
              <a:t>   </a:t>
            </a:r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en-US" sz="2400" dirty="0" smtClean="0"/>
              <a:t>				</a:t>
            </a:r>
          </a:p>
          <a:p>
            <a:pPr marL="0" lvl="0" indent="0">
              <a:buNone/>
            </a:pPr>
            <a:endParaRPr lang="en-US" sz="2400" b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n-US" sz="2400" b="1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			       </a:t>
            </a:r>
            <a:r>
              <a:rPr lang="en-US" b="1" dirty="0" smtClean="0">
                <a:solidFill>
                  <a:srgbClr val="00B050"/>
                </a:solidFill>
              </a:rPr>
              <a:t>THANKS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</TotalTime>
  <Words>796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Topic 6:  Committees of Board of Directors (Part-II): </vt:lpstr>
      <vt:lpstr>Committees of Board of Directors (Part-II)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298</cp:revision>
  <dcterms:created xsi:type="dcterms:W3CDTF">2020-04-22T16:46:26Z</dcterms:created>
  <dcterms:modified xsi:type="dcterms:W3CDTF">2020-05-07T05:39:27Z</dcterms:modified>
</cp:coreProperties>
</file>