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66" r:id="rId3"/>
    <p:sldId id="289" r:id="rId4"/>
    <p:sldId id="290" r:id="rId5"/>
    <p:sldId id="291" r:id="rId6"/>
    <p:sldId id="292" r:id="rId7"/>
    <p:sldId id="28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varScale="1">
        <p:scale>
          <a:sx n="81" d="100"/>
          <a:sy n="81" d="100"/>
        </p:scale>
        <p:origin x="-1044" y="-96"/>
      </p:cViewPr>
      <p:guideLst>
        <p:guide orient="horz" pos="2160"/>
        <p:guide pos="2880"/>
      </p:guideLst>
    </p:cSldViewPr>
  </p:slideViewPr>
  <p:outlineViewPr>
    <p:cViewPr>
      <p:scale>
        <a:sx n="33" d="100"/>
        <a:sy n="33" d="100"/>
      </p:scale>
      <p:origin x="42" y="557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09-May-20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18077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304C62-E352-4B47-8D99-DC939B50BA75}" type="datetime1">
              <a:rPr lang="en-US" smtClean="0"/>
              <a:t>09-May-20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C7B3A-31F7-4B24-A20D-AC45FDBAA8CC}" type="datetime1">
              <a:rPr lang="en-US" smtClean="0"/>
              <a:t>09-May-20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E51E4-1196-49F4-9871-2ACF9B0D0151}" type="datetime1">
              <a:rPr lang="en-US" smtClean="0"/>
              <a:t>09-May-20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728C1-54BB-4F20-A2A9-25D817D0EA28}" type="datetime1">
              <a:rPr lang="en-US" smtClean="0"/>
              <a:t>09-May-20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FAEE1-6EBF-4763-A304-A2C0E49C6C5D}" type="datetime1">
              <a:rPr lang="en-US" smtClean="0"/>
              <a:t>09-May-20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7F780F-5374-4CE1-AB72-E2C2ADB5FC94}" type="datetime1">
              <a:rPr lang="en-US" smtClean="0"/>
              <a:t>09-May-20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34A129-B6A9-4B80-B00E-A4C7B823145B}" type="datetime1">
              <a:rPr lang="en-US" smtClean="0"/>
              <a:t>09-May-20</a:t>
            </a:fld>
            <a:endParaRPr lang="en-US"/>
          </a:p>
        </p:txBody>
      </p:sp>
      <p:sp>
        <p:nvSpPr>
          <p:cNvPr id="8" name="Footer Placeholder 7"/>
          <p:cNvSpPr>
            <a:spLocks noGrp="1"/>
          </p:cNvSpPr>
          <p:nvPr>
            <p:ph type="ftr" sz="quarter" idx="11"/>
          </p:nvPr>
        </p:nvSpPr>
        <p:spPr/>
        <p:txBody>
          <a:bodyPr/>
          <a:lstStyle/>
          <a:p>
            <a:r>
              <a:rPr lang="en-US" smtClean="0"/>
              <a:t>@biswajitsarmah</a:t>
            </a:r>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D95A2-147C-42C0-B3EB-D4D3427CBD09}" type="datetime1">
              <a:rPr lang="en-US" smtClean="0"/>
              <a:t>09-May-20</a:t>
            </a:fld>
            <a:endParaRPr lang="en-US"/>
          </a:p>
        </p:txBody>
      </p:sp>
      <p:sp>
        <p:nvSpPr>
          <p:cNvPr id="4" name="Footer Placeholder 3"/>
          <p:cNvSpPr>
            <a:spLocks noGrp="1"/>
          </p:cNvSpPr>
          <p:nvPr>
            <p:ph type="ftr" sz="quarter" idx="11"/>
          </p:nvPr>
        </p:nvSpPr>
        <p:spPr/>
        <p:txBody>
          <a:bodyPr/>
          <a:lstStyle/>
          <a:p>
            <a:r>
              <a:rPr lang="en-US" smtClean="0"/>
              <a:t>@biswajitsarmah</a:t>
            </a:r>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4B191-CC46-4094-B44D-D1B86DC22ECF}" type="datetime1">
              <a:rPr lang="en-US" smtClean="0"/>
              <a:t>09-May-20</a:t>
            </a:fld>
            <a:endParaRPr lang="en-US"/>
          </a:p>
        </p:txBody>
      </p:sp>
      <p:sp>
        <p:nvSpPr>
          <p:cNvPr id="3" name="Footer Placeholder 2"/>
          <p:cNvSpPr>
            <a:spLocks noGrp="1"/>
          </p:cNvSpPr>
          <p:nvPr>
            <p:ph type="ftr" sz="quarter" idx="11"/>
          </p:nvPr>
        </p:nvSpPr>
        <p:spPr/>
        <p:txBody>
          <a:bodyPr/>
          <a:lstStyle/>
          <a:p>
            <a:r>
              <a:rPr lang="en-US" smtClean="0"/>
              <a:t>@biswajitsarmah</a:t>
            </a:r>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89C3-C322-4CB4-A085-11F03536CC9B}" type="datetime1">
              <a:rPr lang="en-US" smtClean="0"/>
              <a:t>09-May-20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5DBC-DDCE-4C15-AC58-6FCEBB0BB589}" type="datetime1">
              <a:rPr lang="en-US" smtClean="0"/>
              <a:t>09-May-20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9CE9B-24FF-4A0C-B845-39999D53A5BC}" type="datetime1">
              <a:rPr lang="en-US" smtClean="0"/>
              <a:t>09-May-20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@biswajitsarmah</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investopedia.com/terms/r/retainedearnings.asp" TargetMode="External"/><Relationship Id="rId2" Type="http://schemas.openxmlformats.org/officeDocument/2006/relationships/hyperlink" Target="https://www.investopedia.com/terms/b/boardofdirectors.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Topic </a:t>
            </a:r>
            <a:r>
              <a:rPr lang="en-US" dirty="0" smtClean="0"/>
              <a:t>7:  Payment of Dividends : </a:t>
            </a:r>
            <a:endParaRPr lang="en-US" dirty="0"/>
          </a:p>
        </p:txBody>
      </p:sp>
      <p:sp>
        <p:nvSpPr>
          <p:cNvPr id="3" name="Content Placeholder 2"/>
          <p:cNvSpPr>
            <a:spLocks noGrp="1"/>
          </p:cNvSpPr>
          <p:nvPr>
            <p:ph idx="1"/>
          </p:nvPr>
        </p:nvSpPr>
        <p:spPr>
          <a:xfrm>
            <a:off x="457200" y="1676400"/>
            <a:ext cx="8229600" cy="4648200"/>
          </a:xfrm>
          <a:solidFill>
            <a:srgbClr val="92D050"/>
          </a:solidFill>
        </p:spPr>
        <p:txBody>
          <a:bodyPr>
            <a:normAutofit/>
          </a:bodyPr>
          <a:lstStyle/>
          <a:p>
            <a:pPr marL="514350" indent="-514350">
              <a:buNone/>
            </a:pPr>
            <a:r>
              <a:rPr lang="en-US" dirty="0" smtClean="0"/>
              <a:t>	Class: 		B.Com.2</a:t>
            </a:r>
            <a:r>
              <a:rPr lang="en-US" baseline="30000" dirty="0" smtClean="0"/>
              <a:t>nd</a:t>
            </a:r>
            <a:r>
              <a:rPr lang="en-US" dirty="0" smtClean="0"/>
              <a:t> Semester (Honours)</a:t>
            </a:r>
          </a:p>
          <a:p>
            <a:pPr marL="514350" indent="-514350">
              <a:buNone/>
            </a:pPr>
            <a:r>
              <a:rPr lang="en-US" dirty="0" smtClean="0"/>
              <a:t>	Subject: 	Corporate Law</a:t>
            </a:r>
          </a:p>
          <a:p>
            <a:pPr marL="514350" indent="-514350">
              <a:buNone/>
            </a:pPr>
            <a:r>
              <a:rPr lang="en-US" dirty="0" smtClean="0"/>
              <a:t>	Unit: 		</a:t>
            </a:r>
            <a:r>
              <a:rPr lang="en-US" dirty="0" smtClean="0"/>
              <a:t>4 (Dividends, Accounts, Audit)</a:t>
            </a:r>
            <a:endParaRPr lang="en-US" dirty="0" smtClean="0"/>
          </a:p>
          <a:p>
            <a:pPr marL="514350" indent="-514350">
              <a:buNone/>
            </a:pPr>
            <a:endParaRPr lang="en-US" dirty="0" smtClean="0"/>
          </a:p>
          <a:p>
            <a:pPr marL="514350" indent="-514350">
              <a:buNone/>
            </a:pPr>
            <a:r>
              <a:rPr lang="en-US" dirty="0" smtClean="0"/>
              <a:t>	</a:t>
            </a:r>
            <a:r>
              <a:rPr lang="en-US" sz="2400" dirty="0" smtClean="0"/>
              <a:t>Prepared By:  	Biswajit Sarmah</a:t>
            </a:r>
          </a:p>
          <a:p>
            <a:pPr marL="514350" indent="-514350">
              <a:buNone/>
            </a:pPr>
            <a:r>
              <a:rPr lang="en-US" sz="2400" dirty="0" smtClean="0"/>
              <a:t>				Asst. Professor, </a:t>
            </a:r>
          </a:p>
          <a:p>
            <a:pPr marL="514350" indent="-514350">
              <a:buNone/>
            </a:pPr>
            <a:r>
              <a:rPr lang="en-US" sz="2400" dirty="0" smtClean="0"/>
              <a:t>				Dept. of Commerce</a:t>
            </a:r>
          </a:p>
          <a:p>
            <a:pPr marL="514350" indent="-514350">
              <a:buNone/>
            </a:pPr>
            <a:r>
              <a:rPr lang="en-US" sz="2400" dirty="0" smtClean="0"/>
              <a:t>				Paschim Guwahati Mahavidyalaya</a:t>
            </a:r>
          </a:p>
          <a:p>
            <a:pPr marL="514350" indent="-514350">
              <a:buNone/>
            </a:pPr>
            <a:endParaRPr lang="en-US"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Payment of Dividends </a:t>
            </a:r>
            <a:br>
              <a:rPr lang="en-US" dirty="0" smtClean="0"/>
            </a:br>
            <a:r>
              <a:rPr lang="en-US" dirty="0" smtClean="0"/>
              <a:t>(UNIT – 4) </a:t>
            </a:r>
            <a:r>
              <a:rPr lang="en-US" dirty="0"/>
              <a:t>: </a:t>
            </a:r>
          </a:p>
        </p:txBody>
      </p:sp>
      <p:sp>
        <p:nvSpPr>
          <p:cNvPr id="3" name="Content Placeholder 2"/>
          <p:cNvSpPr>
            <a:spLocks noGrp="1"/>
          </p:cNvSpPr>
          <p:nvPr>
            <p:ph idx="1"/>
          </p:nvPr>
        </p:nvSpPr>
        <p:spPr>
          <a:xfrm>
            <a:off x="381000" y="1295400"/>
            <a:ext cx="8229600" cy="5029200"/>
          </a:xfrm>
          <a:solidFill>
            <a:srgbClr val="FFFF00"/>
          </a:solidFill>
          <a:ln>
            <a:solidFill>
              <a:schemeClr val="accent1"/>
            </a:solidFill>
          </a:ln>
        </p:spPr>
        <p:txBody>
          <a:bodyPr>
            <a:noAutofit/>
          </a:bodyPr>
          <a:lstStyle/>
          <a:p>
            <a:pPr marL="0" indent="0">
              <a:spcBef>
                <a:spcPts val="0"/>
              </a:spcBef>
              <a:buNone/>
            </a:pPr>
            <a:r>
              <a:rPr lang="en-US" sz="2400" b="1" dirty="0" smtClean="0">
                <a:solidFill>
                  <a:srgbClr val="FF0000"/>
                </a:solidFill>
              </a:rPr>
              <a:t>What is Dividends:</a:t>
            </a:r>
            <a:endParaRPr lang="en-US" sz="2400" b="1" dirty="0">
              <a:solidFill>
                <a:srgbClr val="FF0000"/>
              </a:solidFill>
            </a:endParaRPr>
          </a:p>
          <a:p>
            <a:r>
              <a:rPr lang="en-US" sz="2000" dirty="0" smtClean="0"/>
              <a:t>Dividends are </a:t>
            </a:r>
            <a:r>
              <a:rPr lang="en-US" sz="2000" dirty="0"/>
              <a:t>the distribution of a portion of the company's </a:t>
            </a:r>
            <a:r>
              <a:rPr lang="en-US" sz="2000" dirty="0" smtClean="0"/>
              <a:t>earnings to  </a:t>
            </a:r>
            <a:r>
              <a:rPr lang="en-US" sz="2000" dirty="0"/>
              <a:t>its </a:t>
            </a:r>
            <a:r>
              <a:rPr lang="en-US" sz="2000" dirty="0" smtClean="0"/>
              <a:t>shareholders against their investments in the company’s share capital. The amount  and frequency of distribution of dividends are </a:t>
            </a:r>
            <a:r>
              <a:rPr lang="en-US" sz="2000" dirty="0"/>
              <a:t>decided </a:t>
            </a:r>
            <a:r>
              <a:rPr lang="en-US" sz="2000" dirty="0" smtClean="0"/>
              <a:t> </a:t>
            </a:r>
            <a:r>
              <a:rPr lang="en-US" sz="2000" dirty="0"/>
              <a:t>by the company’s </a:t>
            </a:r>
            <a:r>
              <a:rPr lang="en-US" sz="2000" dirty="0">
                <a:hlinkClick r:id="rId2"/>
              </a:rPr>
              <a:t>board of </a:t>
            </a:r>
            <a:r>
              <a:rPr lang="en-US" sz="2000" dirty="0" smtClean="0">
                <a:hlinkClick r:id="rId2"/>
              </a:rPr>
              <a:t>directors</a:t>
            </a:r>
            <a:r>
              <a:rPr lang="en-US" sz="2000" dirty="0"/>
              <a:t> </a:t>
            </a:r>
            <a:r>
              <a:rPr lang="en-US" sz="2000" dirty="0" smtClean="0"/>
              <a:t>in consultation with their shareholders in the  Annual General Meeting.</a:t>
            </a:r>
          </a:p>
          <a:p>
            <a:r>
              <a:rPr lang="en-US" sz="2000" dirty="0"/>
              <a:t>Although cash dividends are the most common, dividends can also be issued as shares of stock or other property.</a:t>
            </a:r>
          </a:p>
          <a:p>
            <a:r>
              <a:rPr lang="en-US" sz="2000" dirty="0"/>
              <a:t>While the major portion of the profits is kept within the company as </a:t>
            </a:r>
            <a:r>
              <a:rPr lang="en-US" sz="2000" u="sng" dirty="0">
                <a:hlinkClick r:id="rId3"/>
              </a:rPr>
              <a:t>retained earnings</a:t>
            </a:r>
            <a:r>
              <a:rPr lang="en-US" sz="2000" dirty="0"/>
              <a:t>–which represent the money to be used for the company’s ongoing and future business activities–the remainder can be allocated to the shareholders as a dividend. </a:t>
            </a:r>
            <a:endParaRPr lang="en-US" sz="2000" dirty="0" smtClean="0"/>
          </a:p>
          <a:p>
            <a:r>
              <a:rPr lang="en-US" sz="2000" dirty="0" smtClean="0"/>
              <a:t>At </a:t>
            </a:r>
            <a:r>
              <a:rPr lang="en-US" sz="2000" dirty="0"/>
              <a:t>times, companies may still make dividend payments even when they don’t make suitable profits. They may do so to maintain their </a:t>
            </a:r>
            <a:r>
              <a:rPr lang="en-US" sz="2000" dirty="0" smtClean="0"/>
              <a:t>Goodwill in the market.</a:t>
            </a:r>
            <a:endParaRPr lang="en-US" sz="2000"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212013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solidFill>
            <a:srgbClr val="FFFF00"/>
          </a:solidFill>
          <a:ln>
            <a:solidFill>
              <a:schemeClr val="accent1"/>
            </a:solidFill>
          </a:ln>
        </p:spPr>
        <p:txBody>
          <a:bodyPr>
            <a:noAutofit/>
          </a:bodyPr>
          <a:lstStyle/>
          <a:p>
            <a:pPr marL="0" indent="0">
              <a:buNone/>
            </a:pPr>
            <a:r>
              <a:rPr lang="en-US" sz="2000" b="1" u="sng" dirty="0">
                <a:solidFill>
                  <a:srgbClr val="FF0000"/>
                </a:solidFill>
              </a:rPr>
              <a:t>Types of dividend:</a:t>
            </a:r>
            <a:r>
              <a:rPr lang="en-US" sz="2000" dirty="0">
                <a:solidFill>
                  <a:srgbClr val="FF0000"/>
                </a:solidFill>
              </a:rPr>
              <a:t> </a:t>
            </a:r>
            <a:endParaRPr lang="en-US" sz="2000" dirty="0" smtClean="0">
              <a:solidFill>
                <a:srgbClr val="FF0000"/>
              </a:solidFill>
            </a:endParaRPr>
          </a:p>
          <a:p>
            <a:pPr marL="0" indent="0">
              <a:buNone/>
            </a:pPr>
            <a:r>
              <a:rPr lang="en-US" sz="2000" smtClean="0"/>
              <a:t>There </a:t>
            </a:r>
            <a:r>
              <a:rPr lang="en-US" sz="2000" dirty="0"/>
              <a:t>are </a:t>
            </a:r>
            <a:r>
              <a:rPr lang="en-US" sz="2000" dirty="0" smtClean="0"/>
              <a:t> mainly three </a:t>
            </a:r>
            <a:r>
              <a:rPr lang="en-US" sz="2000" dirty="0"/>
              <a:t>types of dividend:—</a:t>
            </a:r>
          </a:p>
          <a:p>
            <a:r>
              <a:rPr lang="en-US" sz="2000" dirty="0" smtClean="0">
                <a:solidFill>
                  <a:srgbClr val="0070C0"/>
                </a:solidFill>
              </a:rPr>
              <a:t>Interim dividend  </a:t>
            </a:r>
            <a:r>
              <a:rPr lang="en-US" sz="2000" dirty="0" smtClean="0"/>
              <a:t>(</a:t>
            </a:r>
            <a:r>
              <a:rPr lang="en-US" sz="2000" dirty="0"/>
              <a:t>Interim dividend can only be declared by </a:t>
            </a:r>
            <a:r>
              <a:rPr lang="en-US" sz="2000" dirty="0" smtClean="0"/>
              <a:t>Board </a:t>
            </a:r>
            <a:r>
              <a:rPr lang="en-US" sz="2000" dirty="0"/>
              <a:t>of </a:t>
            </a:r>
            <a:endParaRPr lang="en-US" sz="2000" dirty="0" smtClean="0"/>
          </a:p>
          <a:p>
            <a:pPr marL="0" indent="0">
              <a:buNone/>
            </a:pPr>
            <a:r>
              <a:rPr lang="en-US" sz="2000" dirty="0"/>
              <a:t> </a:t>
            </a:r>
            <a:r>
              <a:rPr lang="en-US" sz="2000" dirty="0" smtClean="0"/>
              <a:t>                                     Directors and generally </a:t>
            </a:r>
            <a:r>
              <a:rPr lang="en-US" sz="2000" dirty="0"/>
              <a:t>paid in the middle of the year if </a:t>
            </a:r>
            <a:endParaRPr lang="en-US" sz="2000" dirty="0" smtClean="0"/>
          </a:p>
          <a:p>
            <a:pPr marL="0" indent="0">
              <a:buNone/>
            </a:pPr>
            <a:r>
              <a:rPr lang="en-US" sz="2000" dirty="0"/>
              <a:t> </a:t>
            </a:r>
            <a:r>
              <a:rPr lang="en-US" sz="2000" dirty="0" smtClean="0"/>
              <a:t>                                      the Board see  sure profit for </a:t>
            </a:r>
            <a:r>
              <a:rPr lang="en-US" sz="2000" dirty="0"/>
              <a:t>the </a:t>
            </a:r>
            <a:r>
              <a:rPr lang="en-US" sz="2000" dirty="0" smtClean="0"/>
              <a:t>Company  in the  </a:t>
            </a:r>
          </a:p>
          <a:p>
            <a:pPr marL="0" indent="0">
              <a:buNone/>
            </a:pPr>
            <a:r>
              <a:rPr lang="en-US" sz="2000" dirty="0"/>
              <a:t> </a:t>
            </a:r>
            <a:r>
              <a:rPr lang="en-US" sz="2000" dirty="0" smtClean="0"/>
              <a:t>                                      middle of a year.)</a:t>
            </a:r>
            <a:endParaRPr lang="en-US" sz="2000" dirty="0"/>
          </a:p>
          <a:p>
            <a:endParaRPr lang="en-US" sz="2000" dirty="0" smtClean="0"/>
          </a:p>
          <a:p>
            <a:r>
              <a:rPr lang="en-US" sz="2000" dirty="0" smtClean="0">
                <a:solidFill>
                  <a:srgbClr val="0070C0"/>
                </a:solidFill>
              </a:rPr>
              <a:t>Final dividend    </a:t>
            </a:r>
            <a:r>
              <a:rPr lang="en-US" sz="2000" dirty="0" smtClean="0"/>
              <a:t>(It </a:t>
            </a:r>
            <a:r>
              <a:rPr lang="en-US" sz="2000" dirty="0"/>
              <a:t>is declared at the </a:t>
            </a:r>
            <a:r>
              <a:rPr lang="en-US" sz="2000" dirty="0" smtClean="0"/>
              <a:t>Annual General Meeting </a:t>
            </a:r>
            <a:r>
              <a:rPr lang="en-US" sz="2000" dirty="0"/>
              <a:t>of the </a:t>
            </a:r>
            <a:endParaRPr lang="en-US" sz="2000" dirty="0" smtClean="0"/>
          </a:p>
          <a:p>
            <a:pPr marL="0" indent="0">
              <a:buNone/>
            </a:pPr>
            <a:r>
              <a:rPr lang="en-US" sz="2000" dirty="0"/>
              <a:t> </a:t>
            </a:r>
            <a:r>
              <a:rPr lang="en-US" sz="2000" dirty="0" smtClean="0"/>
              <a:t>                                  company</a:t>
            </a:r>
            <a:r>
              <a:rPr lang="en-US" sz="2000" dirty="0"/>
              <a:t>. Final dividend once declared becomes a debt </a:t>
            </a:r>
            <a:endParaRPr lang="en-US" sz="2000" dirty="0" smtClean="0"/>
          </a:p>
          <a:p>
            <a:pPr marL="0" indent="0">
              <a:buNone/>
            </a:pPr>
            <a:r>
              <a:rPr lang="en-US" sz="2000" dirty="0"/>
              <a:t> </a:t>
            </a:r>
            <a:r>
              <a:rPr lang="en-US" sz="2000" dirty="0" smtClean="0"/>
              <a:t>                                  enforceable </a:t>
            </a:r>
            <a:r>
              <a:rPr lang="en-US" sz="2000" dirty="0"/>
              <a:t>against the company</a:t>
            </a:r>
            <a:r>
              <a:rPr lang="en-US" sz="2000" dirty="0" smtClean="0"/>
              <a:t>.)</a:t>
            </a:r>
            <a:endParaRPr lang="en-US" sz="2000" dirty="0"/>
          </a:p>
          <a:p>
            <a:endParaRPr lang="en-US" sz="2000" dirty="0"/>
          </a:p>
          <a:p>
            <a:r>
              <a:rPr lang="en-US" sz="2000" dirty="0" smtClean="0">
                <a:solidFill>
                  <a:srgbClr val="0070C0"/>
                </a:solidFill>
              </a:rPr>
              <a:t>Preference </a:t>
            </a:r>
            <a:r>
              <a:rPr lang="en-US" sz="2000" dirty="0">
                <a:solidFill>
                  <a:srgbClr val="0070C0"/>
                </a:solidFill>
              </a:rPr>
              <a:t>share </a:t>
            </a:r>
            <a:r>
              <a:rPr lang="en-US" sz="2000" dirty="0" smtClean="0">
                <a:solidFill>
                  <a:srgbClr val="0070C0"/>
                </a:solidFill>
              </a:rPr>
              <a:t>Dividend  </a:t>
            </a:r>
            <a:r>
              <a:rPr lang="en-US" sz="2000" dirty="0" smtClean="0"/>
              <a:t>(It is paid to Preference Shareholders annually </a:t>
            </a:r>
          </a:p>
          <a:p>
            <a:pPr marL="0" indent="0">
              <a:buNone/>
            </a:pPr>
            <a:r>
              <a:rPr lang="en-US" sz="2000" dirty="0"/>
              <a:t> </a:t>
            </a:r>
            <a:r>
              <a:rPr lang="en-US" sz="2000" dirty="0" smtClean="0"/>
              <a:t>                                                        at a fixed rate. </a:t>
            </a:r>
            <a:r>
              <a:rPr lang="en-US" sz="2000" dirty="0"/>
              <a:t>Dividend on equity shares can </a:t>
            </a:r>
            <a:r>
              <a:rPr lang="en-US" sz="2000" dirty="0" smtClean="0"/>
              <a:t> </a:t>
            </a:r>
          </a:p>
          <a:p>
            <a:pPr marL="0" indent="0">
              <a:buNone/>
            </a:pPr>
            <a:r>
              <a:rPr lang="en-US" sz="2000" dirty="0"/>
              <a:t> </a:t>
            </a:r>
            <a:r>
              <a:rPr lang="en-US" sz="2000" dirty="0" smtClean="0"/>
              <a:t>                                                        be </a:t>
            </a:r>
            <a:r>
              <a:rPr lang="en-US" sz="2000" dirty="0"/>
              <a:t>distributed only after dividend on </a:t>
            </a:r>
            <a:endParaRPr lang="en-US" sz="2000" dirty="0" smtClean="0"/>
          </a:p>
          <a:p>
            <a:pPr marL="0" indent="0">
              <a:buNone/>
            </a:pPr>
            <a:r>
              <a:rPr lang="en-US" sz="2000" dirty="0"/>
              <a:t> </a:t>
            </a:r>
            <a:r>
              <a:rPr lang="en-US" sz="2000" dirty="0" smtClean="0"/>
              <a:t>                                                        preference </a:t>
            </a:r>
            <a:r>
              <a:rPr lang="en-US" sz="2000" dirty="0"/>
              <a:t>shares is declared.</a:t>
            </a:r>
            <a:r>
              <a:rPr lang="en-US" sz="2000" dirty="0" smtClean="0"/>
              <a:t>)</a:t>
            </a:r>
            <a:endParaRPr lang="en-US" sz="2000" dirty="0"/>
          </a:p>
          <a:p>
            <a:pPr marL="0" indent="0">
              <a:buNone/>
            </a:pPr>
            <a:r>
              <a:rPr lang="en-US" sz="2000" b="1" dirty="0" smtClean="0">
                <a:solidFill>
                  <a:srgbClr val="FF0000"/>
                </a:solidFill>
              </a:rPr>
              <a:t> </a:t>
            </a:r>
            <a:endParaRPr lang="en-US" sz="2000"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710774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solidFill>
            <a:srgbClr val="FFFF00"/>
          </a:solidFill>
          <a:ln>
            <a:solidFill>
              <a:schemeClr val="accent1"/>
            </a:solidFill>
          </a:ln>
        </p:spPr>
        <p:txBody>
          <a:bodyPr>
            <a:noAutofit/>
          </a:bodyPr>
          <a:lstStyle/>
          <a:p>
            <a:pPr marL="0" indent="0">
              <a:buNone/>
            </a:pPr>
            <a:r>
              <a:rPr lang="en-US" sz="2000" b="1" dirty="0" smtClean="0">
                <a:solidFill>
                  <a:srgbClr val="FF0000"/>
                </a:solidFill>
              </a:rPr>
              <a:t>Provision in the Companies Act regarding payment of Dividends:</a:t>
            </a:r>
            <a:endParaRPr lang="en-US" sz="2000" dirty="0">
              <a:solidFill>
                <a:srgbClr val="FF0000"/>
              </a:solidFill>
            </a:endParaRPr>
          </a:p>
          <a:p>
            <a:pPr marL="0" indent="0">
              <a:buNone/>
            </a:pPr>
            <a:r>
              <a:rPr lang="en-US" sz="2000" b="1" u="sng" dirty="0" smtClean="0"/>
              <a:t>A.  </a:t>
            </a:r>
            <a:r>
              <a:rPr lang="en-US" sz="2000" b="1" u="sng" dirty="0"/>
              <a:t>Source for payment of Dividend:</a:t>
            </a:r>
            <a:r>
              <a:rPr lang="en-US" sz="2000" dirty="0"/>
              <a:t> </a:t>
            </a:r>
            <a:endParaRPr lang="en-US" sz="2000" dirty="0" smtClean="0"/>
          </a:p>
          <a:p>
            <a:pPr marL="0" indent="0">
              <a:buNone/>
            </a:pPr>
            <a:r>
              <a:rPr lang="en-US" sz="2000" dirty="0" smtClean="0"/>
              <a:t>As per </a:t>
            </a:r>
            <a:r>
              <a:rPr lang="en-US" sz="2000" dirty="0"/>
              <a:t>Section- 123 (1)(a</a:t>
            </a:r>
            <a:r>
              <a:rPr lang="en-US" sz="2000" dirty="0" smtClean="0"/>
              <a:t>) of Companies Act 2013 Dividend </a:t>
            </a:r>
            <a:r>
              <a:rPr lang="en-US" sz="2000" dirty="0"/>
              <a:t>can be paid out of Followings </a:t>
            </a:r>
            <a:r>
              <a:rPr lang="en-US" sz="2000" dirty="0" smtClean="0"/>
              <a:t>sources:</a:t>
            </a:r>
            <a:endParaRPr lang="en-US" sz="2000" dirty="0"/>
          </a:p>
          <a:p>
            <a:pPr marL="0" indent="0">
              <a:buNone/>
            </a:pPr>
            <a:r>
              <a:rPr lang="en-US" sz="2000" dirty="0" smtClean="0"/>
              <a:t>i. Profit </a:t>
            </a:r>
            <a:r>
              <a:rPr lang="en-US" sz="2000" dirty="0"/>
              <a:t>of the </a:t>
            </a:r>
            <a:r>
              <a:rPr lang="en-US" sz="2000" dirty="0">
                <a:solidFill>
                  <a:srgbClr val="0070C0"/>
                </a:solidFill>
              </a:rPr>
              <a:t>current year </a:t>
            </a:r>
            <a:r>
              <a:rPr lang="en-US" sz="2000" dirty="0"/>
              <a:t>after providing of the depreciation; or</a:t>
            </a:r>
          </a:p>
          <a:p>
            <a:pPr marL="0" indent="0">
              <a:buNone/>
            </a:pPr>
            <a:r>
              <a:rPr lang="en-US" sz="2000" dirty="0"/>
              <a:t>ii. Profit of the </a:t>
            </a:r>
            <a:r>
              <a:rPr lang="en-US" sz="2000" dirty="0">
                <a:solidFill>
                  <a:srgbClr val="0070C0"/>
                </a:solidFill>
              </a:rPr>
              <a:t>previous financial year </a:t>
            </a:r>
            <a:r>
              <a:rPr lang="en-US" sz="2000" dirty="0"/>
              <a:t>or years after providing for depreciation for previous years; or</a:t>
            </a:r>
          </a:p>
          <a:p>
            <a:pPr marL="0" indent="0">
              <a:buNone/>
            </a:pPr>
            <a:r>
              <a:rPr lang="en-US" sz="2000" dirty="0"/>
              <a:t>iii. Out of the </a:t>
            </a:r>
            <a:r>
              <a:rPr lang="en-US" sz="2000" dirty="0">
                <a:solidFill>
                  <a:srgbClr val="0070C0"/>
                </a:solidFill>
              </a:rPr>
              <a:t>money provided by Central or State Government </a:t>
            </a:r>
            <a:r>
              <a:rPr lang="en-US" sz="2000" dirty="0"/>
              <a:t>for payment of dividend in pursuance of guarantee given by that, if </a:t>
            </a:r>
            <a:r>
              <a:rPr lang="en-US" sz="2000" dirty="0" smtClean="0"/>
              <a:t>any.</a:t>
            </a:r>
          </a:p>
          <a:p>
            <a:pPr marL="0" indent="0">
              <a:buNone/>
            </a:pPr>
            <a:r>
              <a:rPr lang="en-US" sz="2000" dirty="0" smtClean="0"/>
              <a:t> </a:t>
            </a:r>
            <a:r>
              <a:rPr lang="en-US" sz="2000" b="1" u="sng" dirty="0" smtClean="0"/>
              <a:t>B. Provision of Depreciation: </a:t>
            </a:r>
          </a:p>
          <a:p>
            <a:r>
              <a:rPr lang="en-US" sz="2000" dirty="0"/>
              <a:t>In terms of the provisions of section 123 of the Act, no company can pay dividend in any year </a:t>
            </a:r>
            <a:r>
              <a:rPr lang="en-US" sz="2000" dirty="0">
                <a:solidFill>
                  <a:srgbClr val="0070C0"/>
                </a:solidFill>
              </a:rPr>
              <a:t>without charging depreciation in the profit and loss account</a:t>
            </a:r>
            <a:r>
              <a:rPr lang="en-US" sz="2000" dirty="0"/>
              <a:t> for the current year and that there </a:t>
            </a:r>
            <a:r>
              <a:rPr lang="en-US" sz="2000" dirty="0" smtClean="0"/>
              <a:t>should not be any balance </a:t>
            </a:r>
            <a:r>
              <a:rPr lang="en-US" sz="2000" dirty="0"/>
              <a:t>of </a:t>
            </a:r>
            <a:r>
              <a:rPr lang="en-US" sz="2000" dirty="0" err="1" smtClean="0"/>
              <a:t>unprovided</a:t>
            </a:r>
            <a:r>
              <a:rPr lang="en-US" sz="2000" dirty="0" smtClean="0"/>
              <a:t> </a:t>
            </a:r>
            <a:r>
              <a:rPr lang="en-US" sz="2000" dirty="0"/>
              <a:t>depreciation of any earlier </a:t>
            </a:r>
            <a:r>
              <a:rPr lang="en-US" sz="2000" dirty="0" smtClean="0"/>
              <a:t>years</a:t>
            </a:r>
            <a:r>
              <a:rPr lang="en-US" sz="2000" dirty="0"/>
              <a:t>.</a:t>
            </a:r>
          </a:p>
          <a:p>
            <a:r>
              <a:rPr lang="en-US" sz="2000" dirty="0"/>
              <a:t>Depreciation shall be provided in accordance with the provisions of Schedule II to the Companies Act, 2013.</a:t>
            </a:r>
            <a:endParaRPr lang="en-US" sz="2000" b="1" u="sng"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507378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solidFill>
            <a:srgbClr val="FFFF00"/>
          </a:solidFill>
          <a:ln>
            <a:solidFill>
              <a:schemeClr val="accent1"/>
            </a:solidFill>
          </a:ln>
        </p:spPr>
        <p:txBody>
          <a:bodyPr>
            <a:noAutofit/>
          </a:bodyPr>
          <a:lstStyle/>
          <a:p>
            <a:pPr marL="457200" indent="-457200">
              <a:buAutoNum type="alphaUcPeriod" startAt="3"/>
            </a:pPr>
            <a:r>
              <a:rPr lang="en-US" sz="2000" b="1" u="sng" dirty="0" smtClean="0"/>
              <a:t>Transfer </a:t>
            </a:r>
            <a:r>
              <a:rPr lang="en-US" sz="2000" b="1" u="sng" dirty="0"/>
              <a:t>portion of profit in reserve:</a:t>
            </a:r>
            <a:endParaRPr lang="en-US" sz="2000" dirty="0"/>
          </a:p>
          <a:p>
            <a:r>
              <a:rPr lang="en-US" sz="2000" dirty="0"/>
              <a:t>Before declaration of dividend, a company may transfer a portion from the profit </a:t>
            </a:r>
            <a:r>
              <a:rPr lang="en-US" sz="2000" dirty="0">
                <a:solidFill>
                  <a:srgbClr val="0070C0"/>
                </a:solidFill>
              </a:rPr>
              <a:t>to the reserves </a:t>
            </a:r>
            <a:r>
              <a:rPr lang="en-US" sz="2000" dirty="0"/>
              <a:t>of the company. The company is free to decide the percentage for such transfer to the reserve</a:t>
            </a:r>
            <a:r>
              <a:rPr lang="en-US" sz="2000" dirty="0" smtClean="0"/>
              <a:t>.</a:t>
            </a:r>
          </a:p>
          <a:p>
            <a:r>
              <a:rPr lang="en-US" sz="2000" dirty="0" smtClean="0"/>
              <a:t>It’s </a:t>
            </a:r>
            <a:r>
              <a:rPr lang="en-US" sz="2000" dirty="0"/>
              <a:t>not mandatory to transfer </a:t>
            </a:r>
            <a:r>
              <a:rPr lang="en-US" sz="2000" dirty="0" smtClean="0"/>
              <a:t>a amount to the Reserves of the company as per Companies Act 2013; earlier </a:t>
            </a:r>
            <a:r>
              <a:rPr lang="en-US" sz="2000" dirty="0"/>
              <a:t>in Companies Act, 1956 it was </a:t>
            </a:r>
            <a:r>
              <a:rPr lang="en-US" sz="2000" dirty="0" smtClean="0"/>
              <a:t>compulsory </a:t>
            </a:r>
            <a:r>
              <a:rPr lang="en-US" sz="2000" dirty="0"/>
              <a:t>to transfer the amount in reserve while declaration of dividend</a:t>
            </a:r>
            <a:r>
              <a:rPr lang="en-US" sz="2000" dirty="0" smtClean="0"/>
              <a:t>.</a:t>
            </a:r>
          </a:p>
          <a:p>
            <a:r>
              <a:rPr lang="en-US" sz="2000" dirty="0"/>
              <a:t>The reserve shall, at the discretion of the Board, be applicable for any purpose to which the profits of the company may be properly applied, including provision for meeting contingencies or for equalizing </a:t>
            </a:r>
            <a:r>
              <a:rPr lang="en-US" sz="2000" dirty="0" smtClean="0"/>
              <a:t>dividends.</a:t>
            </a:r>
          </a:p>
          <a:p>
            <a:endParaRPr lang="en-US" sz="2000" dirty="0"/>
          </a:p>
          <a:p>
            <a:pPr marL="0" indent="0">
              <a:buNone/>
            </a:pPr>
            <a:r>
              <a:rPr lang="en-US" sz="2000" b="1" u="sng" dirty="0"/>
              <a:t>Process for declaration of Dividend:</a:t>
            </a:r>
            <a:endParaRPr lang="en-US" sz="2000" dirty="0"/>
          </a:p>
          <a:p>
            <a:r>
              <a:rPr lang="en-US" sz="2000" dirty="0"/>
              <a:t>{As per Clause 80 </a:t>
            </a:r>
            <a:r>
              <a:rPr lang="en-US" sz="2000" dirty="0" smtClean="0"/>
              <a:t>of </a:t>
            </a:r>
            <a:r>
              <a:rPr lang="en-US" sz="2000" dirty="0"/>
              <a:t>Schedule-I of the 2013 Act}</a:t>
            </a:r>
          </a:p>
          <a:p>
            <a:pPr marL="0" indent="0">
              <a:buNone/>
            </a:pPr>
            <a:r>
              <a:rPr lang="en-US" sz="2000" dirty="0" smtClean="0"/>
              <a:t>	i</a:t>
            </a:r>
            <a:r>
              <a:rPr lang="en-US" sz="2000" dirty="0"/>
              <a:t>. Company in Board Meeting may decide the amount of dividend </a:t>
            </a:r>
            <a:endParaRPr lang="en-US" sz="2000" dirty="0" smtClean="0"/>
          </a:p>
          <a:p>
            <a:pPr marL="0" indent="0">
              <a:buNone/>
            </a:pPr>
            <a:r>
              <a:rPr lang="en-US" sz="2000" dirty="0"/>
              <a:t>	</a:t>
            </a:r>
            <a:r>
              <a:rPr lang="en-US" sz="2000" dirty="0" smtClean="0"/>
              <a:t>which </a:t>
            </a:r>
            <a:r>
              <a:rPr lang="en-US" sz="2000" dirty="0"/>
              <a:t>they want to recommend in General Meeting.</a:t>
            </a:r>
          </a:p>
          <a:p>
            <a:pPr marL="0" indent="0">
              <a:buNone/>
            </a:pPr>
            <a:endParaRPr lang="en-US" sz="2000"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237706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solidFill>
            <a:srgbClr val="FFFF00"/>
          </a:solidFill>
          <a:ln>
            <a:solidFill>
              <a:schemeClr val="accent1"/>
            </a:solidFill>
          </a:ln>
        </p:spPr>
        <p:txBody>
          <a:bodyPr>
            <a:noAutofit/>
          </a:bodyPr>
          <a:lstStyle/>
          <a:p>
            <a:r>
              <a:rPr lang="en-US" sz="2000" b="1" u="sng" dirty="0" smtClean="0"/>
              <a:t>Paid out of Free </a:t>
            </a:r>
            <a:r>
              <a:rPr lang="en-US" sz="2000" b="1" u="sng" dirty="0"/>
              <a:t>Reserve:</a:t>
            </a:r>
            <a:endParaRPr lang="en-US" sz="2000" dirty="0"/>
          </a:p>
          <a:p>
            <a:pPr marL="0" indent="0">
              <a:buNone/>
            </a:pPr>
            <a:r>
              <a:rPr lang="en-US" sz="2000" dirty="0"/>
              <a:t> </a:t>
            </a:r>
            <a:r>
              <a:rPr lang="en-US" sz="2000" dirty="0" smtClean="0"/>
              <a:t>     Dividend </a:t>
            </a:r>
            <a:r>
              <a:rPr lang="en-US" sz="2000" dirty="0"/>
              <a:t>shall </a:t>
            </a:r>
            <a:r>
              <a:rPr lang="en-US" sz="2000" dirty="0" smtClean="0"/>
              <a:t>only be </a:t>
            </a:r>
            <a:r>
              <a:rPr lang="en-US" sz="2000" dirty="0"/>
              <a:t>paid from its </a:t>
            </a:r>
            <a:r>
              <a:rPr lang="en-US" sz="2000" dirty="0" smtClean="0"/>
              <a:t>free reserves. </a:t>
            </a:r>
            <a:r>
              <a:rPr lang="en-US" sz="2000" dirty="0"/>
              <a:t>The term “Free </a:t>
            </a:r>
            <a:endParaRPr lang="en-US" sz="2000" dirty="0" smtClean="0"/>
          </a:p>
          <a:p>
            <a:pPr marL="0" indent="0">
              <a:buNone/>
            </a:pPr>
            <a:r>
              <a:rPr lang="en-US" sz="2000" dirty="0"/>
              <a:t> </a:t>
            </a:r>
            <a:r>
              <a:rPr lang="en-US" sz="2000" dirty="0" smtClean="0"/>
              <a:t>     Reserves</a:t>
            </a:r>
            <a:r>
              <a:rPr lang="en-US" sz="2000" dirty="0"/>
              <a:t>” is defined under Section 2 (43) of the Company Act 2013. Free </a:t>
            </a:r>
            <a:r>
              <a:rPr lang="en-US" sz="2000" dirty="0" smtClean="0"/>
              <a:t>    </a:t>
            </a:r>
          </a:p>
          <a:p>
            <a:pPr marL="0" indent="0">
              <a:buNone/>
            </a:pPr>
            <a:r>
              <a:rPr lang="en-US" sz="2000" dirty="0"/>
              <a:t> </a:t>
            </a:r>
            <a:r>
              <a:rPr lang="en-US" sz="2000" dirty="0" smtClean="0"/>
              <a:t>     reserve </a:t>
            </a:r>
            <a:r>
              <a:rPr lang="en-US" sz="2000" dirty="0"/>
              <a:t>means such reserve which, as per the latest audited balance sheet </a:t>
            </a:r>
            <a:endParaRPr lang="en-US" sz="2000" dirty="0" smtClean="0"/>
          </a:p>
          <a:p>
            <a:pPr marL="0" indent="0">
              <a:buNone/>
            </a:pPr>
            <a:r>
              <a:rPr lang="en-US" sz="2000" dirty="0"/>
              <a:t> </a:t>
            </a:r>
            <a:r>
              <a:rPr lang="en-US" sz="2000" dirty="0" smtClean="0"/>
              <a:t>      of </a:t>
            </a:r>
            <a:r>
              <a:rPr lang="en-US" sz="2000" dirty="0"/>
              <a:t>a Company, are available for distribution of profit.</a:t>
            </a:r>
          </a:p>
          <a:p>
            <a:r>
              <a:rPr lang="en-US" sz="2000" b="1" u="sng" dirty="0"/>
              <a:t>Punishment for Failure to Distribute Dividend (SECTION 127):</a:t>
            </a:r>
            <a:endParaRPr lang="en-US" sz="2000" dirty="0"/>
          </a:p>
          <a:p>
            <a:pPr marL="0" indent="0">
              <a:buNone/>
            </a:pPr>
            <a:r>
              <a:rPr lang="en-US" sz="2000" dirty="0" smtClean="0"/>
              <a:t>      Where </a:t>
            </a:r>
            <a:r>
              <a:rPr lang="en-US" sz="2000" dirty="0"/>
              <a:t>a dividend has been declared by a company but has not been paid </a:t>
            </a:r>
            <a:r>
              <a:rPr lang="en-US" sz="2000" dirty="0" smtClean="0"/>
              <a:t> </a:t>
            </a:r>
          </a:p>
          <a:p>
            <a:pPr marL="0" indent="0">
              <a:buNone/>
            </a:pPr>
            <a:r>
              <a:rPr lang="en-US" sz="2000" dirty="0"/>
              <a:t> </a:t>
            </a:r>
            <a:r>
              <a:rPr lang="en-US" sz="2000" dirty="0" smtClean="0"/>
              <a:t>      within </a:t>
            </a:r>
            <a:r>
              <a:rPr lang="en-US" sz="2000" dirty="0"/>
              <a:t>thirty days from the date of declaration </a:t>
            </a:r>
            <a:r>
              <a:rPr lang="en-US" sz="2000" dirty="0" smtClean="0"/>
              <a:t>, </a:t>
            </a:r>
            <a:r>
              <a:rPr lang="en-US" sz="2000" dirty="0"/>
              <a:t>every director of the </a:t>
            </a:r>
            <a:endParaRPr lang="en-US" sz="2000" dirty="0" smtClean="0"/>
          </a:p>
          <a:p>
            <a:pPr marL="0" indent="0">
              <a:buNone/>
            </a:pPr>
            <a:r>
              <a:rPr lang="en-US" sz="2000" dirty="0"/>
              <a:t> </a:t>
            </a:r>
            <a:r>
              <a:rPr lang="en-US" sz="2000" dirty="0" smtClean="0"/>
              <a:t>      company </a:t>
            </a:r>
            <a:r>
              <a:rPr lang="en-US" sz="2000" dirty="0"/>
              <a:t>shall, if he is knowingly a party to the default, be punishable </a:t>
            </a:r>
            <a:endParaRPr lang="en-US" sz="2000" dirty="0" smtClean="0"/>
          </a:p>
          <a:p>
            <a:pPr marL="0" indent="0">
              <a:buNone/>
            </a:pPr>
            <a:r>
              <a:rPr lang="en-US" sz="2000" dirty="0"/>
              <a:t> </a:t>
            </a:r>
            <a:r>
              <a:rPr lang="en-US" sz="2000" dirty="0" smtClean="0"/>
              <a:t>      with </a:t>
            </a:r>
            <a:r>
              <a:rPr lang="en-US" sz="2000" dirty="0">
                <a:solidFill>
                  <a:srgbClr val="0070C0"/>
                </a:solidFill>
              </a:rPr>
              <a:t>imprisonment </a:t>
            </a:r>
            <a:r>
              <a:rPr lang="en-US" sz="2000" dirty="0"/>
              <a:t>which may extend to </a:t>
            </a:r>
            <a:r>
              <a:rPr lang="en-US" sz="2000" dirty="0">
                <a:solidFill>
                  <a:srgbClr val="0070C0"/>
                </a:solidFill>
              </a:rPr>
              <a:t>two years </a:t>
            </a:r>
            <a:r>
              <a:rPr lang="en-US" sz="2000" dirty="0"/>
              <a:t>and </a:t>
            </a:r>
            <a:r>
              <a:rPr lang="en-US" sz="2000" dirty="0">
                <a:solidFill>
                  <a:srgbClr val="0070C0"/>
                </a:solidFill>
              </a:rPr>
              <a:t>with fine </a:t>
            </a:r>
            <a:r>
              <a:rPr lang="en-US" sz="2000" dirty="0"/>
              <a:t>which </a:t>
            </a:r>
            <a:endParaRPr lang="en-US" sz="2000" dirty="0" smtClean="0"/>
          </a:p>
          <a:p>
            <a:pPr marL="0" indent="0">
              <a:buNone/>
            </a:pPr>
            <a:r>
              <a:rPr lang="en-US" sz="2000" dirty="0"/>
              <a:t> </a:t>
            </a:r>
            <a:r>
              <a:rPr lang="en-US" sz="2000" dirty="0" smtClean="0"/>
              <a:t>      shall </a:t>
            </a:r>
            <a:r>
              <a:rPr lang="en-US" sz="2000" dirty="0"/>
              <a:t>not be less than </a:t>
            </a:r>
            <a:r>
              <a:rPr lang="en-US" sz="2000" dirty="0">
                <a:solidFill>
                  <a:srgbClr val="0070C0"/>
                </a:solidFill>
              </a:rPr>
              <a:t>one thousand rupees </a:t>
            </a:r>
            <a:r>
              <a:rPr lang="en-US" sz="2000" dirty="0"/>
              <a:t>for </a:t>
            </a:r>
            <a:r>
              <a:rPr lang="en-US" sz="2000" dirty="0">
                <a:solidFill>
                  <a:srgbClr val="0070C0"/>
                </a:solidFill>
              </a:rPr>
              <a:t>every day </a:t>
            </a:r>
            <a:r>
              <a:rPr lang="en-US" sz="2000" dirty="0"/>
              <a:t>during which </a:t>
            </a:r>
            <a:endParaRPr lang="en-US" sz="2000" dirty="0" smtClean="0"/>
          </a:p>
          <a:p>
            <a:pPr marL="0" indent="0">
              <a:buNone/>
            </a:pPr>
            <a:r>
              <a:rPr lang="en-US" sz="2000" dirty="0"/>
              <a:t> </a:t>
            </a:r>
            <a:r>
              <a:rPr lang="en-US" sz="2000" dirty="0" smtClean="0"/>
              <a:t>      such </a:t>
            </a:r>
            <a:r>
              <a:rPr lang="en-US" sz="2000" dirty="0">
                <a:solidFill>
                  <a:srgbClr val="0070C0"/>
                </a:solidFill>
              </a:rPr>
              <a:t>default continues</a:t>
            </a:r>
            <a:r>
              <a:rPr lang="en-US" sz="2000" dirty="0"/>
              <a:t> and the </a:t>
            </a:r>
            <a:r>
              <a:rPr lang="en-US" sz="2000" dirty="0">
                <a:solidFill>
                  <a:srgbClr val="0070C0"/>
                </a:solidFill>
              </a:rPr>
              <a:t>company shall be liable </a:t>
            </a:r>
            <a:r>
              <a:rPr lang="en-US" sz="2000" dirty="0"/>
              <a:t>to pay simple </a:t>
            </a:r>
            <a:endParaRPr lang="en-US" sz="2000" dirty="0" smtClean="0"/>
          </a:p>
          <a:p>
            <a:pPr marL="0" indent="0">
              <a:buNone/>
            </a:pPr>
            <a:r>
              <a:rPr lang="en-US" sz="2000" dirty="0">
                <a:solidFill>
                  <a:srgbClr val="0070C0"/>
                </a:solidFill>
              </a:rPr>
              <a:t> </a:t>
            </a:r>
            <a:r>
              <a:rPr lang="en-US" sz="2000" dirty="0" smtClean="0">
                <a:solidFill>
                  <a:srgbClr val="0070C0"/>
                </a:solidFill>
              </a:rPr>
              <a:t>      interest </a:t>
            </a:r>
            <a:r>
              <a:rPr lang="en-US" sz="2000" dirty="0">
                <a:solidFill>
                  <a:srgbClr val="0070C0"/>
                </a:solidFill>
              </a:rPr>
              <a:t>at the rate of eighteen percent per annum </a:t>
            </a:r>
            <a:r>
              <a:rPr lang="en-US" sz="2000" dirty="0"/>
              <a:t>during the period for </a:t>
            </a:r>
            <a:endParaRPr lang="en-US" sz="2000" dirty="0" smtClean="0"/>
          </a:p>
          <a:p>
            <a:pPr marL="0" indent="0">
              <a:buNone/>
            </a:pPr>
            <a:r>
              <a:rPr lang="en-US" sz="2000" dirty="0"/>
              <a:t> </a:t>
            </a:r>
            <a:r>
              <a:rPr lang="en-US" sz="2000" dirty="0" smtClean="0"/>
              <a:t>      which </a:t>
            </a:r>
            <a:r>
              <a:rPr lang="en-US" sz="2000" dirty="0"/>
              <a:t>such default continues.</a:t>
            </a:r>
            <a:endParaRPr lang="en-US" sz="2000"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27935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lvl="0" indent="0">
              <a:buNone/>
            </a:pPr>
            <a:r>
              <a:rPr lang="en-US" sz="2400" dirty="0" smtClean="0"/>
              <a:t>   </a:t>
            </a:r>
          </a:p>
          <a:p>
            <a:pPr marL="0" lvl="0" indent="0">
              <a:buNone/>
            </a:pPr>
            <a:endParaRPr lang="en-US" sz="2400" dirty="0"/>
          </a:p>
          <a:p>
            <a:pPr marL="0" lvl="0" indent="0">
              <a:buNone/>
            </a:pPr>
            <a:r>
              <a:rPr lang="en-US" sz="2400" dirty="0" smtClean="0"/>
              <a:t>				</a:t>
            </a:r>
          </a:p>
          <a:p>
            <a:pPr marL="0" lvl="0" indent="0">
              <a:buNone/>
            </a:pPr>
            <a:endParaRPr lang="en-US" sz="2400" b="1" dirty="0">
              <a:solidFill>
                <a:srgbClr val="00B050"/>
              </a:solidFill>
            </a:endParaRPr>
          </a:p>
          <a:p>
            <a:pPr marL="0" lvl="0" indent="0">
              <a:buNone/>
            </a:pPr>
            <a:endParaRPr lang="en-US" sz="2400" b="1" dirty="0" smtClean="0">
              <a:solidFill>
                <a:srgbClr val="00B050"/>
              </a:solidFill>
            </a:endParaRPr>
          </a:p>
          <a:p>
            <a:pPr marL="0" lvl="0" indent="0">
              <a:buNone/>
            </a:pPr>
            <a:endParaRPr lang="en-US" sz="2400" b="1" dirty="0">
              <a:solidFill>
                <a:srgbClr val="00B050"/>
              </a:solidFill>
            </a:endParaRPr>
          </a:p>
          <a:p>
            <a:pPr marL="0" lvl="0" indent="0">
              <a:buNone/>
            </a:pPr>
            <a:r>
              <a:rPr lang="en-US" sz="2400" b="1" dirty="0" smtClean="0">
                <a:solidFill>
                  <a:srgbClr val="00B050"/>
                </a:solidFill>
              </a:rPr>
              <a:t>			       </a:t>
            </a:r>
            <a:r>
              <a:rPr lang="en-US" b="1" dirty="0" smtClean="0">
                <a:solidFill>
                  <a:srgbClr val="00B050"/>
                </a:solidFill>
              </a:rPr>
              <a:t>THANKS</a:t>
            </a:r>
            <a:endParaRPr lang="en-US" b="1" dirty="0">
              <a:solidFill>
                <a:srgbClr val="00B050"/>
              </a:solidFill>
            </a:endParaRPr>
          </a:p>
          <a:p>
            <a:pPr marL="0" indent="0">
              <a:buNone/>
            </a:pPr>
            <a:endParaRPr lang="en-US" sz="2400"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96882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2576</TotalTime>
  <Words>405</Words>
  <Application>Microsoft Office PowerPoint</Application>
  <PresentationFormat>On-screen Show (4:3)</PresentationFormat>
  <Paragraphs>77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Topic 7:  Payment of Dividends : </vt:lpstr>
      <vt:lpstr>Payment of Dividends  (UNIT – 4) :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340</cp:revision>
  <dcterms:created xsi:type="dcterms:W3CDTF">2020-04-22T16:46:26Z</dcterms:created>
  <dcterms:modified xsi:type="dcterms:W3CDTF">2020-05-09T06:55:17Z</dcterms:modified>
</cp:coreProperties>
</file>