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66" r:id="rId3"/>
    <p:sldId id="289" r:id="rId4"/>
    <p:sldId id="294" r:id="rId5"/>
    <p:sldId id="295" r:id="rId6"/>
    <p:sldId id="29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07" autoAdjust="0"/>
  </p:normalViewPr>
  <p:slideViewPr>
    <p:cSldViewPr>
      <p:cViewPr varScale="1">
        <p:scale>
          <a:sx n="81" d="100"/>
          <a:sy n="81" d="100"/>
        </p:scale>
        <p:origin x="-10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557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57D08-9849-41D9-B130-FA8FEE1952EE}" type="datetimeFigureOut">
              <a:rPr lang="en-US" smtClean="0"/>
              <a:pPr/>
              <a:t>13-May-20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F1DE5-A984-472B-84C0-6981898088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78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4C62-E352-4B47-8D99-DC939B50BA75}" type="datetime1">
              <a:rPr lang="en-US" smtClean="0"/>
              <a:t>13-May-20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C7B3A-31F7-4B24-A20D-AC45FDBAA8CC}" type="datetime1">
              <a:rPr lang="en-US" smtClean="0"/>
              <a:t>13-May-20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51E4-1196-49F4-9871-2ACF9B0D0151}" type="datetime1">
              <a:rPr lang="en-US" smtClean="0"/>
              <a:t>13-May-20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28C1-54BB-4F20-A2A9-25D817D0EA28}" type="datetime1">
              <a:rPr lang="en-US" smtClean="0"/>
              <a:t>13-May-20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AEE1-6EBF-4763-A304-A2C0E49C6C5D}" type="datetime1">
              <a:rPr lang="en-US" smtClean="0"/>
              <a:t>13-May-20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780F-5374-4CE1-AB72-E2C2ADB5FC94}" type="datetime1">
              <a:rPr lang="en-US" smtClean="0"/>
              <a:t>13-May-20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A129-B6A9-4B80-B00E-A4C7B823145B}" type="datetime1">
              <a:rPr lang="en-US" smtClean="0"/>
              <a:t>13-May-20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95A2-147C-42C0-B3EB-D4D3427CBD09}" type="datetime1">
              <a:rPr lang="en-US" smtClean="0"/>
              <a:t>13-May-20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B191-CC46-4094-B44D-D1B86DC22ECF}" type="datetime1">
              <a:rPr lang="en-US" smtClean="0"/>
              <a:t>13-May-20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89C3-C322-4CB4-A085-11F03536CC9B}" type="datetime1">
              <a:rPr lang="en-US" smtClean="0"/>
              <a:t>13-May-20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5DBC-DDCE-4C15-AC58-6FCEBB0BB589}" type="datetime1">
              <a:rPr lang="en-US" smtClean="0"/>
              <a:t>13-May-20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9CE9B-24FF-4A0C-B845-39999D53A5BC}" type="datetime1">
              <a:rPr lang="en-US" smtClean="0"/>
              <a:t>13-May-20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vestopedia.com/terms/i/internalaudit.asp" TargetMode="External"/><Relationship Id="rId2" Type="http://schemas.openxmlformats.org/officeDocument/2006/relationships/hyperlink" Target="https://www.investopedia.com/terms/s/stakeholder.as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taxguru.in/company-law/forms-appointment-resignation-removal-reporting-fraud-auditor-companies-act-2013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Topic </a:t>
            </a:r>
            <a:r>
              <a:rPr lang="en-US" dirty="0" smtClean="0"/>
              <a:t>9:  Provisions in Companies Act 2013 relating to Audit (Part-I) 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/>
              <a:t>	Class: 		B.Com.2</a:t>
            </a:r>
            <a:r>
              <a:rPr lang="en-US" baseline="30000" dirty="0" smtClean="0"/>
              <a:t>nd</a:t>
            </a:r>
            <a:r>
              <a:rPr lang="en-US" dirty="0" smtClean="0"/>
              <a:t> Semester (Honours)</a:t>
            </a:r>
          </a:p>
          <a:p>
            <a:pPr marL="514350" indent="-514350">
              <a:buNone/>
            </a:pPr>
            <a:r>
              <a:rPr lang="en-US" dirty="0" smtClean="0"/>
              <a:t>	Subject: 	Corporate Law</a:t>
            </a:r>
          </a:p>
          <a:p>
            <a:pPr marL="514350" indent="-514350">
              <a:buNone/>
            </a:pPr>
            <a:r>
              <a:rPr lang="en-US" dirty="0" smtClean="0"/>
              <a:t>	Unit: 		4 (Dividends, Accounts, Audit)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sz="2400" dirty="0" smtClean="0"/>
              <a:t>Prepared By:  	Biswajit Sarmah</a:t>
            </a:r>
          </a:p>
          <a:p>
            <a:pPr marL="514350" indent="-514350">
              <a:buNone/>
            </a:pPr>
            <a:r>
              <a:rPr lang="en-US" sz="2400" dirty="0" smtClean="0"/>
              <a:t>				Asst. Professor, </a:t>
            </a:r>
          </a:p>
          <a:p>
            <a:pPr marL="514350" indent="-514350">
              <a:buNone/>
            </a:pPr>
            <a:r>
              <a:rPr lang="en-US" sz="2400" dirty="0" smtClean="0"/>
              <a:t>				Dept. of Commerce</a:t>
            </a:r>
          </a:p>
          <a:p>
            <a:pPr marL="514350" indent="-514350">
              <a:buNone/>
            </a:pPr>
            <a:r>
              <a:rPr lang="en-US" sz="2400" dirty="0" smtClean="0"/>
              <a:t>				Paschim Guwahati Mahavidyalaya</a:t>
            </a:r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/>
              <a:t>Provisions in Companies Act 2013 relating to </a:t>
            </a:r>
            <a:r>
              <a:rPr lang="en-US" dirty="0" smtClean="0"/>
              <a:t>Audit </a:t>
            </a:r>
            <a:r>
              <a:rPr lang="en-US" dirty="0" smtClean="0"/>
              <a:t>(Part-I) </a:t>
            </a:r>
            <a:r>
              <a:rPr lang="en-US" dirty="0"/>
              <a:t>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8768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What </a:t>
            </a:r>
            <a:r>
              <a:rPr lang="en-US" sz="2400" b="1" dirty="0" smtClean="0">
                <a:solidFill>
                  <a:srgbClr val="FF0000"/>
                </a:solidFill>
              </a:rPr>
              <a:t>is Audit:</a:t>
            </a:r>
            <a:endParaRPr lang="en-US" sz="2400" dirty="0"/>
          </a:p>
          <a:p>
            <a:r>
              <a:rPr lang="en-US" sz="2400" dirty="0"/>
              <a:t>The term audit usually refers to </a:t>
            </a:r>
            <a:r>
              <a:rPr lang="en-US" sz="2400" dirty="0" smtClean="0"/>
              <a:t>examination of financial statements in an </a:t>
            </a:r>
            <a:r>
              <a:rPr lang="en-US" sz="2400" dirty="0" err="1" smtClean="0"/>
              <a:t>organisation</a:t>
            </a:r>
            <a:r>
              <a:rPr lang="en-US" sz="2400" dirty="0" smtClean="0"/>
              <a:t>. </a:t>
            </a:r>
            <a:r>
              <a:rPr lang="en-US" sz="2400" dirty="0"/>
              <a:t>A </a:t>
            </a:r>
            <a:r>
              <a:rPr lang="en-US" sz="2400" dirty="0">
                <a:solidFill>
                  <a:srgbClr val="0070C0"/>
                </a:solidFill>
              </a:rPr>
              <a:t>financial audit </a:t>
            </a:r>
            <a:r>
              <a:rPr lang="en-US" sz="2400" dirty="0"/>
              <a:t>is an </a:t>
            </a:r>
            <a:r>
              <a:rPr lang="en-US" sz="2400" dirty="0" smtClean="0"/>
              <a:t>examination </a:t>
            </a:r>
            <a:r>
              <a:rPr lang="en-US" sz="2400" dirty="0"/>
              <a:t>and evaluation of the </a:t>
            </a:r>
            <a:r>
              <a:rPr lang="en-US" sz="2400" u="sng" dirty="0"/>
              <a:t>financial statements</a:t>
            </a:r>
            <a:r>
              <a:rPr lang="en-US" sz="2400" dirty="0"/>
              <a:t> of an organization </a:t>
            </a:r>
            <a:r>
              <a:rPr lang="en-US" sz="2400" dirty="0" smtClean="0"/>
              <a:t>carried out to </a:t>
            </a:r>
            <a:r>
              <a:rPr lang="en-US" sz="2400" dirty="0"/>
              <a:t>make sure that the financial </a:t>
            </a:r>
            <a:r>
              <a:rPr lang="en-US" sz="2400" dirty="0" smtClean="0"/>
              <a:t>records prepared </a:t>
            </a:r>
            <a:r>
              <a:rPr lang="en-US" sz="2400" dirty="0"/>
              <a:t>are a fair and accurate representation of the </a:t>
            </a:r>
            <a:r>
              <a:rPr lang="en-US" sz="2400" dirty="0" smtClean="0"/>
              <a:t>transactions performed in the company during the financial year. </a:t>
            </a:r>
            <a:r>
              <a:rPr lang="en-US" sz="2400" dirty="0"/>
              <a:t>The audit can be conducted </a:t>
            </a:r>
            <a:r>
              <a:rPr lang="en-US" sz="2400" dirty="0">
                <a:solidFill>
                  <a:srgbClr val="FF0000"/>
                </a:solidFill>
              </a:rPr>
              <a:t>internally</a:t>
            </a:r>
            <a:r>
              <a:rPr lang="en-US" sz="2400" dirty="0"/>
              <a:t> by employees of the organization or </a:t>
            </a:r>
            <a:r>
              <a:rPr lang="en-US" sz="2400" dirty="0">
                <a:solidFill>
                  <a:srgbClr val="FF0000"/>
                </a:solidFill>
              </a:rPr>
              <a:t>externally</a:t>
            </a:r>
            <a:r>
              <a:rPr lang="en-US" sz="2400" dirty="0"/>
              <a:t> by an outside </a:t>
            </a:r>
            <a:r>
              <a:rPr lang="en-US" sz="2400" dirty="0" smtClean="0"/>
              <a:t>firm (such </a:t>
            </a:r>
            <a:r>
              <a:rPr lang="en-US" sz="2400" dirty="0"/>
              <a:t>as a Chartered Accountant </a:t>
            </a:r>
            <a:r>
              <a:rPr lang="en-US" sz="2400" dirty="0" smtClean="0"/>
              <a:t>Firm), a company or government agencies.</a:t>
            </a: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13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Objective of conducting Audit in a company:</a:t>
            </a:r>
            <a:endParaRPr lang="en-US" sz="2000" dirty="0">
              <a:solidFill>
                <a:srgbClr val="FF0000"/>
              </a:solidFill>
            </a:endParaRPr>
          </a:p>
          <a:p>
            <a:pPr lvl="0"/>
            <a:r>
              <a:rPr lang="en-US" sz="2000" dirty="0"/>
              <a:t>The </a:t>
            </a:r>
            <a:r>
              <a:rPr lang="en-US" sz="2000" b="1" dirty="0"/>
              <a:t>purpose of an audit</a:t>
            </a:r>
            <a:r>
              <a:rPr lang="en-US" sz="2000" dirty="0"/>
              <a:t> </a:t>
            </a:r>
            <a:r>
              <a:rPr lang="en-US" sz="2000" dirty="0" smtClean="0"/>
              <a:t>in a business house is </a:t>
            </a:r>
            <a:r>
              <a:rPr lang="en-US" sz="2000" dirty="0"/>
              <a:t>to provide an </a:t>
            </a:r>
            <a:r>
              <a:rPr lang="en-US" sz="2000" dirty="0" smtClean="0"/>
              <a:t>independent </a:t>
            </a:r>
            <a:r>
              <a:rPr lang="en-US" sz="2000" dirty="0"/>
              <a:t>examination of the financial statements, </a:t>
            </a:r>
            <a:endParaRPr lang="en-US" sz="2000" dirty="0" smtClean="0"/>
          </a:p>
          <a:p>
            <a:pPr lvl="0"/>
            <a:r>
              <a:rPr lang="en-US" sz="2000" dirty="0" smtClean="0"/>
              <a:t>Audit </a:t>
            </a:r>
            <a:r>
              <a:rPr lang="en-US" sz="2000" dirty="0"/>
              <a:t>increases the value and credibility of the financial statements produced by </a:t>
            </a:r>
            <a:r>
              <a:rPr lang="en-US" sz="2000" dirty="0" smtClean="0"/>
              <a:t>management</a:t>
            </a:r>
            <a:r>
              <a:rPr lang="en-US" sz="2000" dirty="0"/>
              <a:t>.</a:t>
            </a:r>
            <a:endParaRPr lang="en-US" sz="2000" dirty="0" smtClean="0"/>
          </a:p>
          <a:p>
            <a:pPr lvl="0"/>
            <a:r>
              <a:rPr lang="en-US" sz="2000" smtClean="0"/>
              <a:t>Which </a:t>
            </a:r>
            <a:r>
              <a:rPr lang="en-US" sz="2000" dirty="0"/>
              <a:t>increase user confidence in the financial </a:t>
            </a:r>
            <a:r>
              <a:rPr lang="en-US" sz="2000" dirty="0" smtClean="0"/>
              <a:t>statement and reduce </a:t>
            </a:r>
            <a:r>
              <a:rPr lang="en-US" sz="2000" dirty="0"/>
              <a:t>investor risk</a:t>
            </a:r>
            <a:r>
              <a:rPr lang="en-US" sz="2000" dirty="0" smtClean="0"/>
              <a:t>.</a:t>
            </a:r>
          </a:p>
          <a:p>
            <a:pPr lvl="0"/>
            <a:r>
              <a:rPr lang="en-US" sz="2000" dirty="0" smtClean="0"/>
              <a:t>The  income tax authority will not accept any Financial document fro a company unless it is properly audited.</a:t>
            </a:r>
          </a:p>
          <a:p>
            <a:pPr lvl="0"/>
            <a:r>
              <a:rPr lang="en-US" sz="2000" dirty="0" smtClean="0"/>
              <a:t>Companies have to compulsorily conduct audit  to obey the rules of Companies Act and also to follow the directives from the governments.</a:t>
            </a:r>
          </a:p>
          <a:p>
            <a:pPr marL="0" lv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Who is an Auditor:</a:t>
            </a:r>
          </a:p>
          <a:p>
            <a:r>
              <a:rPr lang="en-US" sz="2000" b="1" dirty="0" smtClean="0"/>
              <a:t>A person, a firm or a company who has been appointed to conduct the audit in an </a:t>
            </a:r>
            <a:r>
              <a:rPr lang="en-US" sz="2000" b="1" dirty="0" err="1" smtClean="0"/>
              <a:t>organisation</a:t>
            </a:r>
            <a:r>
              <a:rPr lang="en-US" sz="2000" b="1" dirty="0" smtClean="0"/>
              <a:t> is termed as an Auditor. Generally a Chartered Accountant Firm conducts audit work in a company as an Auditor.</a:t>
            </a:r>
            <a:endParaRPr lang="en-US" sz="20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774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Types </a:t>
            </a:r>
            <a:r>
              <a:rPr lang="en-US" sz="2000" b="1" dirty="0">
                <a:solidFill>
                  <a:srgbClr val="FF0000"/>
                </a:solidFill>
              </a:rPr>
              <a:t>of </a:t>
            </a:r>
            <a:r>
              <a:rPr lang="en-US" sz="2000" b="1" dirty="0" smtClean="0">
                <a:solidFill>
                  <a:srgbClr val="FF0000"/>
                </a:solidFill>
              </a:rPr>
              <a:t>Audits:</a:t>
            </a:r>
            <a:endParaRPr lang="en-US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 smtClean="0"/>
              <a:t>1.   </a:t>
            </a:r>
            <a:r>
              <a:rPr lang="en-US" sz="2000" b="1" dirty="0" smtClean="0"/>
              <a:t>External Audits:</a:t>
            </a:r>
            <a:endParaRPr lang="en-US" sz="2000" b="1" dirty="0"/>
          </a:p>
          <a:p>
            <a:r>
              <a:rPr lang="en-US" sz="2000" dirty="0">
                <a:solidFill>
                  <a:srgbClr val="0070C0"/>
                </a:solidFill>
              </a:rPr>
              <a:t>Audits performed by </a:t>
            </a:r>
            <a:r>
              <a:rPr lang="en-US" sz="2000" dirty="0" smtClean="0">
                <a:solidFill>
                  <a:srgbClr val="0070C0"/>
                </a:solidFill>
              </a:rPr>
              <a:t>outsiders </a:t>
            </a:r>
            <a:r>
              <a:rPr lang="en-US" sz="2000" dirty="0" smtClean="0"/>
              <a:t>(third party) are called External Audit. External audit  </a:t>
            </a:r>
            <a:r>
              <a:rPr lang="en-US" sz="2000" dirty="0"/>
              <a:t>can be extremely helpful in removing any bias in reviewing the </a:t>
            </a:r>
            <a:r>
              <a:rPr lang="en-US" sz="2000" dirty="0" smtClean="0"/>
              <a:t>condition of </a:t>
            </a:r>
            <a:r>
              <a:rPr lang="en-US" sz="2000" dirty="0"/>
              <a:t>a company's </a:t>
            </a:r>
            <a:r>
              <a:rPr lang="en-US" sz="2000" dirty="0" smtClean="0"/>
              <a:t>financial policies. </a:t>
            </a:r>
            <a:r>
              <a:rPr lang="en-US" sz="2000" dirty="0"/>
              <a:t>Financial audits seek to identify if there are any material misstatements in the financial statements. </a:t>
            </a:r>
            <a:r>
              <a:rPr lang="en-US" sz="2000" dirty="0" smtClean="0"/>
              <a:t>External audits </a:t>
            </a:r>
            <a:r>
              <a:rPr lang="en-US" sz="2000" dirty="0"/>
              <a:t>allow </a:t>
            </a:r>
            <a:r>
              <a:rPr lang="en-US" sz="2000" dirty="0" smtClean="0"/>
              <a:t>different </a:t>
            </a:r>
            <a:r>
              <a:rPr lang="en-US" sz="2000" u="sng" dirty="0" smtClean="0">
                <a:hlinkClick r:id="rId2"/>
              </a:rPr>
              <a:t>stakeholders</a:t>
            </a:r>
            <a:r>
              <a:rPr lang="en-US" sz="2000" u="sng" dirty="0" smtClean="0"/>
              <a:t> of the company  like the shareholders, investors, bankers or government</a:t>
            </a:r>
            <a:r>
              <a:rPr lang="en-US" sz="2000" dirty="0"/>
              <a:t> to make better, more informed decisions related to the </a:t>
            </a:r>
            <a:r>
              <a:rPr lang="en-US" sz="2000" dirty="0" smtClean="0"/>
              <a:t>company’s financial state.</a:t>
            </a:r>
          </a:p>
          <a:p>
            <a:pPr marL="0" indent="0">
              <a:buNone/>
            </a:pPr>
            <a:r>
              <a:rPr lang="en-US" sz="2000" dirty="0" smtClean="0"/>
              <a:t>2.  </a:t>
            </a:r>
            <a:r>
              <a:rPr lang="en-US" sz="2000" b="1" dirty="0" smtClean="0"/>
              <a:t>Internal Audits:</a:t>
            </a:r>
            <a:endParaRPr lang="en-US" sz="2000" b="1" dirty="0"/>
          </a:p>
          <a:p>
            <a:r>
              <a:rPr lang="en-US" sz="2000" dirty="0" smtClean="0"/>
              <a:t>Audit </a:t>
            </a:r>
            <a:r>
              <a:rPr lang="en-US" sz="2000" dirty="0" smtClean="0">
                <a:solidFill>
                  <a:srgbClr val="0070C0"/>
                </a:solidFill>
              </a:rPr>
              <a:t>performed by inside members </a:t>
            </a:r>
            <a:r>
              <a:rPr lang="en-US" sz="2000" dirty="0" smtClean="0"/>
              <a:t>of an </a:t>
            </a:r>
            <a:r>
              <a:rPr lang="en-US" sz="2000" dirty="0" err="1" smtClean="0"/>
              <a:t>organisation</a:t>
            </a:r>
            <a:r>
              <a:rPr lang="en-US" sz="2000" dirty="0" smtClean="0"/>
              <a:t> is called Internal audit. Internal </a:t>
            </a:r>
            <a:r>
              <a:rPr lang="en-US" sz="2000" dirty="0"/>
              <a:t>auditors are employed by the company </a:t>
            </a:r>
            <a:r>
              <a:rPr lang="en-US" sz="2000" dirty="0" smtClean="0"/>
              <a:t>for </a:t>
            </a:r>
            <a:r>
              <a:rPr lang="en-US" sz="2000" dirty="0"/>
              <a:t>whom they are performing an audit, and the </a:t>
            </a:r>
            <a:r>
              <a:rPr lang="en-US" sz="2000" dirty="0" smtClean="0">
                <a:solidFill>
                  <a:srgbClr val="0070C0"/>
                </a:solidFill>
              </a:rPr>
              <a:t>audit report (summary of findings of the audit) </a:t>
            </a:r>
            <a:r>
              <a:rPr lang="en-US" sz="2000" dirty="0"/>
              <a:t>is given directly to management and the board of directors. </a:t>
            </a:r>
            <a:endParaRPr lang="en-US" sz="2000" dirty="0" smtClean="0"/>
          </a:p>
          <a:p>
            <a:r>
              <a:rPr lang="en-US" sz="2000" dirty="0"/>
              <a:t>The results of the</a:t>
            </a:r>
            <a:r>
              <a:rPr lang="en-US" sz="2000" u="sng" dirty="0"/>
              <a:t> </a:t>
            </a:r>
            <a:r>
              <a:rPr lang="en-US" sz="2000" u="sng" dirty="0">
                <a:hlinkClick r:id="rId3"/>
              </a:rPr>
              <a:t>internal audit</a:t>
            </a:r>
            <a:r>
              <a:rPr lang="en-US" sz="2000" dirty="0"/>
              <a:t> are used to make managerial changes and improvements to internal controls</a:t>
            </a:r>
            <a:r>
              <a:rPr lang="en-US" sz="2000" dirty="0" smtClean="0"/>
              <a:t>.</a:t>
            </a:r>
            <a:r>
              <a:rPr lang="en-US" sz="2000" dirty="0"/>
              <a:t> It also provides a benefit to management by identifying flaws in internal control or financial reporting prior to its review by external auditors.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934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Provisions of Companies Act 2013 regarding Audit in a company:</a:t>
            </a:r>
          </a:p>
          <a:p>
            <a:pPr marL="0" indent="0">
              <a:buNone/>
            </a:pPr>
            <a:r>
              <a:rPr lang="en-US" sz="2000" dirty="0"/>
              <a:t>Chapter X </a:t>
            </a:r>
            <a:r>
              <a:rPr lang="en-US" sz="2000" dirty="0" smtClean="0"/>
              <a:t> contains information regarding Audit </a:t>
            </a:r>
            <a:r>
              <a:rPr lang="en-US" sz="2000" dirty="0"/>
              <a:t>&amp; auditors </a:t>
            </a:r>
            <a:r>
              <a:rPr lang="en-US" sz="2000" dirty="0" smtClean="0"/>
              <a:t>in various sections </a:t>
            </a:r>
            <a:r>
              <a:rPr lang="en-US" sz="2000" dirty="0"/>
              <a:t>from Sections 139 to 148 of the Companies Act, </a:t>
            </a:r>
            <a:r>
              <a:rPr lang="en-US" sz="2000" dirty="0" smtClean="0"/>
              <a:t>2013 along with</a:t>
            </a:r>
            <a:r>
              <a:rPr lang="en-US" sz="2000" dirty="0"/>
              <a:t> </a:t>
            </a:r>
            <a:r>
              <a:rPr lang="en-US" sz="2000" b="1" dirty="0">
                <a:hlinkClick r:id="rId2"/>
              </a:rPr>
              <a:t>Companies (Audit and Auditors) Rules, 2014</a:t>
            </a:r>
            <a:r>
              <a:rPr lang="en-US" sz="2000" dirty="0"/>
              <a:t> </a:t>
            </a:r>
            <a:r>
              <a:rPr lang="en-US" sz="2000" dirty="0" smtClean="0"/>
              <a:t>, which comes </a:t>
            </a:r>
            <a:r>
              <a:rPr lang="en-US" sz="2000" dirty="0"/>
              <a:t>into force </a:t>
            </a:r>
            <a:r>
              <a:rPr lang="en-US" sz="2000" dirty="0" smtClean="0"/>
              <a:t>from 1st </a:t>
            </a:r>
            <a:r>
              <a:rPr lang="en-US" sz="2000" dirty="0"/>
              <a:t>April, 2014.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Some of the Key changes made in the Companies Act of 2013 are:</a:t>
            </a:r>
          </a:p>
          <a:p>
            <a:r>
              <a:rPr lang="en-US" sz="2000" dirty="0" smtClean="0"/>
              <a:t>1</a:t>
            </a:r>
            <a:r>
              <a:rPr lang="en-US" sz="2000" dirty="0"/>
              <a:t>)      The term of auditor holding the office in a company is </a:t>
            </a:r>
            <a:r>
              <a:rPr lang="en-US" sz="2000" dirty="0">
                <a:solidFill>
                  <a:srgbClr val="0070C0"/>
                </a:solidFill>
              </a:rPr>
              <a:t>increased to 5 years</a:t>
            </a:r>
            <a:r>
              <a:rPr lang="en-US" sz="2000" dirty="0"/>
              <a:t> subject to </a:t>
            </a:r>
            <a:r>
              <a:rPr lang="en-US" sz="2000" dirty="0">
                <a:solidFill>
                  <a:srgbClr val="0070C0"/>
                </a:solidFill>
              </a:rPr>
              <a:t>ratification at every AGM </a:t>
            </a:r>
            <a:r>
              <a:rPr lang="en-US" sz="2000" dirty="0"/>
              <a:t>as compared to one year in the previous act.</a:t>
            </a:r>
          </a:p>
          <a:p>
            <a:r>
              <a:rPr lang="en-US" sz="2000" dirty="0"/>
              <a:t>2)      Mandatory </a:t>
            </a:r>
            <a:r>
              <a:rPr lang="en-US" sz="2000" dirty="0">
                <a:solidFill>
                  <a:srgbClr val="0070C0"/>
                </a:solidFill>
              </a:rPr>
              <a:t>rotation of auditors </a:t>
            </a:r>
            <a:r>
              <a:rPr lang="en-US" sz="2000" dirty="0"/>
              <a:t>in case </a:t>
            </a:r>
            <a:r>
              <a:rPr lang="en-US" sz="2000" dirty="0">
                <a:solidFill>
                  <a:srgbClr val="0070C0"/>
                </a:solidFill>
              </a:rPr>
              <a:t>of listed companies</a:t>
            </a:r>
            <a:r>
              <a:rPr lang="en-US" sz="2000" dirty="0"/>
              <a:t>, certain unlisted companies &amp; certain private companies </a:t>
            </a:r>
            <a:r>
              <a:rPr lang="en-US" sz="2000" dirty="0">
                <a:solidFill>
                  <a:srgbClr val="0070C0"/>
                </a:solidFill>
              </a:rPr>
              <a:t>after 5 years</a:t>
            </a:r>
            <a:r>
              <a:rPr lang="en-US" sz="2000" dirty="0"/>
              <a:t>.</a:t>
            </a:r>
          </a:p>
          <a:p>
            <a:r>
              <a:rPr lang="en-US" sz="2000" dirty="0"/>
              <a:t>3)      </a:t>
            </a:r>
            <a:r>
              <a:rPr lang="en-US" sz="2000" dirty="0" smtClean="0"/>
              <a:t>Limited Liability Partnership (LLP) </a:t>
            </a:r>
            <a:r>
              <a:rPr lang="en-US" sz="2000" dirty="0" err="1" smtClean="0"/>
              <a:t>organisation</a:t>
            </a:r>
            <a:r>
              <a:rPr lang="en-US" sz="2000" dirty="0" smtClean="0"/>
              <a:t> </a:t>
            </a:r>
            <a:r>
              <a:rPr lang="en-US" sz="2000" dirty="0"/>
              <a:t>is eligible to be appointed as an </a:t>
            </a:r>
            <a:r>
              <a:rPr lang="en-US" sz="2000" dirty="0" smtClean="0"/>
              <a:t>auditor.</a:t>
            </a:r>
          </a:p>
          <a:p>
            <a:r>
              <a:rPr lang="en-US" sz="2000" dirty="0" smtClean="0"/>
              <a:t>4)</a:t>
            </a:r>
            <a:r>
              <a:rPr lang="en-US" sz="2000" dirty="0"/>
              <a:t>      Automatic re-appointment of retiring auditor in case of other companies where no resolution is passed in AGM</a:t>
            </a:r>
          </a:p>
          <a:p>
            <a:r>
              <a:rPr lang="en-US" sz="2000" dirty="0" smtClean="0"/>
              <a:t>5)</a:t>
            </a:r>
            <a:r>
              <a:rPr lang="en-US" sz="2000" dirty="0"/>
              <a:t>      </a:t>
            </a:r>
            <a:r>
              <a:rPr lang="en-US" sz="2000" dirty="0"/>
              <a:t>No. of audits </a:t>
            </a:r>
            <a:r>
              <a:rPr lang="en-US" sz="2000" dirty="0" smtClean="0"/>
              <a:t>performed per </a:t>
            </a:r>
            <a:r>
              <a:rPr lang="en-US" sz="2000" dirty="0"/>
              <a:t>individual/partner reduced to twenty including private limited companies.</a:t>
            </a:r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5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2000" dirty="0" smtClean="0"/>
              <a:t>6)</a:t>
            </a:r>
            <a:r>
              <a:rPr lang="en-US" sz="2000" dirty="0"/>
              <a:t>  As per Section 143 (2), an auditor is required to make a report to the members on the accounts examined by </a:t>
            </a:r>
            <a:r>
              <a:rPr lang="en-US" sz="2000" dirty="0" smtClean="0"/>
              <a:t>him. Matters </a:t>
            </a:r>
            <a:r>
              <a:rPr lang="en-US" sz="2000" dirty="0"/>
              <a:t>which are required to be included in the audit </a:t>
            </a:r>
            <a:r>
              <a:rPr lang="en-US" sz="2000" dirty="0" smtClean="0"/>
              <a:t>report are-</a:t>
            </a:r>
            <a:endParaRPr lang="en-US" sz="2000" dirty="0"/>
          </a:p>
          <a:p>
            <a:r>
              <a:rPr lang="en-US" sz="2000" dirty="0"/>
              <a:t>a. Balance Sheet</a:t>
            </a:r>
          </a:p>
          <a:p>
            <a:r>
              <a:rPr lang="en-US" sz="2000" dirty="0"/>
              <a:t>b. Profit &amp; Loss Account</a:t>
            </a:r>
          </a:p>
          <a:p>
            <a:r>
              <a:rPr lang="en-US" sz="2000" b="1" i="1" dirty="0"/>
              <a:t>c.  </a:t>
            </a:r>
            <a:r>
              <a:rPr lang="en-US" sz="2000" b="1" i="1" dirty="0" smtClean="0"/>
              <a:t>Cash </a:t>
            </a:r>
            <a:r>
              <a:rPr lang="en-US" sz="2000" b="1" i="1" dirty="0"/>
              <a:t>Flow </a:t>
            </a:r>
            <a:r>
              <a:rPr lang="en-US" sz="2000" b="1" i="1" dirty="0" smtClean="0"/>
              <a:t>Statement  (CFS </a:t>
            </a:r>
            <a:r>
              <a:rPr lang="en-US" sz="2000" b="1" i="1" dirty="0"/>
              <a:t>is not mandatory</a:t>
            </a:r>
            <a:r>
              <a:rPr lang="en-US" sz="2000" dirty="0"/>
              <a:t> in case of One Person Company, Small Company &amp; Dormant Company</a:t>
            </a:r>
            <a:r>
              <a:rPr lang="en-US" sz="2000" dirty="0" smtClean="0"/>
              <a:t>.)</a:t>
            </a:r>
            <a:endParaRPr lang="en-US" sz="2000" dirty="0"/>
          </a:p>
          <a:p>
            <a:r>
              <a:rPr lang="en-US" sz="2000" dirty="0"/>
              <a:t>d. A statement of changes in equity if </a:t>
            </a:r>
            <a:r>
              <a:rPr lang="en-US" sz="2000" dirty="0" smtClean="0"/>
              <a:t>applicable.</a:t>
            </a:r>
            <a:endParaRPr lang="en-US" sz="2000" dirty="0"/>
          </a:p>
          <a:p>
            <a:r>
              <a:rPr lang="en-US" sz="2000" dirty="0"/>
              <a:t>e. Other Statements as </a:t>
            </a:r>
            <a:r>
              <a:rPr lang="en-US" sz="2000" dirty="0" smtClean="0"/>
              <a:t>prescribed.</a:t>
            </a:r>
            <a:endParaRPr lang="en-US" sz="2000" dirty="0"/>
          </a:p>
          <a:p>
            <a:pPr marL="0" indent="0">
              <a:buNone/>
            </a:pPr>
            <a:endParaRPr lang="en-US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600" dirty="0" smtClean="0">
                <a:solidFill>
                  <a:srgbClr val="00B050"/>
                </a:solidFill>
              </a:rPr>
              <a:t>                                 </a:t>
            </a:r>
            <a:r>
              <a:rPr lang="en-US" sz="3600" dirty="0" smtClean="0">
                <a:solidFill>
                  <a:srgbClr val="00B050"/>
                </a:solidFill>
              </a:rPr>
              <a:t>THANKS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177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3442</TotalTime>
  <Words>174</Words>
  <Application>Microsoft Office PowerPoint</Application>
  <PresentationFormat>On-screen Show (4:3)</PresentationFormat>
  <Paragraphs>49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Topic 9:  Provisions in Companies Act 2013 relating to Audit (Part-I) : </vt:lpstr>
      <vt:lpstr>Provisions in Companies Act 2013 relating to Audit (Part-I) :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COMPANIES</dc:title>
  <dc:creator>iqac</dc:creator>
  <cp:lastModifiedBy>iqac</cp:lastModifiedBy>
  <cp:revision>404</cp:revision>
  <dcterms:created xsi:type="dcterms:W3CDTF">2020-04-22T16:46:26Z</dcterms:created>
  <dcterms:modified xsi:type="dcterms:W3CDTF">2020-05-14T05:19:10Z</dcterms:modified>
</cp:coreProperties>
</file>