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6" r:id="rId3"/>
    <p:sldId id="300" r:id="rId4"/>
    <p:sldId id="295" r:id="rId5"/>
    <p:sldId id="301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21-May-20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21-May-20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21-May-20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21-May-20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21-May-20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21-May-20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21-May-20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21-May-20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21-May-20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21-May-20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21-May-20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21-May-20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21-May-20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 </a:t>
            </a:r>
            <a:r>
              <a:rPr lang="en-US" dirty="0" smtClean="0"/>
              <a:t>11:  Insider Trading: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4 (Dividends, Accounts, Audit)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Insider Trading: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181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What is </a:t>
            </a:r>
            <a:r>
              <a:rPr lang="en-US" sz="2400" b="1" dirty="0" smtClean="0">
                <a:solidFill>
                  <a:srgbClr val="FF0000"/>
                </a:solidFill>
              </a:rPr>
              <a:t>Insider Trading:</a:t>
            </a:r>
          </a:p>
          <a:p>
            <a:pPr marL="0" indent="0">
              <a:buNone/>
            </a:pPr>
            <a:r>
              <a:rPr lang="en-US" sz="2400" b="1" dirty="0" smtClean="0"/>
              <a:t>Meaning of Insider Trading:</a:t>
            </a:r>
            <a:endParaRPr lang="en-US" sz="2400" dirty="0"/>
          </a:p>
          <a:p>
            <a:r>
              <a:rPr lang="en-US" sz="2400" b="1" dirty="0">
                <a:solidFill>
                  <a:srgbClr val="0070C0"/>
                </a:solidFill>
              </a:rPr>
              <a:t>Insider trading</a:t>
            </a:r>
            <a:r>
              <a:rPr lang="en-US" sz="2400" dirty="0"/>
              <a:t> </a:t>
            </a:r>
            <a:r>
              <a:rPr lang="en-US" sz="2400" dirty="0" smtClean="0"/>
              <a:t>means </a:t>
            </a:r>
            <a:r>
              <a:rPr lang="en-US" sz="2400" dirty="0"/>
              <a:t>trading in a company's </a:t>
            </a:r>
            <a:r>
              <a:rPr lang="en-US" sz="2400" dirty="0" smtClean="0"/>
              <a:t>stock and securities by some officers or directors of the company, on </a:t>
            </a:r>
            <a:r>
              <a:rPr lang="en-US" sz="2400" dirty="0"/>
              <a:t>the basis of confidential information relating to the company which is not published or not known to the </a:t>
            </a:r>
            <a:r>
              <a:rPr lang="en-US" sz="2400" dirty="0" smtClean="0"/>
              <a:t>public.</a:t>
            </a:r>
          </a:p>
          <a:p>
            <a:r>
              <a:rPr lang="en-US" sz="2400" dirty="0" smtClean="0"/>
              <a:t>It </a:t>
            </a:r>
            <a:r>
              <a:rPr lang="en-US" sz="2400" dirty="0"/>
              <a:t>is </a:t>
            </a:r>
            <a:r>
              <a:rPr lang="en-US" sz="2400" dirty="0" smtClean="0"/>
              <a:t>a </a:t>
            </a:r>
            <a:r>
              <a:rPr lang="en-US" sz="2400" dirty="0"/>
              <a:t>breach of fiduciary </a:t>
            </a:r>
            <a:r>
              <a:rPr lang="en-US" sz="2400" dirty="0" smtClean="0"/>
              <a:t>duties </a:t>
            </a:r>
            <a:r>
              <a:rPr lang="en-US" sz="2400" dirty="0"/>
              <a:t>or other relationship of trust and </a:t>
            </a:r>
            <a:r>
              <a:rPr lang="en-US" sz="2400" dirty="0" smtClean="0"/>
              <a:t>confidence by the </a:t>
            </a:r>
            <a:r>
              <a:rPr lang="en-US" sz="2400" dirty="0"/>
              <a:t>officers of a company or connected persons towards the shareholders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A person who becomes aware of non-public information </a:t>
            </a:r>
            <a:r>
              <a:rPr lang="en-US" sz="2400" dirty="0" smtClean="0"/>
              <a:t>(published) and</a:t>
            </a:r>
            <a:r>
              <a:rPr lang="en-US" sz="2400" dirty="0"/>
              <a:t> </a:t>
            </a:r>
            <a:r>
              <a:rPr lang="en-US" sz="2400" dirty="0" smtClean="0"/>
              <a:t>trades (inside Trading)</a:t>
            </a:r>
            <a:r>
              <a:rPr lang="en-US" sz="2400" dirty="0"/>
              <a:t> on that basis may be guilty of a crime.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400" b="1" dirty="0"/>
              <a:t>Who is an insider:</a:t>
            </a:r>
            <a:endParaRPr lang="en-US" sz="2400" dirty="0"/>
          </a:p>
          <a:p>
            <a:r>
              <a:rPr lang="en-US" sz="2400" b="1" dirty="0"/>
              <a:t>Insider</a:t>
            </a:r>
            <a:r>
              <a:rPr lang="en-US" sz="2400" dirty="0"/>
              <a:t> is a term describing a director or senior officer of a company, as well as any person or entity that beneficially owns more than 10% of a company's voting shares. For purposes of </a:t>
            </a:r>
            <a:r>
              <a:rPr lang="en-US" sz="2400" b="1" dirty="0"/>
              <a:t>insider trading</a:t>
            </a:r>
            <a:r>
              <a:rPr lang="en-US" sz="2400" dirty="0"/>
              <a:t>, the definition is expanded to include anyone who </a:t>
            </a:r>
            <a:r>
              <a:rPr lang="en-US" sz="2400" b="1" dirty="0"/>
              <a:t>trades</a:t>
            </a:r>
            <a:r>
              <a:rPr lang="en-US" sz="2400" dirty="0"/>
              <a:t> a company's shares based on material nonpublic knowledge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What </a:t>
            </a:r>
            <a:r>
              <a:rPr lang="en-US" sz="2400" dirty="0"/>
              <a:t>is the difference between</a:t>
            </a:r>
            <a:r>
              <a:rPr lang="en-US" sz="2400" b="1" dirty="0"/>
              <a:t> legal and illegal insider trading</a:t>
            </a:r>
            <a:r>
              <a:rPr lang="en-US" sz="2400" b="1" dirty="0" smtClean="0"/>
              <a:t>?</a:t>
            </a:r>
            <a:endParaRPr lang="en-US" sz="2400" dirty="0"/>
          </a:p>
          <a:p>
            <a:r>
              <a:rPr lang="en-US" sz="2400" b="1" dirty="0"/>
              <a:t>Illegal insider trading</a:t>
            </a:r>
            <a:r>
              <a:rPr lang="en-US" sz="2400" dirty="0"/>
              <a:t> is when the </a:t>
            </a:r>
            <a:r>
              <a:rPr lang="en-US" sz="2400" b="1" dirty="0"/>
              <a:t>insiders</a:t>
            </a:r>
            <a:r>
              <a:rPr lang="en-US" sz="2400" dirty="0"/>
              <a:t> want to benefit from the </a:t>
            </a:r>
            <a:r>
              <a:rPr lang="en-US" sz="2400" dirty="0" smtClean="0"/>
              <a:t>confidential and unpublished information </a:t>
            </a:r>
            <a:r>
              <a:rPr lang="en-US" sz="2400" dirty="0"/>
              <a:t>at the cost of the company. </a:t>
            </a:r>
            <a:r>
              <a:rPr lang="en-US" sz="2400" b="1" dirty="0"/>
              <a:t>Legal insider trading</a:t>
            </a:r>
            <a:r>
              <a:rPr lang="en-US" sz="2400" dirty="0"/>
              <a:t> is when the </a:t>
            </a:r>
            <a:r>
              <a:rPr lang="en-US" sz="2400" b="1" dirty="0"/>
              <a:t>insiders</a:t>
            </a:r>
            <a:r>
              <a:rPr lang="en-US" sz="2400" dirty="0"/>
              <a:t> of the company </a:t>
            </a:r>
            <a:r>
              <a:rPr lang="en-US" sz="2400" b="1" dirty="0"/>
              <a:t>trade</a:t>
            </a:r>
            <a:r>
              <a:rPr lang="en-US" sz="2400" dirty="0"/>
              <a:t> shares but at the same time report </a:t>
            </a:r>
            <a:r>
              <a:rPr lang="en-US" sz="2400" dirty="0" smtClean="0"/>
              <a:t>about the</a:t>
            </a:r>
            <a:r>
              <a:rPr lang="en-US" sz="2400" dirty="0"/>
              <a:t> </a:t>
            </a:r>
            <a:r>
              <a:rPr lang="en-US" sz="2400" b="1" dirty="0"/>
              <a:t>trade</a:t>
            </a:r>
            <a:r>
              <a:rPr lang="en-US" sz="2400" dirty="0"/>
              <a:t> to the Securities and Exchanges </a:t>
            </a:r>
            <a:r>
              <a:rPr lang="en-US" sz="2400" dirty="0" smtClean="0"/>
              <a:t>Board.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400" b="1" dirty="0"/>
              <a:t>Provisions under the Companies </a:t>
            </a:r>
            <a:r>
              <a:rPr lang="en-US" sz="2400" b="1" dirty="0" smtClean="0"/>
              <a:t>Act, 2013:</a:t>
            </a:r>
          </a:p>
          <a:p>
            <a:pPr fontAlgn="base"/>
            <a:r>
              <a:rPr lang="en-US" sz="2400" dirty="0"/>
              <a:t>Section 195 of the </a:t>
            </a:r>
            <a:r>
              <a:rPr lang="en-US" sz="2400" b="1" dirty="0"/>
              <a:t>Companies Act</a:t>
            </a:r>
            <a:r>
              <a:rPr lang="en-US" sz="2400" dirty="0"/>
              <a:t>, </a:t>
            </a:r>
            <a:r>
              <a:rPr lang="en-US" sz="2400" b="1" dirty="0"/>
              <a:t>2013 prohibits insider trading</a:t>
            </a:r>
            <a:r>
              <a:rPr lang="en-US" sz="2400" dirty="0"/>
              <a:t> by director or key managerial person. Section 458 of the </a:t>
            </a:r>
            <a:r>
              <a:rPr lang="en-US" sz="2400" dirty="0" smtClean="0"/>
              <a:t>Act</a:t>
            </a:r>
            <a:r>
              <a:rPr lang="en-US" sz="2400" dirty="0"/>
              <a:t> delegates powers to SEBI to prosecute </a:t>
            </a:r>
            <a:r>
              <a:rPr lang="en-US" sz="2400" b="1" dirty="0"/>
              <a:t>insider trading</a:t>
            </a:r>
            <a:r>
              <a:rPr lang="en-US" sz="2400" dirty="0"/>
              <a:t> in securities of listed </a:t>
            </a:r>
            <a:r>
              <a:rPr lang="en-US" sz="2400" b="1" dirty="0"/>
              <a:t>companies</a:t>
            </a:r>
            <a:r>
              <a:rPr lang="en-US" sz="2400" dirty="0"/>
              <a:t> and </a:t>
            </a:r>
            <a:r>
              <a:rPr lang="en-US" sz="2400" b="1" dirty="0"/>
              <a:t>companies</a:t>
            </a:r>
            <a:r>
              <a:rPr lang="en-US" sz="2400" dirty="0"/>
              <a:t> which intend to get their securities listed</a:t>
            </a:r>
            <a:r>
              <a:rPr lang="en-US" sz="2400" dirty="0" smtClean="0"/>
              <a:t>.</a:t>
            </a:r>
            <a:endParaRPr lang="en-US" sz="2400" b="1" dirty="0"/>
          </a:p>
          <a:p>
            <a:r>
              <a:rPr lang="en-US" sz="2400" dirty="0" smtClean="0"/>
              <a:t>According to Section </a:t>
            </a:r>
            <a:r>
              <a:rPr lang="en-US" sz="2400" dirty="0"/>
              <a:t>195 of the Companies </a:t>
            </a:r>
            <a:r>
              <a:rPr lang="en-US" sz="2400" dirty="0" smtClean="0"/>
              <a:t>Act,2013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(</a:t>
            </a:r>
            <a:r>
              <a:rPr lang="en-US" sz="2400" dirty="0"/>
              <a:t>1) No person including any director or key managerial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personnel </a:t>
            </a:r>
            <a:r>
              <a:rPr lang="en-US" sz="2400" dirty="0"/>
              <a:t>of a company shall enter into insider trading.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here </a:t>
            </a:r>
            <a:r>
              <a:rPr lang="en-US" sz="2400" dirty="0"/>
              <a:t>“ </a:t>
            </a:r>
            <a:r>
              <a:rPr lang="en-US" sz="2400" i="1" dirty="0"/>
              <a:t>insider trading” means –</a:t>
            </a:r>
            <a:endParaRPr lang="en-US" sz="2400" dirty="0"/>
          </a:p>
          <a:p>
            <a:pPr marL="0" indent="0">
              <a:buNone/>
            </a:pPr>
            <a:r>
              <a:rPr lang="en-US" sz="2400" i="1" dirty="0" smtClean="0"/>
              <a:t>     (</a:t>
            </a:r>
            <a:r>
              <a:rPr lang="en-US" sz="2400" i="1" dirty="0"/>
              <a:t>i) An act of </a:t>
            </a:r>
            <a:r>
              <a:rPr lang="en-US" sz="2400" i="1" dirty="0" smtClean="0"/>
              <a:t>buying, selling, dealing </a:t>
            </a:r>
            <a:r>
              <a:rPr lang="en-US" sz="2400" i="1" dirty="0"/>
              <a:t>or agreeing to subscribe, </a:t>
            </a:r>
            <a:r>
              <a:rPr lang="en-US" sz="2400" i="1" dirty="0" smtClean="0"/>
              <a:t> </a:t>
            </a:r>
          </a:p>
          <a:p>
            <a:pPr marL="0" indent="0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  buy</a:t>
            </a:r>
            <a:r>
              <a:rPr lang="en-US" sz="2400" i="1" dirty="0"/>
              <a:t>, sell </a:t>
            </a:r>
            <a:r>
              <a:rPr lang="en-US" sz="2400" i="1" dirty="0" smtClean="0"/>
              <a:t>any </a:t>
            </a:r>
            <a:r>
              <a:rPr lang="en-US" sz="2400" i="1" dirty="0"/>
              <a:t>securities, by any director or key </a:t>
            </a:r>
            <a:r>
              <a:rPr lang="en-US" sz="2400" i="1" dirty="0" smtClean="0"/>
              <a:t>managerial</a:t>
            </a:r>
            <a:endParaRPr lang="en-US" sz="2400" dirty="0"/>
          </a:p>
          <a:p>
            <a:pPr fontAlgn="base"/>
            <a:endParaRPr lang="en-US" sz="2400" dirty="0"/>
          </a:p>
          <a:p>
            <a:pPr fontAlgn="base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63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400" i="1" dirty="0" smtClean="0"/>
              <a:t>        personnel </a:t>
            </a:r>
            <a:r>
              <a:rPr lang="en-US" sz="2400" i="1" dirty="0"/>
              <a:t>or any other officer of a company who have </a:t>
            </a:r>
            <a:endParaRPr lang="en-US" sz="2400" i="1" dirty="0" smtClean="0"/>
          </a:p>
          <a:p>
            <a:pPr marL="0" indent="0" fontAlgn="base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  access </a:t>
            </a:r>
            <a:r>
              <a:rPr lang="en-US" sz="2400" i="1" dirty="0"/>
              <a:t>to any non-public </a:t>
            </a:r>
            <a:r>
              <a:rPr lang="en-US" sz="2400" i="1" dirty="0">
                <a:solidFill>
                  <a:srgbClr val="0070C0"/>
                </a:solidFill>
              </a:rPr>
              <a:t>price sensitive information </a:t>
            </a:r>
            <a:r>
              <a:rPr lang="en-US" sz="2400" i="1" dirty="0"/>
              <a:t>in </a:t>
            </a:r>
            <a:endParaRPr lang="en-US" sz="2400" i="1" dirty="0" smtClean="0"/>
          </a:p>
          <a:p>
            <a:pPr marL="0" indent="0" fontAlgn="base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  respect </a:t>
            </a:r>
            <a:r>
              <a:rPr lang="en-US" sz="2400" i="1" dirty="0"/>
              <a:t>of securities of company; </a:t>
            </a:r>
          </a:p>
          <a:p>
            <a:pPr marL="0" indent="0" fontAlgn="base">
              <a:buNone/>
            </a:pPr>
            <a:r>
              <a:rPr lang="en-US" sz="2400" i="1" dirty="0" smtClean="0"/>
              <a:t>      (</a:t>
            </a:r>
            <a:r>
              <a:rPr lang="en-US" sz="2400" i="1" dirty="0"/>
              <a:t>b) “price-sensitive information” means any information </a:t>
            </a:r>
            <a:endParaRPr lang="en-US" sz="2400" i="1" dirty="0" smtClean="0"/>
          </a:p>
          <a:p>
            <a:pPr marL="0" indent="0" fontAlgn="base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 which </a:t>
            </a:r>
            <a:r>
              <a:rPr lang="en-US" sz="2400" i="1" dirty="0"/>
              <a:t>relates, directly or indirectly, to a company and which </a:t>
            </a:r>
            <a:endParaRPr lang="en-US" sz="2400" i="1" dirty="0" smtClean="0"/>
          </a:p>
          <a:p>
            <a:pPr marL="0" indent="0" fontAlgn="base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 if </a:t>
            </a:r>
            <a:r>
              <a:rPr lang="en-US" sz="2400" i="1" dirty="0"/>
              <a:t>published is likely to materially affect the price of securities </a:t>
            </a:r>
            <a:endParaRPr lang="en-US" sz="2400" i="1" dirty="0" smtClean="0"/>
          </a:p>
          <a:p>
            <a:pPr marL="0" indent="0" fontAlgn="base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 of </a:t>
            </a:r>
            <a:r>
              <a:rPr lang="en-US" sz="2400" i="1" dirty="0"/>
              <a:t>the company.</a:t>
            </a:r>
            <a:endParaRPr lang="en-US" sz="2400" dirty="0"/>
          </a:p>
          <a:p>
            <a:pPr marL="0" indent="0" fontAlgn="base">
              <a:buNone/>
            </a:pPr>
            <a:r>
              <a:rPr lang="en-US" sz="2400" dirty="0"/>
              <a:t>(2</a:t>
            </a:r>
            <a:r>
              <a:rPr lang="en-US" sz="2400" i="1" dirty="0"/>
              <a:t>) If any person </a:t>
            </a:r>
            <a:r>
              <a:rPr lang="en-US" sz="2400" i="1" dirty="0" smtClean="0"/>
              <a:t>contravenes (disregard) </a:t>
            </a:r>
            <a:r>
              <a:rPr lang="en-US" sz="2400" i="1" dirty="0"/>
              <a:t>the provisions of this </a:t>
            </a:r>
            <a:endParaRPr lang="en-US" sz="2400" i="1" dirty="0" smtClean="0"/>
          </a:p>
          <a:p>
            <a:pPr marL="0" indent="0" fontAlgn="base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section</a:t>
            </a:r>
            <a:r>
              <a:rPr lang="en-US" sz="2400" i="1" dirty="0"/>
              <a:t>, he shall be </a:t>
            </a:r>
            <a:r>
              <a:rPr lang="en-US" sz="2400" i="1" dirty="0">
                <a:solidFill>
                  <a:srgbClr val="0070C0"/>
                </a:solidFill>
              </a:rPr>
              <a:t>punishable</a:t>
            </a:r>
            <a:r>
              <a:rPr lang="en-US" sz="2400" i="1" dirty="0"/>
              <a:t> </a:t>
            </a:r>
            <a:r>
              <a:rPr lang="en-US" sz="2400" i="1" dirty="0" smtClean="0"/>
              <a:t>-</a:t>
            </a:r>
          </a:p>
          <a:p>
            <a:pPr fontAlgn="base"/>
            <a:r>
              <a:rPr lang="en-US" sz="2000" i="1" dirty="0" smtClean="0"/>
              <a:t>with </a:t>
            </a:r>
            <a:r>
              <a:rPr lang="en-US" sz="2000" i="1" dirty="0">
                <a:solidFill>
                  <a:srgbClr val="0070C0"/>
                </a:solidFill>
              </a:rPr>
              <a:t>imprisonment</a:t>
            </a:r>
            <a:r>
              <a:rPr lang="en-US" sz="2000" i="1" dirty="0"/>
              <a:t> for a term which may </a:t>
            </a:r>
            <a:r>
              <a:rPr lang="en-US" sz="2000" i="1" dirty="0">
                <a:solidFill>
                  <a:srgbClr val="0070C0"/>
                </a:solidFill>
              </a:rPr>
              <a:t>extend to five years </a:t>
            </a:r>
            <a:r>
              <a:rPr lang="en-US" sz="2000" i="1" dirty="0" smtClean="0">
                <a:solidFill>
                  <a:srgbClr val="0070C0"/>
                </a:solidFill>
              </a:rPr>
              <a:t>.</a:t>
            </a:r>
            <a:r>
              <a:rPr lang="en-US" sz="2000" i="1" dirty="0" smtClean="0"/>
              <a:t> </a:t>
            </a:r>
          </a:p>
          <a:p>
            <a:pPr fontAlgn="base"/>
            <a:r>
              <a:rPr lang="en-US" sz="2000" i="1" dirty="0" smtClean="0"/>
              <a:t>or with </a:t>
            </a:r>
            <a:r>
              <a:rPr lang="en-US" sz="2000" i="1" dirty="0"/>
              <a:t>fine which shall not be less than </a:t>
            </a:r>
            <a:r>
              <a:rPr lang="en-US" sz="2000" i="1" dirty="0">
                <a:solidFill>
                  <a:srgbClr val="0070C0"/>
                </a:solidFill>
              </a:rPr>
              <a:t>five lakh rupees </a:t>
            </a:r>
            <a:r>
              <a:rPr lang="en-US" sz="2000" i="1" dirty="0"/>
              <a:t>but which may extend to </a:t>
            </a:r>
            <a:r>
              <a:rPr lang="en-US" sz="2000" i="1" dirty="0">
                <a:solidFill>
                  <a:srgbClr val="0070C0"/>
                </a:solidFill>
              </a:rPr>
              <a:t>twenty-five </a:t>
            </a:r>
            <a:r>
              <a:rPr lang="en-US" sz="2000" i="1" dirty="0" err="1">
                <a:solidFill>
                  <a:srgbClr val="0070C0"/>
                </a:solidFill>
              </a:rPr>
              <a:t>crore</a:t>
            </a:r>
            <a:r>
              <a:rPr lang="en-US" sz="2000" i="1" dirty="0">
                <a:solidFill>
                  <a:srgbClr val="0070C0"/>
                </a:solidFill>
              </a:rPr>
              <a:t> rupees</a:t>
            </a:r>
            <a:r>
              <a:rPr lang="en-US" sz="2000" i="1" dirty="0"/>
              <a:t> or </a:t>
            </a:r>
            <a:r>
              <a:rPr lang="en-US" sz="2000" i="1" dirty="0">
                <a:solidFill>
                  <a:srgbClr val="0070C0"/>
                </a:solidFill>
              </a:rPr>
              <a:t>three times the amount of profits made </a:t>
            </a:r>
            <a:r>
              <a:rPr lang="en-US" sz="2000" i="1" dirty="0"/>
              <a:t>out of insider trading, whichever is higher, </a:t>
            </a:r>
            <a:endParaRPr lang="en-US" sz="2000" i="1" dirty="0" smtClean="0"/>
          </a:p>
          <a:p>
            <a:pPr fontAlgn="base"/>
            <a:r>
              <a:rPr lang="en-US" sz="2000" i="1" dirty="0" smtClean="0"/>
              <a:t>or </a:t>
            </a:r>
            <a:r>
              <a:rPr lang="en-US" sz="2000" i="1" dirty="0"/>
              <a:t>with both.”</a:t>
            </a:r>
            <a:endParaRPr lang="en-US" sz="2000" dirty="0"/>
          </a:p>
          <a:p>
            <a:pPr marL="0" indent="0" fontAlgn="base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89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fontAlgn="base"/>
            <a:r>
              <a:rPr lang="en-US" sz="2400" dirty="0"/>
              <a:t>Action in case of insider trading by any connected person will have to be initiated by SEBI and the current Regulations will be followed. The Companies Act,2013 will be </a:t>
            </a:r>
            <a:r>
              <a:rPr lang="en-US" sz="2400" dirty="0" smtClean="0"/>
              <a:t>superseded in this matter.</a:t>
            </a:r>
            <a:endParaRPr lang="en-US" sz="2400" dirty="0"/>
          </a:p>
          <a:p>
            <a:pPr marL="0" indent="0">
              <a:buNone/>
            </a:pPr>
            <a:r>
              <a:rPr lang="en-US" sz="3600" dirty="0" smtClean="0">
                <a:solidFill>
                  <a:srgbClr val="00B050"/>
                </a:solidFill>
              </a:rPr>
              <a:t> </a:t>
            </a:r>
            <a:endParaRPr lang="en-US" sz="36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360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	</a:t>
            </a:r>
            <a:r>
              <a:rPr lang="en-US" sz="3600" dirty="0" smtClean="0">
                <a:solidFill>
                  <a:srgbClr val="00B050"/>
                </a:solidFill>
              </a:rPr>
              <a:t>		    THANKS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24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3925</TotalTime>
  <Words>219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Topic 11:  Insider Trading: </vt:lpstr>
      <vt:lpstr>Insider Trading: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509</cp:revision>
  <dcterms:created xsi:type="dcterms:W3CDTF">2020-04-22T16:46:26Z</dcterms:created>
  <dcterms:modified xsi:type="dcterms:W3CDTF">2020-05-21T07:22:15Z</dcterms:modified>
</cp:coreProperties>
</file>