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66" r:id="rId3"/>
    <p:sldId id="300" r:id="rId4"/>
    <p:sldId id="295" r:id="rId5"/>
    <p:sldId id="301" r:id="rId6"/>
    <p:sldId id="299" r:id="rId7"/>
    <p:sldId id="30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5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57D08-9849-41D9-B130-FA8FEE1952EE}" type="datetimeFigureOut">
              <a:rPr lang="en-US" smtClean="0"/>
              <a:pPr/>
              <a:t>22-May-20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1DE5-A984-472B-84C0-698189808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7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4C62-E352-4B47-8D99-DC939B50BA75}" type="datetime1">
              <a:rPr lang="en-US" smtClean="0"/>
              <a:t>22-May-20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7B3A-31F7-4B24-A20D-AC45FDBAA8CC}" type="datetime1">
              <a:rPr lang="en-US" smtClean="0"/>
              <a:t>22-May-20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51E4-1196-49F4-9871-2ACF9B0D0151}" type="datetime1">
              <a:rPr lang="en-US" smtClean="0"/>
              <a:t>22-May-20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28C1-54BB-4F20-A2A9-25D817D0EA28}" type="datetime1">
              <a:rPr lang="en-US" smtClean="0"/>
              <a:t>22-May-20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AEE1-6EBF-4763-A304-A2C0E49C6C5D}" type="datetime1">
              <a:rPr lang="en-US" smtClean="0"/>
              <a:t>22-May-20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780F-5374-4CE1-AB72-E2C2ADB5FC94}" type="datetime1">
              <a:rPr lang="en-US" smtClean="0"/>
              <a:t>22-May-20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A129-B6A9-4B80-B00E-A4C7B823145B}" type="datetime1">
              <a:rPr lang="en-US" smtClean="0"/>
              <a:t>22-May-20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95A2-147C-42C0-B3EB-D4D3427CBD09}" type="datetime1">
              <a:rPr lang="en-US" smtClean="0"/>
              <a:t>22-May-20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B191-CC46-4094-B44D-D1B86DC22ECF}" type="datetime1">
              <a:rPr lang="en-US" smtClean="0"/>
              <a:t>22-May-20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89C3-C322-4CB4-A085-11F03536CC9B}" type="datetime1">
              <a:rPr lang="en-US" smtClean="0"/>
              <a:t>22-May-20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5DBC-DDCE-4C15-AC58-6FCEBB0BB589}" type="datetime1">
              <a:rPr lang="en-US" smtClean="0"/>
              <a:t>22-May-20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9CE9B-24FF-4A0C-B845-39999D53A5BC}" type="datetime1">
              <a:rPr lang="en-US" smtClean="0"/>
              <a:t>22-May-20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 </a:t>
            </a:r>
            <a:r>
              <a:rPr lang="en-US" dirty="0" smtClean="0"/>
              <a:t>12:  Whistle Blowing: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	Class: 		B.Com.2</a:t>
            </a:r>
            <a:r>
              <a:rPr lang="en-US" baseline="30000" dirty="0" smtClean="0"/>
              <a:t>nd</a:t>
            </a:r>
            <a:r>
              <a:rPr lang="en-US" dirty="0" smtClean="0"/>
              <a:t> Semester (Honours)</a:t>
            </a:r>
          </a:p>
          <a:p>
            <a:pPr marL="514350" indent="-514350">
              <a:buNone/>
            </a:pPr>
            <a:r>
              <a:rPr lang="en-US" dirty="0" smtClean="0"/>
              <a:t>	Subject: 	Corporate Law</a:t>
            </a:r>
          </a:p>
          <a:p>
            <a:pPr marL="514350" indent="-514350">
              <a:buNone/>
            </a:pPr>
            <a:r>
              <a:rPr lang="en-US" dirty="0" smtClean="0"/>
              <a:t>	Unit: 		4 (Dividends, Accounts, Audit)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Prepared By:  	Biswajit Sarmah</a:t>
            </a:r>
          </a:p>
          <a:p>
            <a:pPr marL="514350" indent="-514350">
              <a:buNone/>
            </a:pPr>
            <a:r>
              <a:rPr lang="en-US" sz="2400" dirty="0" smtClean="0"/>
              <a:t>				Asst. Professor, </a:t>
            </a:r>
          </a:p>
          <a:p>
            <a:pPr marL="514350" indent="-514350">
              <a:buNone/>
            </a:pPr>
            <a:r>
              <a:rPr lang="en-US" sz="2400" dirty="0" smtClean="0"/>
              <a:t>				Dept. of Commerce</a:t>
            </a:r>
          </a:p>
          <a:p>
            <a:pPr marL="514350" indent="-514350">
              <a:buNone/>
            </a:pPr>
            <a:r>
              <a:rPr lang="en-US" sz="2400" dirty="0" smtClean="0"/>
              <a:t>				Paschim Guwahati Mahavidyalaya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Whistle Blowing: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181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What is </a:t>
            </a:r>
            <a:r>
              <a:rPr lang="en-US" sz="2400" b="1" dirty="0" smtClean="0">
                <a:solidFill>
                  <a:srgbClr val="FF0000"/>
                </a:solidFill>
              </a:rPr>
              <a:t>Whistle Blowing :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A </a:t>
            </a:r>
            <a:r>
              <a:rPr lang="en-US" sz="2400" dirty="0">
                <a:solidFill>
                  <a:srgbClr val="0070C0"/>
                </a:solidFill>
              </a:rPr>
              <a:t>whistleblower</a:t>
            </a:r>
            <a:r>
              <a:rPr lang="en-US" sz="2400" dirty="0"/>
              <a:t> </a:t>
            </a:r>
            <a:r>
              <a:rPr lang="en-US" sz="2400" dirty="0" smtClean="0"/>
              <a:t> </a:t>
            </a:r>
            <a:r>
              <a:rPr lang="en-US" sz="2400" dirty="0"/>
              <a:t>is a person </a:t>
            </a:r>
            <a:r>
              <a:rPr lang="en-US" sz="2400" dirty="0">
                <a:solidFill>
                  <a:srgbClr val="0070C0"/>
                </a:solidFill>
              </a:rPr>
              <a:t>who exposes secretive information</a:t>
            </a:r>
            <a:r>
              <a:rPr lang="en-US" sz="2400" dirty="0"/>
              <a:t> or activity within a private or public organization that is </a:t>
            </a:r>
            <a:r>
              <a:rPr lang="en-US" sz="2400" dirty="0" smtClean="0"/>
              <a:t>considered as </a:t>
            </a:r>
            <a:r>
              <a:rPr lang="en-US" sz="2400" dirty="0"/>
              <a:t>illegal, unethical, or not correct. The act of a whistleblower is called Whistle Blowing. </a:t>
            </a:r>
            <a:endParaRPr lang="en-US" sz="2400" dirty="0" smtClean="0"/>
          </a:p>
          <a:p>
            <a:r>
              <a:rPr lang="en-US" sz="2400" dirty="0"/>
              <a:t>There are two types of whistleblowing. The first is </a:t>
            </a:r>
            <a:r>
              <a:rPr lang="en-US" sz="2400" dirty="0">
                <a:solidFill>
                  <a:srgbClr val="0070C0"/>
                </a:solidFill>
              </a:rPr>
              <a:t>internal whistleblowing</a:t>
            </a:r>
            <a:r>
              <a:rPr lang="en-US" sz="2400" dirty="0"/>
              <a:t>. This means that the whistleblower reports misconduct to another person within the organization. The second type is </a:t>
            </a:r>
            <a:r>
              <a:rPr lang="en-US" sz="2400" dirty="0">
                <a:solidFill>
                  <a:srgbClr val="0070C0"/>
                </a:solidFill>
              </a:rPr>
              <a:t>external </a:t>
            </a:r>
            <a:r>
              <a:rPr lang="en-US" sz="2400" dirty="0" smtClean="0">
                <a:solidFill>
                  <a:srgbClr val="0070C0"/>
                </a:solidFill>
              </a:rPr>
              <a:t>whistleblowing</a:t>
            </a:r>
            <a:r>
              <a:rPr lang="en-US" sz="2400" dirty="0" smtClean="0"/>
              <a:t> where the whistle blower is an outsider who report the matter to the company or outsiders. He / She </a:t>
            </a:r>
            <a:r>
              <a:rPr lang="en-US" sz="2400" dirty="0"/>
              <a:t>may </a:t>
            </a:r>
            <a:r>
              <a:rPr lang="en-US" sz="2400" dirty="0" smtClean="0"/>
              <a:t>be a Lawyers, Media, Law enforcement agency, Watchdog agencies.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1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/>
              <a:t>Examples of whistleblower cases cover many areas, from </a:t>
            </a:r>
            <a:r>
              <a:rPr lang="en-US" sz="2400" dirty="0">
                <a:solidFill>
                  <a:srgbClr val="0070C0"/>
                </a:solidFill>
              </a:rPr>
              <a:t>accounting irregularities </a:t>
            </a:r>
            <a:r>
              <a:rPr lang="en-US" sz="2400" dirty="0"/>
              <a:t>and government </a:t>
            </a:r>
            <a:r>
              <a:rPr lang="en-US" sz="2400" dirty="0">
                <a:solidFill>
                  <a:srgbClr val="0070C0"/>
                </a:solidFill>
              </a:rPr>
              <a:t>fraud</a:t>
            </a:r>
            <a:r>
              <a:rPr lang="en-US" sz="2400" dirty="0"/>
              <a:t> to </a:t>
            </a:r>
            <a:r>
              <a:rPr lang="en-US" sz="2400" dirty="0">
                <a:solidFill>
                  <a:srgbClr val="0070C0"/>
                </a:solidFill>
              </a:rPr>
              <a:t>racial discrimination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0070C0"/>
                </a:solidFill>
              </a:rPr>
              <a:t>sexual harassment </a:t>
            </a:r>
            <a:r>
              <a:rPr lang="en-US" sz="2400" dirty="0"/>
              <a:t>inside an organisation.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 smtClean="0"/>
              <a:t>In a company, </a:t>
            </a:r>
            <a:r>
              <a:rPr lang="en-US" sz="2400" dirty="0"/>
              <a:t>Whistle blowing means calling the attention of the top management to some wrongdoing occurring within an organization.</a:t>
            </a:r>
          </a:p>
          <a:p>
            <a:r>
              <a:rPr lang="en-US" sz="2400" dirty="0"/>
              <a:t>A whistle blower may be an employee, former employee or member of an organisation, a government agency, who have willingness to take corrective action on the misconduct.</a:t>
            </a:r>
          </a:p>
          <a:p>
            <a:r>
              <a:rPr lang="en-US" sz="2400" dirty="0">
                <a:solidFill>
                  <a:srgbClr val="FF0000"/>
                </a:solidFill>
              </a:rPr>
              <a:t>As per Sec.177 of the Companies Act,2013, certain companies  have to establish </a:t>
            </a:r>
            <a:r>
              <a:rPr lang="en-US" sz="2400" dirty="0" smtClean="0">
                <a:solidFill>
                  <a:srgbClr val="FF0000"/>
                </a:solidFill>
              </a:rPr>
              <a:t>Vigil / Whistle-blowing </a:t>
            </a:r>
            <a:r>
              <a:rPr lang="en-US" sz="2400" dirty="0">
                <a:solidFill>
                  <a:srgbClr val="FF0000"/>
                </a:solidFill>
              </a:rPr>
              <a:t>mechanism to report any unethical behaviour or other concerns to the management.</a:t>
            </a:r>
          </a:p>
          <a:p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u="sng" dirty="0" smtClean="0"/>
              <a:t>Objectives </a:t>
            </a:r>
            <a:r>
              <a:rPr lang="en-US" sz="2400" b="1" u="sng" dirty="0"/>
              <a:t>of whistle-blowing</a:t>
            </a:r>
            <a:r>
              <a:rPr lang="en-US" sz="2400" b="1" dirty="0"/>
              <a:t>:</a:t>
            </a:r>
            <a:endParaRPr lang="en-US" sz="2400" dirty="0"/>
          </a:p>
          <a:p>
            <a:pPr lvl="0"/>
            <a:r>
              <a:rPr lang="en-US" sz="2400" dirty="0"/>
              <a:t>To encourage employees to bring ethical and legal violations they are aware of to an internal authority so that action can be taken immediately to resolve the problem</a:t>
            </a:r>
          </a:p>
          <a:p>
            <a:r>
              <a:rPr lang="en-US" sz="2400" dirty="0" smtClean="0"/>
              <a:t>To </a:t>
            </a:r>
            <a:r>
              <a:rPr lang="en-US" sz="2400" dirty="0"/>
              <a:t>let employees know </a:t>
            </a:r>
            <a:r>
              <a:rPr lang="en-US" sz="2400" dirty="0" smtClean="0"/>
              <a:t>that the </a:t>
            </a:r>
            <a:r>
              <a:rPr lang="en-US" sz="2400" dirty="0"/>
              <a:t>organization is serious about adherence to codes of </a:t>
            </a:r>
            <a:r>
              <a:rPr lang="en-US" sz="2400" dirty="0" smtClean="0"/>
              <a:t>conduct.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u="sng" dirty="0"/>
              <a:t>Steps for Creating a Whistle-blowing </a:t>
            </a:r>
            <a:r>
              <a:rPr lang="en-US" sz="2400" b="1" u="sng" dirty="0" smtClean="0"/>
              <a:t>Culture:</a:t>
            </a:r>
            <a:endParaRPr lang="en-US" sz="2400" dirty="0"/>
          </a:p>
          <a:p>
            <a:pPr lvl="0"/>
            <a:r>
              <a:rPr lang="en-US" sz="2400" dirty="0"/>
              <a:t>Create a </a:t>
            </a:r>
            <a:r>
              <a:rPr lang="en-US" sz="2400" dirty="0" smtClean="0"/>
              <a:t>Policy of whistle blowing in the organisation.</a:t>
            </a:r>
            <a:endParaRPr lang="en-US" sz="2400" dirty="0"/>
          </a:p>
          <a:p>
            <a:pPr lvl="0"/>
            <a:r>
              <a:rPr lang="en-US" sz="2400" dirty="0"/>
              <a:t>Get Endorsement From Top Management</a:t>
            </a:r>
          </a:p>
          <a:p>
            <a:pPr lvl="0"/>
            <a:r>
              <a:rPr lang="en-US" sz="2400" dirty="0" smtClean="0"/>
              <a:t>Publicize the policy and </a:t>
            </a:r>
            <a:r>
              <a:rPr lang="en-US" sz="2400" dirty="0"/>
              <a:t>Organization’s </a:t>
            </a:r>
            <a:r>
              <a:rPr lang="en-US" sz="2400" dirty="0" smtClean="0"/>
              <a:t>Commitment towards it.</a:t>
            </a:r>
            <a:endParaRPr lang="en-US" sz="2400" dirty="0"/>
          </a:p>
          <a:p>
            <a:pPr lvl="0"/>
            <a:r>
              <a:rPr lang="en-US" sz="2400" dirty="0"/>
              <a:t>Investigate </a:t>
            </a:r>
            <a:r>
              <a:rPr lang="en-US" sz="2400" dirty="0" smtClean="0"/>
              <a:t>any such case and </a:t>
            </a:r>
            <a:r>
              <a:rPr lang="en-US" sz="2400" dirty="0"/>
              <a:t>Follow </a:t>
            </a:r>
            <a:r>
              <a:rPr lang="en-US" sz="2400" dirty="0" smtClean="0"/>
              <a:t>Up.</a:t>
            </a:r>
            <a:endParaRPr lang="en-US" sz="2400" dirty="0"/>
          </a:p>
          <a:p>
            <a:pPr lvl="0"/>
            <a:r>
              <a:rPr lang="en-US" sz="2400" dirty="0"/>
              <a:t>Assess the Organization’s Internal Whistle-blowing </a:t>
            </a:r>
            <a:r>
              <a:rPr lang="en-US" sz="2400" dirty="0" smtClean="0"/>
              <a:t>System.</a:t>
            </a:r>
            <a:endParaRPr lang="en-US" sz="2400" dirty="0"/>
          </a:p>
          <a:p>
            <a:endParaRPr lang="en-US" sz="2400" dirty="0"/>
          </a:p>
          <a:p>
            <a:pPr fontAlgn="base"/>
            <a:endParaRPr lang="en-US" sz="2400" dirty="0"/>
          </a:p>
          <a:p>
            <a:pPr fontAlgn="base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63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Provisions of Companies Act 2013 regarding Whistle Blowing mechanism: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As mentioned earlier  </a:t>
            </a:r>
            <a:r>
              <a:rPr lang="en-US" sz="2400" dirty="0">
                <a:solidFill>
                  <a:srgbClr val="0070C0"/>
                </a:solidFill>
              </a:rPr>
              <a:t>Sec.177 of the Companies </a:t>
            </a:r>
            <a:r>
              <a:rPr lang="en-US" sz="2400" dirty="0" smtClean="0">
                <a:solidFill>
                  <a:srgbClr val="0070C0"/>
                </a:solidFill>
              </a:rPr>
              <a:t>Act,2013 mentioned that certain </a:t>
            </a:r>
            <a:r>
              <a:rPr lang="en-US" sz="2400" dirty="0">
                <a:solidFill>
                  <a:srgbClr val="0070C0"/>
                </a:solidFill>
              </a:rPr>
              <a:t>companies  have to establish Vigil / Whistle-blowing mechanism to report any unethical behaviour or other concerns to the management.</a:t>
            </a:r>
          </a:p>
          <a:p>
            <a:r>
              <a:rPr lang="en-US" sz="2400" dirty="0" smtClean="0"/>
              <a:t>It </a:t>
            </a:r>
            <a:r>
              <a:rPr lang="en-US" sz="2400" dirty="0"/>
              <a:t>is mandatory </a:t>
            </a:r>
            <a:r>
              <a:rPr lang="en-US" sz="2400" dirty="0" smtClean="0"/>
              <a:t>to constitute a Whistle blowing (Vigil) mechanism for the following companies-</a:t>
            </a:r>
          </a:p>
          <a:p>
            <a:r>
              <a:rPr lang="en-US" sz="2400" dirty="0" smtClean="0"/>
              <a:t>All </a:t>
            </a:r>
            <a:r>
              <a:rPr lang="en-US" sz="2400" dirty="0"/>
              <a:t>the </a:t>
            </a:r>
            <a:r>
              <a:rPr lang="en-US" sz="2400" b="1" dirty="0"/>
              <a:t>listed </a:t>
            </a:r>
            <a:r>
              <a:rPr lang="en-US" sz="2400" b="1" dirty="0" smtClean="0"/>
              <a:t>companies, </a:t>
            </a:r>
            <a:r>
              <a:rPr lang="en-US" sz="2400" dirty="0"/>
              <a:t>and</a:t>
            </a:r>
          </a:p>
          <a:p>
            <a:pPr lvl="0"/>
            <a:r>
              <a:rPr lang="en-US" sz="2400" dirty="0"/>
              <a:t>Companies which accept</a:t>
            </a:r>
            <a:r>
              <a:rPr lang="en-US" sz="2400" b="1" dirty="0"/>
              <a:t> deposits from the </a:t>
            </a:r>
            <a:r>
              <a:rPr lang="en-US" sz="2400" b="1" dirty="0" smtClean="0"/>
              <a:t>public, </a:t>
            </a:r>
            <a:r>
              <a:rPr lang="en-US" sz="2400" dirty="0" smtClean="0"/>
              <a:t>and</a:t>
            </a:r>
            <a:endParaRPr lang="en-US" sz="2400" dirty="0"/>
          </a:p>
          <a:p>
            <a:pPr lvl="0"/>
            <a:r>
              <a:rPr lang="en-US" sz="2400" dirty="0"/>
              <a:t>Companies which have </a:t>
            </a:r>
            <a:r>
              <a:rPr lang="en-US" sz="2400" b="1" dirty="0"/>
              <a:t>borrowed money from Banks and PFI in excess of Rs.50 </a:t>
            </a:r>
            <a:r>
              <a:rPr lang="en-US" sz="2400" b="1" dirty="0" err="1" smtClean="0"/>
              <a:t>crores</a:t>
            </a:r>
            <a:r>
              <a:rPr lang="en-US" sz="2400" b="1" dirty="0" smtClean="0"/>
              <a:t>.</a:t>
            </a:r>
            <a:endParaRPr lang="en-US" sz="2400" dirty="0"/>
          </a:p>
          <a:p>
            <a:r>
              <a:rPr lang="en-US" sz="2400" dirty="0" smtClean="0"/>
              <a:t>For Companies </a:t>
            </a:r>
            <a:r>
              <a:rPr lang="en-US" sz="2400" dirty="0"/>
              <a:t>which are </a:t>
            </a:r>
            <a:r>
              <a:rPr lang="en-US" sz="2400" dirty="0">
                <a:solidFill>
                  <a:srgbClr val="0070C0"/>
                </a:solidFill>
              </a:rPr>
              <a:t>required to constitute an audit committee</a:t>
            </a:r>
            <a:r>
              <a:rPr lang="en-US" sz="2400" dirty="0"/>
              <a:t> shall operate the vigil mechanism through the audit committee 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sz="2400" dirty="0"/>
          </a:p>
          <a:p>
            <a:pPr fontAlgn="base"/>
            <a:endParaRPr lang="en-US" sz="2400" dirty="0"/>
          </a:p>
          <a:p>
            <a:pPr fontAlgn="base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93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For </a:t>
            </a:r>
            <a:r>
              <a:rPr lang="en-US" sz="2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other companies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the Board of directors shall </a:t>
            </a:r>
            <a:r>
              <a:rPr lang="en-US" sz="2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nominate a director to play the role of audit committee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for the purpose of vigil mechanism to whom other directors and employees may report their concerns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/>
              <a:t>The system should provide </a:t>
            </a:r>
            <a:r>
              <a:rPr lang="en-US" sz="2400" dirty="0"/>
              <a:t>adequate safeguards against victimization of employees </a:t>
            </a:r>
            <a:r>
              <a:rPr lang="en-US" sz="2400" b="1" dirty="0"/>
              <a:t>and directors</a:t>
            </a:r>
            <a:r>
              <a:rPr lang="en-US" sz="2400" dirty="0"/>
              <a:t> who avail of the Vigil mechanism and also provide for direct </a:t>
            </a:r>
            <a:r>
              <a:rPr lang="en-US" sz="2400" dirty="0" smtClean="0"/>
              <a:t>reporting </a:t>
            </a:r>
            <a:r>
              <a:rPr lang="en-US" sz="2400" dirty="0"/>
              <a:t>to the </a:t>
            </a:r>
            <a:r>
              <a:rPr lang="en-US" sz="2400" b="1" dirty="0"/>
              <a:t>chairperson</a:t>
            </a:r>
            <a:r>
              <a:rPr lang="en-US" sz="2400" dirty="0"/>
              <a:t> of the Audit committee or the </a:t>
            </a:r>
            <a:r>
              <a:rPr lang="en-US" sz="2400" b="1" dirty="0"/>
              <a:t>director nominated</a:t>
            </a:r>
            <a:r>
              <a:rPr lang="en-US" sz="2400" dirty="0"/>
              <a:t> to play the role of audit </a:t>
            </a:r>
            <a:r>
              <a:rPr lang="en-US" sz="2400" dirty="0" smtClean="0"/>
              <a:t>committee.</a:t>
            </a:r>
          </a:p>
          <a:p>
            <a:r>
              <a:rPr lang="en-US" sz="2400" dirty="0"/>
              <a:t>The details of establishment of Vigil </a:t>
            </a:r>
            <a:r>
              <a:rPr lang="en-US" sz="2400" dirty="0" smtClean="0"/>
              <a:t>/ whistle mechanism </a:t>
            </a:r>
            <a:r>
              <a:rPr lang="en-US" sz="2400" dirty="0"/>
              <a:t>shall be disclosed by the company</a:t>
            </a:r>
            <a:r>
              <a:rPr lang="en-US" sz="2400" b="1" dirty="0"/>
              <a:t> in the </a:t>
            </a:r>
            <a:r>
              <a:rPr lang="en-US" sz="2400" b="1" dirty="0" smtClean="0"/>
              <a:t>website</a:t>
            </a:r>
            <a:r>
              <a:rPr lang="en-US" sz="2400" dirty="0" smtClean="0"/>
              <a:t> </a:t>
            </a:r>
            <a:r>
              <a:rPr lang="en-US" sz="2400" dirty="0"/>
              <a:t>and in the </a:t>
            </a:r>
            <a:r>
              <a:rPr lang="en-US" sz="2400" b="1" dirty="0"/>
              <a:t>Board’s Report.</a:t>
            </a:r>
            <a:endParaRPr lang="en-US" sz="2400" dirty="0"/>
          </a:p>
          <a:p>
            <a:pPr marL="0" indent="0">
              <a:buNone/>
            </a:pPr>
            <a:endParaRPr lang="en-US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	</a:t>
            </a:r>
            <a:r>
              <a:rPr lang="en-US" sz="3600" dirty="0" smtClean="0">
                <a:solidFill>
                  <a:srgbClr val="00B050"/>
                </a:solidFill>
              </a:rPr>
              <a:t>		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24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	</a:t>
            </a:r>
            <a:r>
              <a:rPr lang="en-US" sz="3600" dirty="0" smtClean="0">
                <a:solidFill>
                  <a:srgbClr val="00B050"/>
                </a:solidFill>
              </a:rPr>
              <a:t>		    THANKS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30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4859</TotalTime>
  <Words>192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Topic 12:  Whistle Blowing: </vt:lpstr>
      <vt:lpstr>Whistle Blowing: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COMPANIES</dc:title>
  <dc:creator>iqac</dc:creator>
  <cp:lastModifiedBy>iqac</cp:lastModifiedBy>
  <cp:revision>539</cp:revision>
  <dcterms:created xsi:type="dcterms:W3CDTF">2020-04-22T16:46:26Z</dcterms:created>
  <dcterms:modified xsi:type="dcterms:W3CDTF">2020-05-23T06:42:28Z</dcterms:modified>
</cp:coreProperties>
</file>