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62" r:id="rId2"/>
    <p:sldId id="266" r:id="rId3"/>
    <p:sldId id="300" r:id="rId4"/>
    <p:sldId id="302" r:id="rId5"/>
    <p:sldId id="295" r:id="rId6"/>
    <p:sldId id="30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07" autoAdjust="0"/>
  </p:normalViewPr>
  <p:slideViewPr>
    <p:cSldViewPr>
      <p:cViewPr varScale="1">
        <p:scale>
          <a:sx n="81" d="100"/>
          <a:sy n="81" d="100"/>
        </p:scale>
        <p:origin x="-1044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42" y="5574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4157D08-9849-41D9-B130-FA8FEE1952EE}" type="datetimeFigureOut">
              <a:rPr lang="en-US" smtClean="0"/>
              <a:pPr/>
              <a:t>26-May-20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61F1DE5-A984-472B-84C0-69818980888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07787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304C62-E352-4B47-8D99-DC939B50BA75}" type="datetime1">
              <a:rPr lang="en-US" smtClean="0"/>
              <a:t>26-May-20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@biswajitsarmah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DDE54-AFC4-4944-BD3E-673FF93E59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C7B3A-31F7-4B24-A20D-AC45FDBAA8CC}" type="datetime1">
              <a:rPr lang="en-US" smtClean="0"/>
              <a:t>26-May-20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@biswajitsarmah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DDE54-AFC4-4944-BD3E-673FF93E59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DE51E4-1196-49F4-9871-2ACF9B0D0151}" type="datetime1">
              <a:rPr lang="en-US" smtClean="0"/>
              <a:t>26-May-20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@biswajitsarmah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DDE54-AFC4-4944-BD3E-673FF93E59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1728C1-54BB-4F20-A2A9-25D817D0EA28}" type="datetime1">
              <a:rPr lang="en-US" smtClean="0"/>
              <a:t>26-May-20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@biswajitsarmah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DDE54-AFC4-4944-BD3E-673FF93E59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5FAEE1-6EBF-4763-A304-A2C0E49C6C5D}" type="datetime1">
              <a:rPr lang="en-US" smtClean="0"/>
              <a:t>26-May-20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@biswajitsarmah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DDE54-AFC4-4944-BD3E-673FF93E59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7F780F-5374-4CE1-AB72-E2C2ADB5FC94}" type="datetime1">
              <a:rPr lang="en-US" smtClean="0"/>
              <a:t>26-May-20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@biswajitsarmah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DDE54-AFC4-4944-BD3E-673FF93E59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34A129-B6A9-4B80-B00E-A4C7B823145B}" type="datetime1">
              <a:rPr lang="en-US" smtClean="0"/>
              <a:t>26-May-20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@biswajitsarmah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DDE54-AFC4-4944-BD3E-673FF93E59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D95A2-147C-42C0-B3EB-D4D3427CBD09}" type="datetime1">
              <a:rPr lang="en-US" smtClean="0"/>
              <a:t>26-May-20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@biswajitsarmah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DDE54-AFC4-4944-BD3E-673FF93E59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4B191-CC46-4094-B44D-D1B86DC22ECF}" type="datetime1">
              <a:rPr lang="en-US" smtClean="0"/>
              <a:t>26-May-20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@biswajitsarmah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DDE54-AFC4-4944-BD3E-673FF93E59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0A89C3-C322-4CB4-A085-11F03536CC9B}" type="datetime1">
              <a:rPr lang="en-US" smtClean="0"/>
              <a:t>26-May-20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@biswajitsarmah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DDE54-AFC4-4944-BD3E-673FF93E59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A5DBC-DDCE-4C15-AC58-6FCEBB0BB589}" type="datetime1">
              <a:rPr lang="en-US" smtClean="0"/>
              <a:t>26-May-20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@biswajitsarmah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DDE54-AFC4-4944-BD3E-673FF93E59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69CE9B-24FF-4A0C-B845-39999D53A5BC}" type="datetime1">
              <a:rPr lang="en-US" smtClean="0"/>
              <a:t>26-May-20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@biswajitsarmah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BDDE54-AFC4-4944-BD3E-673FF93E598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Topic 13:  The Depositories Act </a:t>
            </a:r>
            <a:r>
              <a:rPr lang="en-US" dirty="0" smtClean="0"/>
              <a:t>1996 (Part-I):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4648200"/>
          </a:xfrm>
          <a:solidFill>
            <a:srgbClr val="92D050"/>
          </a:solidFill>
        </p:spPr>
        <p:txBody>
          <a:bodyPr>
            <a:normAutofit/>
          </a:bodyPr>
          <a:lstStyle/>
          <a:p>
            <a:pPr marL="514350" indent="-514350">
              <a:buNone/>
            </a:pPr>
            <a:r>
              <a:rPr lang="en-US" dirty="0" smtClean="0"/>
              <a:t>	Class: 		B.Com.2</a:t>
            </a:r>
            <a:r>
              <a:rPr lang="en-US" baseline="30000" dirty="0" smtClean="0"/>
              <a:t>nd</a:t>
            </a:r>
            <a:r>
              <a:rPr lang="en-US" dirty="0" smtClean="0"/>
              <a:t> Semester (Honours)</a:t>
            </a:r>
          </a:p>
          <a:p>
            <a:pPr marL="514350" indent="-514350">
              <a:buNone/>
            </a:pPr>
            <a:r>
              <a:rPr lang="en-US" dirty="0" smtClean="0"/>
              <a:t>	Subject: 	Corporate Law</a:t>
            </a:r>
          </a:p>
          <a:p>
            <a:pPr marL="514350" indent="-514350">
              <a:buNone/>
            </a:pPr>
            <a:r>
              <a:rPr lang="en-US" dirty="0" smtClean="0"/>
              <a:t>	Unit: 		5 (Depositories Law)</a:t>
            </a:r>
          </a:p>
          <a:p>
            <a:pPr marL="514350" indent="-514350">
              <a:buNone/>
            </a:pPr>
            <a:endParaRPr lang="en-US" dirty="0" smtClean="0"/>
          </a:p>
          <a:p>
            <a:pPr marL="514350" indent="-514350">
              <a:buNone/>
            </a:pPr>
            <a:r>
              <a:rPr lang="en-US" dirty="0" smtClean="0"/>
              <a:t>	</a:t>
            </a:r>
            <a:r>
              <a:rPr lang="en-US" sz="2400" dirty="0" smtClean="0"/>
              <a:t>Prepared By:  	Biswajit Sarmah</a:t>
            </a:r>
          </a:p>
          <a:p>
            <a:pPr marL="514350" indent="-514350">
              <a:buNone/>
            </a:pPr>
            <a:r>
              <a:rPr lang="en-US" sz="2400" dirty="0" smtClean="0"/>
              <a:t>				Asst. Professor, </a:t>
            </a:r>
          </a:p>
          <a:p>
            <a:pPr marL="514350" indent="-514350">
              <a:buNone/>
            </a:pPr>
            <a:r>
              <a:rPr lang="en-US" sz="2400" dirty="0" smtClean="0"/>
              <a:t>				Dept. of Commerce</a:t>
            </a:r>
          </a:p>
          <a:p>
            <a:pPr marL="514350" indent="-514350">
              <a:buNone/>
            </a:pPr>
            <a:r>
              <a:rPr lang="en-US" sz="2400" dirty="0" smtClean="0"/>
              <a:t>				Paschim Guwahati Mahavidyalaya</a:t>
            </a:r>
          </a:p>
          <a:p>
            <a:pPr marL="514350" indent="-514350">
              <a:buNone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@biswajitsarmah</a:t>
            </a:r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>
            <a:normAutofit/>
          </a:bodyPr>
          <a:lstStyle/>
          <a:p>
            <a:r>
              <a:rPr lang="en-US" dirty="0" smtClean="0"/>
              <a:t>The Depositories Act 1996: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219200"/>
            <a:ext cx="8229600" cy="5181600"/>
          </a:xfrm>
          <a:solidFill>
            <a:srgbClr val="FFFF00"/>
          </a:solidFill>
          <a:ln>
            <a:solidFill>
              <a:schemeClr val="accent1"/>
            </a:solidFill>
          </a:ln>
        </p:spPr>
        <p:txBody>
          <a:bodyPr>
            <a:no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en-US" sz="2400" b="1" dirty="0" smtClean="0">
                <a:solidFill>
                  <a:srgbClr val="FF0000"/>
                </a:solidFill>
              </a:rPr>
              <a:t>What is Depository :</a:t>
            </a:r>
          </a:p>
          <a:p>
            <a:r>
              <a:rPr lang="en-US" sz="2400" dirty="0" smtClean="0"/>
              <a:t>A</a:t>
            </a:r>
            <a:r>
              <a:rPr lang="en-US" sz="2400" dirty="0"/>
              <a:t> </a:t>
            </a:r>
            <a:r>
              <a:rPr lang="en-US" sz="2400" b="1" dirty="0"/>
              <a:t>depository</a:t>
            </a:r>
            <a:r>
              <a:rPr lang="en-US" sz="2400" dirty="0"/>
              <a:t> is </a:t>
            </a:r>
            <a:r>
              <a:rPr lang="en-US" sz="2400" dirty="0">
                <a:solidFill>
                  <a:srgbClr val="0070C0"/>
                </a:solidFill>
              </a:rPr>
              <a:t>an organisation </a:t>
            </a:r>
            <a:r>
              <a:rPr lang="en-US" sz="2400" dirty="0"/>
              <a:t>which </a:t>
            </a:r>
            <a:r>
              <a:rPr lang="en-US" sz="2400" dirty="0">
                <a:solidFill>
                  <a:srgbClr val="0070C0"/>
                </a:solidFill>
              </a:rPr>
              <a:t>holds securities </a:t>
            </a:r>
            <a:r>
              <a:rPr lang="en-US" sz="2400" dirty="0"/>
              <a:t>(like shares, debentures, bonds, government securities, mutual fund units etc.) </a:t>
            </a:r>
            <a:r>
              <a:rPr lang="en-US" sz="2400" dirty="0">
                <a:solidFill>
                  <a:srgbClr val="0070C0"/>
                </a:solidFill>
              </a:rPr>
              <a:t>of investors </a:t>
            </a:r>
            <a:r>
              <a:rPr lang="en-US" sz="2400" dirty="0"/>
              <a:t>in electronic form </a:t>
            </a:r>
            <a:r>
              <a:rPr lang="en-US" sz="2400" dirty="0">
                <a:solidFill>
                  <a:srgbClr val="0070C0"/>
                </a:solidFill>
              </a:rPr>
              <a:t>at the request of the investors </a:t>
            </a:r>
            <a:r>
              <a:rPr lang="en-US" sz="2400" dirty="0"/>
              <a:t>through a registered </a:t>
            </a:r>
            <a:r>
              <a:rPr lang="en-US" sz="2400" b="1" dirty="0"/>
              <a:t>Depository</a:t>
            </a:r>
            <a:r>
              <a:rPr lang="en-US" sz="2400" dirty="0"/>
              <a:t> </a:t>
            </a:r>
            <a:r>
              <a:rPr lang="en-US" sz="2400" b="1" dirty="0" smtClean="0"/>
              <a:t>Participant</a:t>
            </a:r>
            <a:r>
              <a:rPr lang="en-US" sz="2400" dirty="0" smtClean="0"/>
              <a:t> (DP). </a:t>
            </a:r>
            <a:r>
              <a:rPr lang="en-US" sz="2400" dirty="0"/>
              <a:t>It also provides services related to transactions in securities</a:t>
            </a:r>
            <a:r>
              <a:rPr lang="en-US" sz="2400" dirty="0" smtClean="0"/>
              <a:t>.</a:t>
            </a:r>
          </a:p>
          <a:p>
            <a:r>
              <a:rPr lang="en-US" sz="2400" dirty="0"/>
              <a:t>A depository works as a </a:t>
            </a:r>
            <a:r>
              <a:rPr lang="en-US" sz="2400" dirty="0">
                <a:solidFill>
                  <a:srgbClr val="0070C0"/>
                </a:solidFill>
              </a:rPr>
              <a:t>link between </a:t>
            </a:r>
            <a:r>
              <a:rPr lang="en-US" sz="2400" dirty="0"/>
              <a:t>the listed </a:t>
            </a:r>
            <a:r>
              <a:rPr lang="en-US" sz="2400" dirty="0">
                <a:solidFill>
                  <a:srgbClr val="0070C0"/>
                </a:solidFill>
              </a:rPr>
              <a:t>companies</a:t>
            </a:r>
            <a:r>
              <a:rPr lang="en-US" sz="2400" dirty="0"/>
              <a:t> </a:t>
            </a:r>
            <a:r>
              <a:rPr lang="en-US" sz="2400" dirty="0" smtClean="0"/>
              <a:t>(which </a:t>
            </a:r>
            <a:r>
              <a:rPr lang="en-US" sz="2400" dirty="0"/>
              <a:t>issue </a:t>
            </a:r>
            <a:r>
              <a:rPr lang="en-US" sz="2400" dirty="0" smtClean="0"/>
              <a:t>shares) </a:t>
            </a:r>
            <a:r>
              <a:rPr lang="en-US" sz="2400" dirty="0"/>
              <a:t>and </a:t>
            </a:r>
            <a:r>
              <a:rPr lang="en-US" sz="2400" dirty="0">
                <a:solidFill>
                  <a:srgbClr val="0070C0"/>
                </a:solidFill>
              </a:rPr>
              <a:t>shareholders</a:t>
            </a:r>
            <a:r>
              <a:rPr lang="en-US" sz="2400" dirty="0"/>
              <a:t>. A</a:t>
            </a:r>
            <a:r>
              <a:rPr lang="en-US" sz="2400" dirty="0" smtClean="0"/>
              <a:t> depository issue </a:t>
            </a:r>
            <a:r>
              <a:rPr lang="en-US" sz="2400" dirty="0"/>
              <a:t>these shares </a:t>
            </a:r>
            <a:r>
              <a:rPr lang="en-US" sz="2400" dirty="0">
                <a:solidFill>
                  <a:srgbClr val="0070C0"/>
                </a:solidFill>
              </a:rPr>
              <a:t>through </a:t>
            </a:r>
            <a:r>
              <a:rPr lang="en-US" sz="2400" b="1" dirty="0">
                <a:solidFill>
                  <a:srgbClr val="00B050"/>
                </a:solidFill>
              </a:rPr>
              <a:t>agents</a:t>
            </a:r>
            <a:r>
              <a:rPr lang="en-US" sz="2400" dirty="0">
                <a:solidFill>
                  <a:srgbClr val="0070C0"/>
                </a:solidFill>
              </a:rPr>
              <a:t> associated with it </a:t>
            </a:r>
            <a:r>
              <a:rPr lang="en-US" sz="2400" dirty="0"/>
              <a:t>called </a:t>
            </a:r>
            <a:r>
              <a:rPr lang="en-US" sz="2400" dirty="0">
                <a:solidFill>
                  <a:srgbClr val="0070C0"/>
                </a:solidFill>
              </a:rPr>
              <a:t>depository participants </a:t>
            </a:r>
            <a:r>
              <a:rPr lang="en-US" sz="2400" dirty="0"/>
              <a:t>or </a:t>
            </a:r>
            <a:r>
              <a:rPr lang="en-US" sz="2400" dirty="0" smtClean="0"/>
              <a:t>DPs.</a:t>
            </a:r>
          </a:p>
          <a:p>
            <a:r>
              <a:rPr lang="en-US" sz="2400" dirty="0" smtClean="0"/>
              <a:t>No</a:t>
            </a:r>
            <a:r>
              <a:rPr lang="en-US" sz="2400" dirty="0"/>
              <a:t> </a:t>
            </a:r>
            <a:r>
              <a:rPr lang="en-US" sz="2400" b="1" dirty="0"/>
              <a:t>depository</a:t>
            </a:r>
            <a:r>
              <a:rPr lang="en-US" sz="2400" dirty="0"/>
              <a:t> shall </a:t>
            </a:r>
            <a:r>
              <a:rPr lang="en-US" sz="2400" b="1" dirty="0"/>
              <a:t>act</a:t>
            </a:r>
            <a:r>
              <a:rPr lang="en-US" sz="2400" dirty="0"/>
              <a:t> as </a:t>
            </a:r>
            <a:r>
              <a:rPr lang="en-US" sz="2400" b="1" dirty="0"/>
              <a:t>a depository</a:t>
            </a:r>
            <a:r>
              <a:rPr lang="en-US" sz="2400" dirty="0"/>
              <a:t> unless it obtains a certificate of commencement of business from SEBI</a:t>
            </a:r>
            <a:r>
              <a:rPr lang="en-US" sz="2400" dirty="0" smtClean="0"/>
              <a:t>.</a:t>
            </a:r>
          </a:p>
          <a:p>
            <a:endParaRPr lang="en-US" sz="2400" dirty="0"/>
          </a:p>
          <a:p>
            <a:pPr>
              <a:spcBef>
                <a:spcPts val="0"/>
              </a:spcBef>
            </a:pPr>
            <a:endParaRPr lang="en-US" sz="2400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@biswajitsarmah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20135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457200"/>
            <a:ext cx="8229600" cy="5943600"/>
          </a:xfrm>
          <a:solidFill>
            <a:srgbClr val="FFFF00"/>
          </a:solidFill>
          <a:ln>
            <a:solidFill>
              <a:schemeClr val="accent1"/>
            </a:solidFill>
          </a:ln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400" b="1" dirty="0">
                <a:solidFill>
                  <a:srgbClr val="FF0000"/>
                </a:solidFill>
              </a:rPr>
              <a:t>What is Depositories Act 1996:</a:t>
            </a:r>
            <a:endParaRPr lang="en-US" sz="2400" dirty="0">
              <a:solidFill>
                <a:srgbClr val="FF0000"/>
              </a:solidFill>
            </a:endParaRPr>
          </a:p>
          <a:p>
            <a:r>
              <a:rPr lang="en-US" sz="2400" b="1" dirty="0"/>
              <a:t>The Depositories Act</a:t>
            </a:r>
            <a:r>
              <a:rPr lang="en-US" sz="2400" dirty="0"/>
              <a:t>, </a:t>
            </a:r>
            <a:r>
              <a:rPr lang="en-US" sz="2400" b="1" dirty="0"/>
              <a:t>1996</a:t>
            </a:r>
            <a:r>
              <a:rPr lang="en-US" sz="2400" dirty="0"/>
              <a:t> is an </a:t>
            </a:r>
            <a:r>
              <a:rPr lang="en-US" sz="2400" b="1" dirty="0"/>
              <a:t>Act</a:t>
            </a:r>
            <a:r>
              <a:rPr lang="en-US" sz="2400" dirty="0"/>
              <a:t> constituted to provide for regulation of </a:t>
            </a:r>
            <a:r>
              <a:rPr lang="en-US" sz="2400" b="1" dirty="0"/>
              <a:t>depositories</a:t>
            </a:r>
            <a:r>
              <a:rPr lang="en-US" sz="2400" dirty="0"/>
              <a:t> in securities and </a:t>
            </a:r>
            <a:r>
              <a:rPr lang="en-US" sz="2400" dirty="0" smtClean="0"/>
              <a:t>for all </a:t>
            </a:r>
            <a:r>
              <a:rPr lang="en-US" sz="2400" dirty="0"/>
              <a:t>matters </a:t>
            </a:r>
            <a:r>
              <a:rPr lang="en-US" sz="2400" dirty="0" smtClean="0"/>
              <a:t>related </a:t>
            </a:r>
            <a:r>
              <a:rPr lang="en-US" sz="2400" dirty="0"/>
              <a:t>to </a:t>
            </a:r>
            <a:r>
              <a:rPr lang="en-US" sz="2400" dirty="0" smtClean="0"/>
              <a:t>it</a:t>
            </a:r>
            <a:r>
              <a:rPr lang="en-US" sz="2400" dirty="0"/>
              <a:t> </a:t>
            </a:r>
            <a:r>
              <a:rPr lang="en-US" sz="2400" dirty="0" smtClean="0"/>
              <a:t>and its functioning.</a:t>
            </a:r>
          </a:p>
          <a:p>
            <a:pPr marL="0" indent="0">
              <a:buNone/>
            </a:pPr>
            <a:endParaRPr lang="en-US" sz="2400" dirty="0" smtClean="0"/>
          </a:p>
          <a:p>
            <a:pPr marL="0" indent="0">
              <a:buNone/>
            </a:pPr>
            <a:r>
              <a:rPr lang="en-US" sz="2400" b="1" dirty="0">
                <a:solidFill>
                  <a:srgbClr val="FF0000"/>
                </a:solidFill>
              </a:rPr>
              <a:t>Who can render depository services?</a:t>
            </a:r>
            <a:endParaRPr lang="en-US" sz="2400" dirty="0">
              <a:solidFill>
                <a:srgbClr val="FF0000"/>
              </a:solidFill>
            </a:endParaRPr>
          </a:p>
          <a:p>
            <a:r>
              <a:rPr lang="en-US" sz="2400" dirty="0" smtClean="0"/>
              <a:t>A </a:t>
            </a:r>
            <a:r>
              <a:rPr lang="en-US" sz="2400" dirty="0"/>
              <a:t>Depository Participant (DP) is </a:t>
            </a:r>
            <a:r>
              <a:rPr lang="en-US" sz="2400" dirty="0">
                <a:solidFill>
                  <a:srgbClr val="0070C0"/>
                </a:solidFill>
              </a:rPr>
              <a:t>an entity </a:t>
            </a:r>
            <a:r>
              <a:rPr lang="en-US" sz="2400" dirty="0"/>
              <a:t>who is registered as such with </a:t>
            </a:r>
            <a:r>
              <a:rPr lang="en-US" sz="2400" dirty="0" smtClean="0"/>
              <a:t>the Security Exchange Board of India (SEBI) </a:t>
            </a:r>
            <a:r>
              <a:rPr lang="en-US" sz="2400" dirty="0"/>
              <a:t>under </a:t>
            </a:r>
            <a:r>
              <a:rPr lang="en-US" sz="2400" dirty="0" smtClean="0"/>
              <a:t>Section 12(1A) </a:t>
            </a:r>
            <a:r>
              <a:rPr lang="en-US" sz="2400" dirty="0"/>
              <a:t>of the SEBI Act. As per the provisions of this Act, a DP </a:t>
            </a:r>
            <a:r>
              <a:rPr lang="en-US" sz="2400" b="1" dirty="0"/>
              <a:t>can</a:t>
            </a:r>
            <a:r>
              <a:rPr lang="en-US" sz="2400" dirty="0"/>
              <a:t> offer </a:t>
            </a:r>
            <a:r>
              <a:rPr lang="en-US" sz="2400" b="1" dirty="0"/>
              <a:t>depository</a:t>
            </a:r>
            <a:r>
              <a:rPr lang="en-US" sz="2400" dirty="0"/>
              <a:t>-related </a:t>
            </a:r>
            <a:r>
              <a:rPr lang="en-US" sz="2400" b="1" dirty="0"/>
              <a:t>services</a:t>
            </a:r>
            <a:r>
              <a:rPr lang="en-US" sz="2400" dirty="0"/>
              <a:t> only after obtaining a certificate of registration from SEBI.</a:t>
            </a:r>
          </a:p>
          <a:p>
            <a:endParaRPr lang="en-US" sz="2400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sz="2400" dirty="0">
              <a:solidFill>
                <a:srgbClr val="0070C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@biswajitsarmah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6299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457200"/>
            <a:ext cx="8458200" cy="5943600"/>
          </a:xfrm>
          <a:solidFill>
            <a:srgbClr val="FFFF00"/>
          </a:solidFill>
          <a:ln>
            <a:solidFill>
              <a:schemeClr val="accent1"/>
            </a:solidFill>
          </a:ln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400" b="1" dirty="0" smtClean="0">
                <a:solidFill>
                  <a:srgbClr val="FF0000"/>
                </a:solidFill>
              </a:rPr>
              <a:t>Issue of Certificate </a:t>
            </a:r>
            <a:r>
              <a:rPr lang="en-US" sz="2400" b="1" dirty="0">
                <a:solidFill>
                  <a:srgbClr val="FF0000"/>
                </a:solidFill>
              </a:rPr>
              <a:t>of </a:t>
            </a:r>
            <a:r>
              <a:rPr lang="en-US" sz="2400" b="1" dirty="0" smtClean="0">
                <a:solidFill>
                  <a:srgbClr val="FF0000"/>
                </a:solidFill>
              </a:rPr>
              <a:t>Commencement </a:t>
            </a:r>
            <a:r>
              <a:rPr lang="en-US" sz="2400" b="1" dirty="0">
                <a:solidFill>
                  <a:srgbClr val="FF0000"/>
                </a:solidFill>
              </a:rPr>
              <a:t>of </a:t>
            </a:r>
            <a:r>
              <a:rPr lang="en-US" sz="2400" b="1" dirty="0" smtClean="0">
                <a:solidFill>
                  <a:srgbClr val="FF0000"/>
                </a:solidFill>
              </a:rPr>
              <a:t>Business to depositories</a:t>
            </a:r>
            <a:r>
              <a:rPr lang="en-US" sz="2400" b="1" dirty="0">
                <a:solidFill>
                  <a:srgbClr val="FF0000"/>
                </a:solidFill>
              </a:rPr>
              <a:t>:</a:t>
            </a:r>
            <a:endParaRPr lang="en-US" sz="2400" dirty="0">
              <a:solidFill>
                <a:srgbClr val="FF0000"/>
              </a:solidFill>
            </a:endParaRPr>
          </a:p>
          <a:p>
            <a:r>
              <a:rPr lang="en-US" sz="2400" dirty="0"/>
              <a:t>(1) No depository shall act as a depository unless it obtains a </a:t>
            </a:r>
            <a:r>
              <a:rPr lang="en-US" sz="2400" dirty="0" smtClean="0"/>
              <a:t>Certificate of Commencement </a:t>
            </a:r>
            <a:r>
              <a:rPr lang="en-US" sz="2400" dirty="0"/>
              <a:t>of </a:t>
            </a:r>
            <a:r>
              <a:rPr lang="en-US" sz="2400" dirty="0" smtClean="0"/>
              <a:t>Business </a:t>
            </a:r>
            <a:r>
              <a:rPr lang="en-US" sz="2400" dirty="0"/>
              <a:t>from the Board.</a:t>
            </a:r>
          </a:p>
          <a:p>
            <a:r>
              <a:rPr lang="en-US" sz="2400" dirty="0" smtClean="0"/>
              <a:t>(</a:t>
            </a:r>
            <a:r>
              <a:rPr lang="en-US" sz="2400" dirty="0"/>
              <a:t>2) A certificate granted under sub-section (1) shall be in such form as </a:t>
            </a:r>
            <a:r>
              <a:rPr lang="en-US" sz="2400" dirty="0" smtClean="0"/>
              <a:t>may be </a:t>
            </a:r>
            <a:r>
              <a:rPr lang="en-US" sz="2400" dirty="0"/>
              <a:t>specified by the regulations</a:t>
            </a:r>
            <a:r>
              <a:rPr lang="en-US" sz="2400" dirty="0" smtClean="0"/>
              <a:t>.</a:t>
            </a:r>
            <a:r>
              <a:rPr lang="en-US" sz="2400" dirty="0"/>
              <a:t> </a:t>
            </a:r>
          </a:p>
          <a:p>
            <a:r>
              <a:rPr lang="en-US" sz="2400" dirty="0"/>
              <a:t>(3) The Board shall not grant </a:t>
            </a:r>
            <a:r>
              <a:rPr lang="en-US" sz="2400" dirty="0" smtClean="0"/>
              <a:t>the Certificate of Commencement of Business unless </a:t>
            </a:r>
            <a:r>
              <a:rPr lang="en-US" sz="2400" dirty="0"/>
              <a:t>it </a:t>
            </a:r>
            <a:r>
              <a:rPr lang="en-US" sz="2400" dirty="0" smtClean="0"/>
              <a:t>is satisfied </a:t>
            </a:r>
            <a:r>
              <a:rPr lang="en-US" sz="2400" dirty="0"/>
              <a:t>that the depository has adequate systems and safeguards </a:t>
            </a:r>
            <a:r>
              <a:rPr lang="en-US" sz="2400" dirty="0" smtClean="0"/>
              <a:t>to prevent </a:t>
            </a:r>
            <a:r>
              <a:rPr lang="en-US" sz="2400" dirty="0"/>
              <a:t>manipulation of records and </a:t>
            </a:r>
            <a:r>
              <a:rPr lang="en-US" sz="2400" dirty="0" smtClean="0"/>
              <a:t>transactions.</a:t>
            </a:r>
            <a:endParaRPr lang="en-US" sz="2400" dirty="0"/>
          </a:p>
          <a:p>
            <a:r>
              <a:rPr lang="en-US" sz="2400" dirty="0" smtClean="0"/>
              <a:t>(4) However, </a:t>
            </a:r>
            <a:r>
              <a:rPr lang="en-US" sz="2400" dirty="0"/>
              <a:t>no certificate shall be refused </a:t>
            </a:r>
            <a:r>
              <a:rPr lang="en-US" sz="2400" dirty="0" smtClean="0"/>
              <a:t>to any depository under </a:t>
            </a:r>
            <a:r>
              <a:rPr lang="en-US" sz="2400" dirty="0"/>
              <a:t>this section unless the depository concerned has been given a reasonable opportunity </a:t>
            </a:r>
            <a:r>
              <a:rPr lang="en-US" sz="2400" dirty="0" smtClean="0"/>
              <a:t>to explain its position.</a:t>
            </a:r>
            <a:endParaRPr lang="en-US" sz="2400" dirty="0">
              <a:solidFill>
                <a:srgbClr val="0070C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@biswajitsarmah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87482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5943600"/>
          </a:xfrm>
          <a:solidFill>
            <a:srgbClr val="FFFF00"/>
          </a:solidFill>
          <a:ln>
            <a:solidFill>
              <a:schemeClr val="accent1"/>
            </a:solidFill>
          </a:ln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400" b="1" u="sng" dirty="0" smtClean="0">
                <a:solidFill>
                  <a:srgbClr val="FF0000"/>
                </a:solidFill>
              </a:rPr>
              <a:t>Some Definitions under The Depositories Act 1996:</a:t>
            </a:r>
          </a:p>
          <a:p>
            <a:r>
              <a:rPr lang="en-US" sz="2400" dirty="0" smtClean="0"/>
              <a:t>"</a:t>
            </a:r>
            <a:r>
              <a:rPr lang="en-US" sz="2400" dirty="0">
                <a:solidFill>
                  <a:srgbClr val="0070C0"/>
                </a:solidFill>
              </a:rPr>
              <a:t>depository</a:t>
            </a:r>
            <a:r>
              <a:rPr lang="en-US" sz="2400" dirty="0"/>
              <a:t>" means a company formed and registered under </a:t>
            </a:r>
            <a:r>
              <a:rPr lang="en-US" sz="2400" dirty="0" smtClean="0"/>
              <a:t>the Companies </a:t>
            </a:r>
            <a:r>
              <a:rPr lang="en-US" sz="2400" dirty="0"/>
              <a:t>Act, 1956 </a:t>
            </a:r>
            <a:r>
              <a:rPr lang="en-US" sz="2400" dirty="0" smtClean="0"/>
              <a:t>and </a:t>
            </a:r>
            <a:r>
              <a:rPr lang="en-US" sz="2400" dirty="0"/>
              <a:t>which has been granted </a:t>
            </a:r>
            <a:r>
              <a:rPr lang="en-US" sz="2400" dirty="0" smtClean="0"/>
              <a:t>a certificate </a:t>
            </a:r>
            <a:r>
              <a:rPr lang="en-US" sz="2400" dirty="0"/>
              <a:t>of registration under </a:t>
            </a:r>
            <a:r>
              <a:rPr lang="en-US" sz="2400" dirty="0" smtClean="0"/>
              <a:t>section 12(1A) </a:t>
            </a:r>
            <a:r>
              <a:rPr lang="en-US" sz="2400" dirty="0"/>
              <a:t>of </a:t>
            </a:r>
            <a:r>
              <a:rPr lang="en-US" sz="2400" dirty="0" smtClean="0"/>
              <a:t>the Securities </a:t>
            </a:r>
            <a:r>
              <a:rPr lang="en-US" sz="2400" dirty="0"/>
              <a:t>and Exchange Board of India Act, </a:t>
            </a:r>
            <a:r>
              <a:rPr lang="en-US" sz="2400" dirty="0" smtClean="0"/>
              <a:t>1992.</a:t>
            </a:r>
          </a:p>
          <a:p>
            <a:r>
              <a:rPr lang="en-US" sz="2400" dirty="0"/>
              <a:t>"</a:t>
            </a:r>
            <a:r>
              <a:rPr lang="en-US" sz="2400" dirty="0">
                <a:solidFill>
                  <a:srgbClr val="0070C0"/>
                </a:solidFill>
              </a:rPr>
              <a:t>participant</a:t>
            </a:r>
            <a:r>
              <a:rPr lang="en-US" sz="2400" dirty="0"/>
              <a:t>" means a person registered as such under </a:t>
            </a:r>
            <a:r>
              <a:rPr lang="en-US" sz="2400" dirty="0" smtClean="0"/>
              <a:t>Section 12(1A) </a:t>
            </a:r>
            <a:r>
              <a:rPr lang="en-US" sz="2400" dirty="0"/>
              <a:t>of the Securities and Exchange </a:t>
            </a:r>
            <a:r>
              <a:rPr lang="en-US" sz="2400" dirty="0" smtClean="0"/>
              <a:t>Board of </a:t>
            </a:r>
            <a:r>
              <a:rPr lang="en-US" sz="2400" dirty="0"/>
              <a:t>India Act, </a:t>
            </a:r>
            <a:r>
              <a:rPr lang="en-US" sz="2400" dirty="0" smtClean="0"/>
              <a:t>1992.</a:t>
            </a:r>
          </a:p>
          <a:p>
            <a:r>
              <a:rPr lang="en-US" sz="2400" dirty="0"/>
              <a:t>"</a:t>
            </a:r>
            <a:r>
              <a:rPr lang="en-US" sz="2400" dirty="0">
                <a:solidFill>
                  <a:srgbClr val="0070C0"/>
                </a:solidFill>
              </a:rPr>
              <a:t>registered owner</a:t>
            </a:r>
            <a:r>
              <a:rPr lang="en-US" sz="2400" dirty="0"/>
              <a:t>" means a depository whose name is </a:t>
            </a:r>
            <a:r>
              <a:rPr lang="en-US" sz="2400" dirty="0" smtClean="0"/>
              <a:t>entered as </a:t>
            </a:r>
            <a:r>
              <a:rPr lang="en-US" sz="2400" dirty="0"/>
              <a:t>such in the register of the </a:t>
            </a:r>
            <a:r>
              <a:rPr lang="en-US" sz="2400" dirty="0" smtClean="0"/>
              <a:t>issuer.</a:t>
            </a:r>
          </a:p>
          <a:p>
            <a:r>
              <a:rPr lang="en-US" sz="2400" dirty="0" smtClean="0"/>
              <a:t>"</a:t>
            </a:r>
            <a:r>
              <a:rPr lang="en-US" sz="2400" dirty="0">
                <a:solidFill>
                  <a:srgbClr val="0070C0"/>
                </a:solidFill>
              </a:rPr>
              <a:t>beneficial owner</a:t>
            </a:r>
            <a:r>
              <a:rPr lang="en-US" sz="2400" dirty="0"/>
              <a:t>" means a person whose name is recorded </a:t>
            </a:r>
            <a:r>
              <a:rPr lang="en-US" sz="2400" dirty="0" smtClean="0"/>
              <a:t>as such </a:t>
            </a:r>
            <a:r>
              <a:rPr lang="en-US" sz="2400" dirty="0"/>
              <a:t>with a </a:t>
            </a:r>
            <a:r>
              <a:rPr lang="en-US" sz="2400" dirty="0" smtClean="0"/>
              <a:t>depository.</a:t>
            </a:r>
            <a:endParaRPr lang="en-US" sz="2400" dirty="0"/>
          </a:p>
          <a:p>
            <a:r>
              <a:rPr lang="en-US" sz="2400" dirty="0"/>
              <a:t> "</a:t>
            </a:r>
            <a:r>
              <a:rPr lang="en-US" sz="2400" dirty="0">
                <a:solidFill>
                  <a:srgbClr val="0070C0"/>
                </a:solidFill>
              </a:rPr>
              <a:t>Board</a:t>
            </a:r>
            <a:r>
              <a:rPr lang="en-US" sz="2400" dirty="0"/>
              <a:t>" means the </a:t>
            </a:r>
            <a:r>
              <a:rPr lang="en-US" sz="2400" dirty="0">
                <a:solidFill>
                  <a:srgbClr val="0070C0"/>
                </a:solidFill>
              </a:rPr>
              <a:t>Securities and Exchange Board of India </a:t>
            </a:r>
            <a:r>
              <a:rPr lang="en-US" sz="2400" dirty="0"/>
              <a:t>which has been </a:t>
            </a:r>
            <a:r>
              <a:rPr lang="en-US" sz="2400" dirty="0" smtClean="0"/>
              <a:t>established </a:t>
            </a:r>
            <a:r>
              <a:rPr lang="en-US" sz="2400" dirty="0"/>
              <a:t>under section 3 of the Securities and Exchange Board </a:t>
            </a:r>
            <a:r>
              <a:rPr lang="en-US" sz="2400" dirty="0" smtClean="0"/>
              <a:t>of India </a:t>
            </a:r>
            <a:r>
              <a:rPr lang="en-US" sz="2400" dirty="0"/>
              <a:t>Act, </a:t>
            </a:r>
            <a:r>
              <a:rPr lang="en-US" sz="2400" dirty="0" smtClean="0"/>
              <a:t>1992.</a:t>
            </a:r>
            <a:endParaRPr lang="en-US" sz="2400" dirty="0"/>
          </a:p>
          <a:p>
            <a:pPr marL="0" indent="0">
              <a:buNone/>
            </a:pPr>
            <a:endParaRPr lang="en-US" sz="2400" dirty="0">
              <a:solidFill>
                <a:srgbClr val="FF0000"/>
              </a:solidFill>
            </a:endParaRPr>
          </a:p>
          <a:p>
            <a:pPr marL="0" indent="0" fontAlgn="base">
              <a:buNone/>
            </a:pPr>
            <a:endParaRPr lang="en-US" sz="2400" dirty="0">
              <a:solidFill>
                <a:srgbClr val="FF0000"/>
              </a:solidFill>
            </a:endParaRPr>
          </a:p>
          <a:p>
            <a:pPr fontAlgn="base"/>
            <a:endParaRPr lang="en-US" sz="2400" dirty="0">
              <a:solidFill>
                <a:srgbClr val="0070C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@biswajitsarmah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85636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5943600"/>
          </a:xfrm>
          <a:solidFill>
            <a:srgbClr val="FFFF00"/>
          </a:solidFill>
          <a:ln>
            <a:solidFill>
              <a:schemeClr val="accent1"/>
            </a:solidFill>
          </a:ln>
        </p:spPr>
        <p:txBody>
          <a:bodyPr>
            <a:noAutofit/>
          </a:bodyPr>
          <a:lstStyle/>
          <a:p>
            <a:r>
              <a:rPr lang="en-US" sz="2400" dirty="0" smtClean="0"/>
              <a:t>"</a:t>
            </a:r>
            <a:r>
              <a:rPr lang="en-US" sz="2400" dirty="0">
                <a:solidFill>
                  <a:srgbClr val="0070C0"/>
                </a:solidFill>
              </a:rPr>
              <a:t>Company Law Board</a:t>
            </a:r>
            <a:r>
              <a:rPr lang="en-US" sz="2400" dirty="0"/>
              <a:t>" means the Board of Company </a:t>
            </a:r>
            <a:r>
              <a:rPr lang="en-US" sz="2400" dirty="0" smtClean="0"/>
              <a:t>Law Administration </a:t>
            </a:r>
            <a:r>
              <a:rPr lang="en-US" sz="2400" dirty="0"/>
              <a:t>constituted under section 10E of the Companies Act</a:t>
            </a:r>
            <a:r>
              <a:rPr lang="en-US" sz="2400" dirty="0" smtClean="0"/>
              <a:t>, 1956.</a:t>
            </a:r>
          </a:p>
          <a:p>
            <a:r>
              <a:rPr lang="en-US" sz="2400" dirty="0"/>
              <a:t>“</a:t>
            </a:r>
            <a:r>
              <a:rPr lang="en-US" sz="2400" dirty="0">
                <a:solidFill>
                  <a:srgbClr val="0070C0"/>
                </a:solidFill>
              </a:rPr>
              <a:t>Securities Appellate Tribunal</a:t>
            </a:r>
            <a:r>
              <a:rPr lang="en-US" sz="2400" dirty="0"/>
              <a:t>” means a Securities </a:t>
            </a:r>
            <a:r>
              <a:rPr lang="en-US" sz="2400" dirty="0" smtClean="0"/>
              <a:t>Appellate Tribunal </a:t>
            </a:r>
            <a:r>
              <a:rPr lang="en-US" sz="2400" dirty="0"/>
              <a:t>established under sub-section (1) of section 15K of </a:t>
            </a:r>
            <a:r>
              <a:rPr lang="en-US" sz="2400" dirty="0" smtClean="0"/>
              <a:t>the Securities </a:t>
            </a:r>
            <a:r>
              <a:rPr lang="en-US" sz="2400" dirty="0"/>
              <a:t>and Exchange Board of India Act, 1992</a:t>
            </a:r>
            <a:r>
              <a:rPr lang="en-US" sz="2400" dirty="0" smtClean="0"/>
              <a:t>.</a:t>
            </a:r>
          </a:p>
          <a:p>
            <a:endParaRPr lang="en-US" sz="2400" dirty="0">
              <a:solidFill>
                <a:srgbClr val="0070C0"/>
              </a:solidFill>
            </a:endParaRPr>
          </a:p>
          <a:p>
            <a:endParaRPr lang="en-US" sz="2400" dirty="0" smtClean="0">
              <a:solidFill>
                <a:srgbClr val="0070C0"/>
              </a:solidFill>
            </a:endParaRPr>
          </a:p>
          <a:p>
            <a:endParaRPr lang="en-US" sz="2400" dirty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en-US" sz="2400" dirty="0" smtClean="0">
                <a:solidFill>
                  <a:srgbClr val="00B050"/>
                </a:solidFill>
              </a:rPr>
              <a:t>			     </a:t>
            </a:r>
            <a:r>
              <a:rPr lang="en-US" sz="3600" dirty="0" smtClean="0">
                <a:solidFill>
                  <a:srgbClr val="00B050"/>
                </a:solidFill>
              </a:rPr>
              <a:t>THANKS</a:t>
            </a:r>
            <a:endParaRPr lang="en-US" sz="3600" dirty="0">
              <a:solidFill>
                <a:srgbClr val="00B050"/>
              </a:solidFill>
            </a:endParaRPr>
          </a:p>
          <a:p>
            <a:endParaRPr lang="en-US" sz="2400" dirty="0">
              <a:solidFill>
                <a:srgbClr val="0070C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@biswajitsarmah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84930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5521</TotalTime>
  <Words>263</Words>
  <Application>Microsoft Office PowerPoint</Application>
  <PresentationFormat>On-screen Show (4:3)</PresentationFormat>
  <Paragraphs>43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Topic 13:  The Depositories Act 1996 (Part-I): </vt:lpstr>
      <vt:lpstr>The Depositories Act 1996: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TYPES OF COMPANIES</dc:title>
  <dc:creator>iqac</dc:creator>
  <cp:lastModifiedBy>iqac</cp:lastModifiedBy>
  <cp:revision>563</cp:revision>
  <dcterms:created xsi:type="dcterms:W3CDTF">2020-04-22T16:46:26Z</dcterms:created>
  <dcterms:modified xsi:type="dcterms:W3CDTF">2020-05-26T02:43:13Z</dcterms:modified>
</cp:coreProperties>
</file>