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66" r:id="rId3"/>
    <p:sldId id="303" r:id="rId4"/>
    <p:sldId id="300" r:id="rId5"/>
    <p:sldId id="302" r:id="rId6"/>
    <p:sldId id="295" r:id="rId7"/>
    <p:sldId id="30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7" autoAdjust="0"/>
  </p:normalViewPr>
  <p:slideViewPr>
    <p:cSldViewPr>
      <p:cViewPr varScale="1">
        <p:scale>
          <a:sx n="81" d="100"/>
          <a:sy n="81" d="100"/>
        </p:scale>
        <p:origin x="-10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557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57D08-9849-41D9-B130-FA8FEE1952EE}" type="datetimeFigureOut">
              <a:rPr lang="en-US" smtClean="0"/>
              <a:pPr/>
              <a:t>28-May-20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F1DE5-A984-472B-84C0-6981898088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78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4C62-E352-4B47-8D99-DC939B50BA75}" type="datetime1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7B3A-31F7-4B24-A20D-AC45FDBAA8CC}" type="datetime1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51E4-1196-49F4-9871-2ACF9B0D0151}" type="datetime1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28C1-54BB-4F20-A2A9-25D817D0EA28}" type="datetime1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AEE1-6EBF-4763-A304-A2C0E49C6C5D}" type="datetime1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780F-5374-4CE1-AB72-E2C2ADB5FC94}" type="datetime1">
              <a:rPr lang="en-US" smtClean="0"/>
              <a:t>28-May-20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A129-B6A9-4B80-B00E-A4C7B823145B}" type="datetime1">
              <a:rPr lang="en-US" smtClean="0"/>
              <a:t>28-May-20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95A2-147C-42C0-B3EB-D4D3427CBD09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B191-CC46-4094-B44D-D1B86DC22ECF}" type="datetime1">
              <a:rPr lang="en-US" smtClean="0"/>
              <a:t>28-May-20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89C3-C322-4CB4-A085-11F03536CC9B}" type="datetime1">
              <a:rPr lang="en-US" smtClean="0"/>
              <a:t>28-May-20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5DBC-DDCE-4C15-AC58-6FCEBB0BB589}" type="datetime1">
              <a:rPr lang="en-US" smtClean="0"/>
              <a:t>28-May-20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9CE9B-24FF-4A0C-B845-39999D53A5BC}" type="datetime1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Topic 13:  The Depositories Act 1996 (Part-II):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	Class: 		B.Com.2</a:t>
            </a:r>
            <a:r>
              <a:rPr lang="en-US" baseline="30000" dirty="0" smtClean="0"/>
              <a:t>nd</a:t>
            </a:r>
            <a:r>
              <a:rPr lang="en-US" dirty="0" smtClean="0"/>
              <a:t> Semester (Honours)</a:t>
            </a:r>
          </a:p>
          <a:p>
            <a:pPr marL="514350" indent="-514350">
              <a:buNone/>
            </a:pPr>
            <a:r>
              <a:rPr lang="en-US" dirty="0" smtClean="0"/>
              <a:t>	Subject: 	Corporate Law</a:t>
            </a:r>
          </a:p>
          <a:p>
            <a:pPr marL="514350" indent="-514350">
              <a:buNone/>
            </a:pPr>
            <a:r>
              <a:rPr lang="en-US" dirty="0" smtClean="0"/>
              <a:t>	Unit: 		5 (Depositories Law)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sz="2400" dirty="0" smtClean="0"/>
              <a:t>Prepared By:  	Biswajit Sarmah</a:t>
            </a:r>
          </a:p>
          <a:p>
            <a:pPr marL="514350" indent="-514350">
              <a:buNone/>
            </a:pPr>
            <a:r>
              <a:rPr lang="en-US" sz="2400" dirty="0" smtClean="0"/>
              <a:t>				Asst. Professor, </a:t>
            </a:r>
          </a:p>
          <a:p>
            <a:pPr marL="514350" indent="-514350">
              <a:buNone/>
            </a:pPr>
            <a:r>
              <a:rPr lang="en-US" sz="2400" dirty="0" smtClean="0"/>
              <a:t>				Dept. of Commerce</a:t>
            </a:r>
          </a:p>
          <a:p>
            <a:pPr marL="514350" indent="-514350">
              <a:buNone/>
            </a:pPr>
            <a:r>
              <a:rPr lang="en-US" sz="2400" dirty="0" smtClean="0"/>
              <a:t>				Paschim Guwahati Mahavidyalaya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The Depositories Act 1996 (Part II):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181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Who is a Depository: &amp; Participants:</a:t>
            </a:r>
            <a:r>
              <a:rPr lang="en-US" sz="2400" b="1" dirty="0">
                <a:solidFill>
                  <a:srgbClr val="FF0000"/>
                </a:solidFill>
              </a:rPr>
              <a:t> 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smtClean="0"/>
              <a:t>A Depository is a company who hold securities on behalf of a security holder.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Who is a Beneficial Owner:</a:t>
            </a:r>
          </a:p>
          <a:p>
            <a:r>
              <a:rPr lang="en-US" sz="2400" dirty="0" smtClean="0"/>
              <a:t>A Beneficial Owner is the security holder who avail the services of a Depository.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Who is a </a:t>
            </a:r>
            <a:r>
              <a:rPr lang="en-US" sz="2400" b="1" dirty="0" smtClean="0">
                <a:solidFill>
                  <a:srgbClr val="FF0000"/>
                </a:solidFill>
              </a:rPr>
              <a:t>Participant: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dirty="0"/>
              <a:t>A </a:t>
            </a:r>
            <a:r>
              <a:rPr lang="en-US" sz="2400" dirty="0" smtClean="0"/>
              <a:t>Participant is an agency who works as an agent on behalf of the Depository and is the link between the Beneficial Owner and the Depository.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Who is </a:t>
            </a:r>
            <a:r>
              <a:rPr lang="en-US" sz="2400" b="1" dirty="0" smtClean="0">
                <a:solidFill>
                  <a:srgbClr val="FF0000"/>
                </a:solidFill>
              </a:rPr>
              <a:t>an Issuer: 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dirty="0" smtClean="0"/>
              <a:t>An Issuer is the company who  originally issues the securities.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@</a:t>
            </a:r>
            <a:r>
              <a:rPr lang="en-US" dirty="0" err="1" smtClean="0"/>
              <a:t>biswajitsarmah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01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5562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Rights </a:t>
            </a:r>
            <a:r>
              <a:rPr lang="en-US" sz="2400" b="1" dirty="0">
                <a:solidFill>
                  <a:srgbClr val="FF0000"/>
                </a:solidFill>
              </a:rPr>
              <a:t>of </a:t>
            </a:r>
            <a:r>
              <a:rPr lang="en-US" sz="2400" b="1" dirty="0" smtClean="0">
                <a:solidFill>
                  <a:srgbClr val="FF0000"/>
                </a:solidFill>
              </a:rPr>
              <a:t>depositories, </a:t>
            </a:r>
            <a:r>
              <a:rPr lang="en-US" sz="2400" b="1" dirty="0">
                <a:solidFill>
                  <a:srgbClr val="FF0000"/>
                </a:solidFill>
              </a:rPr>
              <a:t>beneficial </a:t>
            </a:r>
            <a:r>
              <a:rPr lang="en-US" sz="2400" b="1" dirty="0" smtClean="0">
                <a:solidFill>
                  <a:srgbClr val="FF0000"/>
                </a:solidFill>
              </a:rPr>
              <a:t>owner &amp; Participants:</a:t>
            </a:r>
            <a:r>
              <a:rPr lang="en-US" sz="2400" b="1" dirty="0">
                <a:solidFill>
                  <a:srgbClr val="FF0000"/>
                </a:solidFill>
              </a:rPr>
              <a:t> 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smtClean="0"/>
              <a:t>(</a:t>
            </a:r>
            <a:r>
              <a:rPr lang="en-US" sz="2400" dirty="0"/>
              <a:t>1</a:t>
            </a:r>
            <a:r>
              <a:rPr lang="en-US" sz="2400" dirty="0" smtClean="0"/>
              <a:t>) A </a:t>
            </a:r>
            <a:r>
              <a:rPr lang="en-US" sz="2400" dirty="0"/>
              <a:t>depository shall be </a:t>
            </a:r>
            <a:r>
              <a:rPr lang="en-US" sz="2400" dirty="0" smtClean="0"/>
              <a:t>considered as </a:t>
            </a:r>
            <a:r>
              <a:rPr lang="en-US" sz="2400" dirty="0"/>
              <a:t>the </a:t>
            </a:r>
            <a:r>
              <a:rPr lang="en-US" sz="2400" dirty="0">
                <a:solidFill>
                  <a:srgbClr val="0070C0"/>
                </a:solidFill>
              </a:rPr>
              <a:t>registered owner </a:t>
            </a:r>
            <a:r>
              <a:rPr lang="en-US" sz="2400" dirty="0"/>
              <a:t>for </a:t>
            </a:r>
            <a:r>
              <a:rPr lang="en-US" sz="2400" dirty="0" smtClean="0"/>
              <a:t>the purposes </a:t>
            </a:r>
            <a:r>
              <a:rPr lang="en-US" sz="2400" dirty="0"/>
              <a:t>of effecting transfer of ownership of security </a:t>
            </a:r>
            <a:r>
              <a:rPr lang="en-US" sz="2400" dirty="0">
                <a:solidFill>
                  <a:srgbClr val="0070C0"/>
                </a:solidFill>
              </a:rPr>
              <a:t>on behalf of </a:t>
            </a:r>
            <a:r>
              <a:rPr lang="en-US" sz="2400" dirty="0" smtClean="0">
                <a:solidFill>
                  <a:srgbClr val="0070C0"/>
                </a:solidFill>
              </a:rPr>
              <a:t>a beneficial </a:t>
            </a:r>
            <a:r>
              <a:rPr lang="en-US" sz="2400" dirty="0">
                <a:solidFill>
                  <a:srgbClr val="0070C0"/>
                </a:solidFill>
              </a:rPr>
              <a:t>owner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r>
              <a:rPr lang="en-US" sz="2400" dirty="0" smtClean="0"/>
              <a:t>(</a:t>
            </a:r>
            <a:r>
              <a:rPr lang="en-US" sz="2400" dirty="0"/>
              <a:t>2) </a:t>
            </a:r>
            <a:r>
              <a:rPr lang="en-US" sz="2400" dirty="0" smtClean="0"/>
              <a:t>The </a:t>
            </a:r>
            <a:r>
              <a:rPr lang="en-US" sz="2400" dirty="0"/>
              <a:t>depository as </a:t>
            </a:r>
            <a:r>
              <a:rPr lang="en-US" sz="2400" dirty="0" smtClean="0"/>
              <a:t>a registered </a:t>
            </a:r>
            <a:r>
              <a:rPr lang="en-US" sz="2400" dirty="0"/>
              <a:t>owner </a:t>
            </a:r>
            <a:r>
              <a:rPr lang="en-US" sz="2400" dirty="0">
                <a:solidFill>
                  <a:srgbClr val="0070C0"/>
                </a:solidFill>
              </a:rPr>
              <a:t>shall not have any voting rights or any other rights </a:t>
            </a:r>
            <a:r>
              <a:rPr lang="en-US" sz="2400" dirty="0" smtClean="0"/>
              <a:t>in respect </a:t>
            </a:r>
            <a:r>
              <a:rPr lang="en-US" sz="2400" dirty="0"/>
              <a:t>of securities held by </a:t>
            </a:r>
            <a:r>
              <a:rPr lang="en-US" sz="2400" dirty="0" smtClean="0"/>
              <a:t>it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(3) The </a:t>
            </a:r>
            <a:r>
              <a:rPr lang="en-US" sz="2400" dirty="0">
                <a:solidFill>
                  <a:srgbClr val="0070C0"/>
                </a:solidFill>
              </a:rPr>
              <a:t>beneficial owner </a:t>
            </a:r>
            <a:r>
              <a:rPr lang="en-US" sz="2400" dirty="0"/>
              <a:t>shall be </a:t>
            </a:r>
            <a:r>
              <a:rPr lang="en-US" sz="2400" dirty="0">
                <a:solidFill>
                  <a:srgbClr val="0070C0"/>
                </a:solidFill>
              </a:rPr>
              <a:t>entitled to all the rights and benefits</a:t>
            </a:r>
            <a:r>
              <a:rPr lang="en-US" sz="2400" dirty="0"/>
              <a:t> and </a:t>
            </a:r>
            <a:r>
              <a:rPr lang="en-US" sz="2400" dirty="0" smtClean="0"/>
              <a:t>be </a:t>
            </a:r>
            <a:r>
              <a:rPr lang="en-US" sz="2400" dirty="0" smtClean="0">
                <a:solidFill>
                  <a:srgbClr val="0070C0"/>
                </a:solidFill>
              </a:rPr>
              <a:t>subjected </a:t>
            </a:r>
            <a:r>
              <a:rPr lang="en-US" sz="2400" dirty="0">
                <a:solidFill>
                  <a:srgbClr val="0070C0"/>
                </a:solidFill>
              </a:rPr>
              <a:t>to all the liabilities </a:t>
            </a:r>
            <a:r>
              <a:rPr lang="en-US" sz="2400" dirty="0"/>
              <a:t>in respect of his securities held by </a:t>
            </a:r>
            <a:r>
              <a:rPr lang="en-US" sz="2400" dirty="0" smtClean="0"/>
              <a:t>a depository.</a:t>
            </a:r>
            <a:r>
              <a:rPr lang="en-US" sz="2400" dirty="0"/>
              <a:t> </a:t>
            </a:r>
            <a:endParaRPr lang="en-US" sz="2400" dirty="0" smtClean="0"/>
          </a:p>
          <a:p>
            <a:r>
              <a:rPr lang="en-US" sz="2400" dirty="0"/>
              <a:t>(4) A depository shall enter into an </a:t>
            </a:r>
            <a:r>
              <a:rPr lang="en-US" sz="2400" dirty="0">
                <a:solidFill>
                  <a:srgbClr val="0070C0"/>
                </a:solidFill>
              </a:rPr>
              <a:t>agreement</a:t>
            </a:r>
            <a:r>
              <a:rPr lang="en-US" sz="2400" dirty="0"/>
              <a:t> with one or more </a:t>
            </a:r>
            <a:r>
              <a:rPr lang="en-US" sz="2400" dirty="0">
                <a:solidFill>
                  <a:srgbClr val="0070C0"/>
                </a:solidFill>
              </a:rPr>
              <a:t>participants</a:t>
            </a:r>
            <a:r>
              <a:rPr lang="en-US" sz="2400" dirty="0"/>
              <a:t> as its agent.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@</a:t>
            </a:r>
            <a:r>
              <a:rPr lang="en-US" dirty="0" err="1" smtClean="0"/>
              <a:t>biswajitsarmah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87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2400" dirty="0"/>
              <a:t> </a:t>
            </a:r>
            <a:r>
              <a:rPr lang="en-US" sz="2400" dirty="0" smtClean="0"/>
              <a:t>(5) </a:t>
            </a:r>
            <a:r>
              <a:rPr lang="en-US" sz="2400" dirty="0"/>
              <a:t>Any </a:t>
            </a:r>
            <a:r>
              <a:rPr lang="en-US" sz="2400" dirty="0" smtClean="0"/>
              <a:t>person (beneficial owner) </a:t>
            </a:r>
            <a:r>
              <a:rPr lang="en-US" sz="2400" dirty="0"/>
              <a:t>may enter into an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agreement</a:t>
            </a:r>
            <a:r>
              <a:rPr lang="en-US" sz="2400" dirty="0"/>
              <a:t>, </a:t>
            </a:r>
            <a:r>
              <a:rPr lang="en-US" sz="2400" dirty="0" smtClean="0"/>
              <a:t>with </a:t>
            </a:r>
            <a:r>
              <a:rPr lang="en-US" sz="2400" dirty="0"/>
              <a:t>any </a:t>
            </a:r>
            <a:r>
              <a:rPr lang="en-US" sz="2400" dirty="0" smtClean="0"/>
              <a:t>depository </a:t>
            </a:r>
            <a:r>
              <a:rPr lang="en-US" sz="2400" dirty="0"/>
              <a:t>through a </a:t>
            </a:r>
            <a:r>
              <a:rPr lang="en-US" sz="2400" dirty="0" smtClean="0"/>
              <a:t>participant, for    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availing its services.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(6). </a:t>
            </a:r>
            <a:r>
              <a:rPr lang="en-US" sz="2400" b="1" dirty="0">
                <a:solidFill>
                  <a:srgbClr val="FF0000"/>
                </a:solidFill>
              </a:rPr>
              <a:t>Surrender of certificate of </a:t>
            </a:r>
            <a:r>
              <a:rPr lang="en-US" sz="2400" b="1" dirty="0" smtClean="0">
                <a:solidFill>
                  <a:srgbClr val="FF0000"/>
                </a:solidFill>
              </a:rPr>
              <a:t>security :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(1) Any person who has entered into an agreement under section 5 </a:t>
            </a:r>
            <a:r>
              <a:rPr lang="en-US" sz="2400" dirty="0" smtClean="0">
                <a:solidFill>
                  <a:srgbClr val="0070C0"/>
                </a:solidFill>
              </a:rPr>
              <a:t>shall surrender </a:t>
            </a:r>
            <a:r>
              <a:rPr lang="en-US" sz="2400" dirty="0">
                <a:solidFill>
                  <a:srgbClr val="0070C0"/>
                </a:solidFill>
              </a:rPr>
              <a:t>the certificate of security</a:t>
            </a:r>
            <a:r>
              <a:rPr lang="en-US" sz="2400" dirty="0"/>
              <a:t>, for which he seeks to avail the services </a:t>
            </a:r>
            <a:r>
              <a:rPr lang="en-US" sz="2400" dirty="0" smtClean="0"/>
              <a:t>of a </a:t>
            </a:r>
            <a:r>
              <a:rPr lang="en-US" sz="2400" dirty="0"/>
              <a:t>depository, to the issuer in such manner as may be specified by </a:t>
            </a:r>
            <a:r>
              <a:rPr lang="en-US" sz="2400" dirty="0" smtClean="0"/>
              <a:t>the regulations.</a:t>
            </a:r>
            <a:r>
              <a:rPr lang="en-US" sz="2400" dirty="0"/>
              <a:t> </a:t>
            </a:r>
          </a:p>
          <a:p>
            <a:r>
              <a:rPr lang="en-US" sz="2400" dirty="0"/>
              <a:t>(2) The issuer, on receipt of certificate of security under sub- section (1</a:t>
            </a:r>
            <a:r>
              <a:rPr lang="en-US" sz="2400" dirty="0" smtClean="0"/>
              <a:t>), shall </a:t>
            </a:r>
            <a:r>
              <a:rPr lang="en-US" sz="2400" dirty="0"/>
              <a:t>cancel the certificate of security </a:t>
            </a:r>
            <a:r>
              <a:rPr lang="en-US" sz="2400" dirty="0" smtClean="0"/>
              <a:t>and </a:t>
            </a:r>
            <a:r>
              <a:rPr lang="en-US" sz="2400" dirty="0" smtClean="0">
                <a:solidFill>
                  <a:srgbClr val="0070C0"/>
                </a:solidFill>
              </a:rPr>
              <a:t>substitute </a:t>
            </a:r>
            <a:r>
              <a:rPr lang="en-US" sz="2400" dirty="0">
                <a:solidFill>
                  <a:srgbClr val="0070C0"/>
                </a:solidFill>
              </a:rPr>
              <a:t>in its records </a:t>
            </a:r>
            <a:r>
              <a:rPr lang="en-US" sz="2400" dirty="0"/>
              <a:t>the </a:t>
            </a:r>
            <a:r>
              <a:rPr lang="en-US" sz="2400" dirty="0" smtClean="0">
                <a:solidFill>
                  <a:srgbClr val="0070C0"/>
                </a:solidFill>
              </a:rPr>
              <a:t>name of </a:t>
            </a:r>
            <a:r>
              <a:rPr lang="en-US" sz="2400" dirty="0">
                <a:solidFill>
                  <a:srgbClr val="0070C0"/>
                </a:solidFill>
              </a:rPr>
              <a:t>the depository </a:t>
            </a:r>
            <a:r>
              <a:rPr lang="en-US" sz="2400" dirty="0"/>
              <a:t>as a registered owner in respect of that security and </a:t>
            </a:r>
            <a:r>
              <a:rPr lang="en-US" sz="2400" dirty="0" smtClean="0"/>
              <a:t>inform the </a:t>
            </a:r>
            <a:r>
              <a:rPr lang="en-US" sz="2400" dirty="0"/>
              <a:t>depository accordingly.</a:t>
            </a:r>
          </a:p>
          <a:p>
            <a:r>
              <a:rPr lang="en-US" sz="2400" dirty="0"/>
              <a:t> 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9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4582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2400" dirty="0" smtClean="0"/>
              <a:t>(3</a:t>
            </a:r>
            <a:r>
              <a:rPr lang="en-US" sz="2400" dirty="0"/>
              <a:t>) A depository shall, on receipt of information under sub-section (2), </a:t>
            </a:r>
            <a:r>
              <a:rPr lang="en-US" sz="2400" dirty="0" smtClean="0">
                <a:solidFill>
                  <a:srgbClr val="0070C0"/>
                </a:solidFill>
              </a:rPr>
              <a:t>enter the </a:t>
            </a:r>
            <a:r>
              <a:rPr lang="en-US" sz="2400" dirty="0">
                <a:solidFill>
                  <a:srgbClr val="0070C0"/>
                </a:solidFill>
              </a:rPr>
              <a:t>name of the person </a:t>
            </a:r>
            <a:r>
              <a:rPr lang="en-US" sz="2400" dirty="0"/>
              <a:t>referred to in sub-section (1) in its records, </a:t>
            </a:r>
            <a:r>
              <a:rPr lang="en-US" sz="2400" dirty="0">
                <a:solidFill>
                  <a:srgbClr val="0070C0"/>
                </a:solidFill>
              </a:rPr>
              <a:t>as </a:t>
            </a:r>
            <a:r>
              <a:rPr lang="en-US" sz="2400" dirty="0" smtClean="0">
                <a:solidFill>
                  <a:srgbClr val="0070C0"/>
                </a:solidFill>
              </a:rPr>
              <a:t>the beneficial </a:t>
            </a:r>
            <a:r>
              <a:rPr lang="en-US" sz="2400" dirty="0">
                <a:solidFill>
                  <a:srgbClr val="0070C0"/>
                </a:solidFill>
              </a:rPr>
              <a:t>owner</a:t>
            </a:r>
            <a:r>
              <a:rPr lang="en-US" sz="2400" dirty="0"/>
              <a:t>.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(7). Register </a:t>
            </a:r>
            <a:r>
              <a:rPr lang="en-US" sz="2400" b="1" dirty="0">
                <a:solidFill>
                  <a:srgbClr val="FF0000"/>
                </a:solidFill>
              </a:rPr>
              <a:t>of beneficial </a:t>
            </a:r>
            <a:r>
              <a:rPr lang="en-US" sz="2400" b="1" dirty="0" smtClean="0">
                <a:solidFill>
                  <a:srgbClr val="FF0000"/>
                </a:solidFill>
              </a:rPr>
              <a:t>owner</a:t>
            </a:r>
            <a:r>
              <a:rPr lang="en-US" sz="2400" dirty="0" smtClean="0">
                <a:solidFill>
                  <a:srgbClr val="FF0000"/>
                </a:solidFill>
              </a:rPr>
              <a:t>:</a:t>
            </a:r>
            <a:r>
              <a:rPr lang="en-US" sz="2400" dirty="0"/>
              <a:t> </a:t>
            </a:r>
          </a:p>
          <a:p>
            <a:r>
              <a:rPr lang="en-US" sz="2400" dirty="0"/>
              <a:t>Every depository shall </a:t>
            </a:r>
            <a:r>
              <a:rPr lang="en-US" sz="2400" dirty="0">
                <a:solidFill>
                  <a:srgbClr val="0070C0"/>
                </a:solidFill>
              </a:rPr>
              <a:t>maintain a register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0070C0"/>
                </a:solidFill>
              </a:rPr>
              <a:t>an index of beneficial </a:t>
            </a:r>
            <a:r>
              <a:rPr lang="en-US" sz="2400" dirty="0" smtClean="0">
                <a:solidFill>
                  <a:srgbClr val="0070C0"/>
                </a:solidFill>
              </a:rPr>
              <a:t>owners</a:t>
            </a:r>
            <a:r>
              <a:rPr lang="en-US" sz="2400" dirty="0" smtClean="0"/>
              <a:t> in </a:t>
            </a:r>
            <a:r>
              <a:rPr lang="en-US" sz="2400" dirty="0"/>
              <a:t>the manner provided in sections 150, 151 and 152 of the Companies Act</a:t>
            </a:r>
            <a:r>
              <a:rPr lang="en-US" sz="2400" dirty="0" smtClean="0"/>
              <a:t>, 1956 </a:t>
            </a:r>
            <a:r>
              <a:rPr lang="en-US" sz="2400" dirty="0"/>
              <a:t>(1of 1956).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(8) Pledge </a:t>
            </a:r>
            <a:r>
              <a:rPr lang="en-US" sz="2400" b="1" dirty="0">
                <a:solidFill>
                  <a:srgbClr val="FF0000"/>
                </a:solidFill>
              </a:rPr>
              <a:t>or hypothecation of securities held in a </a:t>
            </a:r>
            <a:r>
              <a:rPr lang="en-US" sz="2400" b="1" dirty="0" smtClean="0">
                <a:solidFill>
                  <a:srgbClr val="FF0000"/>
                </a:solidFill>
              </a:rPr>
              <a:t>depository: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smtClean="0"/>
              <a:t>(</a:t>
            </a:r>
            <a:r>
              <a:rPr lang="en-US" sz="2400" dirty="0"/>
              <a:t>1</a:t>
            </a:r>
            <a:r>
              <a:rPr lang="en-US" sz="2400" dirty="0" smtClean="0"/>
              <a:t>) A </a:t>
            </a:r>
            <a:r>
              <a:rPr lang="en-US" sz="2400" dirty="0"/>
              <a:t>beneficial owner may with the previous approval of </a:t>
            </a:r>
            <a:r>
              <a:rPr lang="en-US" sz="2400" dirty="0" smtClean="0"/>
              <a:t>the depository </a:t>
            </a:r>
            <a:r>
              <a:rPr lang="en-US" sz="2400" dirty="0"/>
              <a:t>create a pledge or </a:t>
            </a:r>
            <a:r>
              <a:rPr lang="en-US" sz="2400" dirty="0" smtClean="0"/>
              <a:t>hypothecation (</a:t>
            </a:r>
            <a:r>
              <a:rPr lang="en-US" sz="2400" dirty="0" err="1" smtClean="0"/>
              <a:t>i.e</a:t>
            </a:r>
            <a:r>
              <a:rPr lang="en-US" sz="2400" dirty="0" smtClean="0"/>
              <a:t>, offering an asset as security against a loan)  </a:t>
            </a:r>
            <a:r>
              <a:rPr lang="en-US" sz="2400" dirty="0"/>
              <a:t>in respect of a security </a:t>
            </a:r>
            <a:r>
              <a:rPr lang="en-US" sz="2400" dirty="0" smtClean="0"/>
              <a:t>owned by </a:t>
            </a:r>
            <a:r>
              <a:rPr lang="en-US" sz="2400" dirty="0"/>
              <a:t>him through a depository</a:t>
            </a:r>
            <a:r>
              <a:rPr lang="en-US" sz="2400" dirty="0" smtClean="0"/>
              <a:t>.</a:t>
            </a:r>
            <a:r>
              <a:rPr lang="en-US" sz="2400" dirty="0"/>
              <a:t> </a:t>
            </a:r>
          </a:p>
          <a:p>
            <a:r>
              <a:rPr lang="en-US" sz="2400" dirty="0"/>
              <a:t>(2) Every beneficial owner shall give intimation of such pledge </a:t>
            </a:r>
            <a:r>
              <a:rPr lang="en-US" sz="2400" dirty="0" smtClean="0"/>
              <a:t>or hypothecation </a:t>
            </a:r>
            <a:r>
              <a:rPr lang="en-US" sz="2400" dirty="0"/>
              <a:t>to the depository and such depository shall thereupon </a:t>
            </a:r>
            <a:r>
              <a:rPr lang="en-US" sz="2400" dirty="0" smtClean="0"/>
              <a:t>make entries </a:t>
            </a:r>
            <a:r>
              <a:rPr lang="en-US" sz="2400" dirty="0"/>
              <a:t>in its records accordingly.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48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2400" dirty="0" smtClean="0"/>
              <a:t>(3</a:t>
            </a:r>
            <a:r>
              <a:rPr lang="en-US" sz="2400" dirty="0"/>
              <a:t>) Any entry in the records of a depository </a:t>
            </a:r>
            <a:r>
              <a:rPr lang="en-US" sz="2400" dirty="0" smtClean="0"/>
              <a:t>shall be evidence </a:t>
            </a:r>
            <a:r>
              <a:rPr lang="en-US" sz="2400" dirty="0"/>
              <a:t>of a pledge or hypothecation. </a:t>
            </a:r>
            <a:endParaRPr lang="en-US" sz="2400" dirty="0" smtClean="0"/>
          </a:p>
          <a:p>
            <a:r>
              <a:rPr lang="en-US" sz="2400" b="1" dirty="0" smtClean="0">
                <a:solidFill>
                  <a:srgbClr val="FF0000"/>
                </a:solidFill>
              </a:rPr>
              <a:t>(9). Furnishing </a:t>
            </a:r>
            <a:r>
              <a:rPr lang="en-US" sz="2400" b="1" dirty="0">
                <a:solidFill>
                  <a:srgbClr val="FF0000"/>
                </a:solidFill>
              </a:rPr>
              <a:t>of information and records by depository and </a:t>
            </a:r>
            <a:r>
              <a:rPr lang="en-US" sz="2400" b="1" dirty="0" smtClean="0">
                <a:solidFill>
                  <a:srgbClr val="FF0000"/>
                </a:solidFill>
              </a:rPr>
              <a:t>issuer:</a:t>
            </a:r>
            <a:r>
              <a:rPr lang="en-US" sz="2400" b="1" dirty="0">
                <a:solidFill>
                  <a:srgbClr val="FF0000"/>
                </a:solidFill>
              </a:rPr>
              <a:t> 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(1) Every depository shall furnish to the issuer information about the </a:t>
            </a:r>
            <a:r>
              <a:rPr lang="en-US" sz="2400" dirty="0" smtClean="0"/>
              <a:t>transfer of </a:t>
            </a:r>
            <a:r>
              <a:rPr lang="en-US" sz="2400" dirty="0"/>
              <a:t>securities in the name of beneficial owners at such intervals and in </a:t>
            </a:r>
            <a:r>
              <a:rPr lang="en-US" sz="2400" dirty="0" smtClean="0"/>
              <a:t>such manner </a:t>
            </a:r>
            <a:r>
              <a:rPr lang="en-US" sz="2400" dirty="0"/>
              <a:t>as may be specified by the bye-laws</a:t>
            </a:r>
            <a:r>
              <a:rPr lang="en-US" sz="2400" dirty="0" smtClean="0"/>
              <a:t>.</a:t>
            </a:r>
            <a:r>
              <a:rPr lang="en-US" sz="2400" dirty="0"/>
              <a:t> </a:t>
            </a:r>
          </a:p>
          <a:p>
            <a:r>
              <a:rPr lang="en-US" sz="2400" dirty="0"/>
              <a:t>(2) Every issuer shall make available to the depository copies of the </a:t>
            </a:r>
            <a:r>
              <a:rPr lang="en-US" sz="2400" dirty="0" smtClean="0"/>
              <a:t>relevant records </a:t>
            </a:r>
            <a:r>
              <a:rPr lang="en-US" sz="2400" dirty="0"/>
              <a:t>in respect of securities held by such depository.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fontAlgn="base"/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63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endParaRPr lang="en-US" sz="2400" dirty="0">
              <a:solidFill>
                <a:srgbClr val="0070C0"/>
              </a:solidFill>
            </a:endParaRP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endParaRPr lang="en-US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		</a:t>
            </a:r>
            <a:endParaRPr lang="en-US" sz="24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2400">
                <a:solidFill>
                  <a:srgbClr val="00B050"/>
                </a:solidFill>
              </a:rPr>
              <a:t>	</a:t>
            </a:r>
            <a:r>
              <a:rPr lang="en-US" sz="2400" smtClean="0">
                <a:solidFill>
                  <a:srgbClr val="00B050"/>
                </a:solidFill>
              </a:rPr>
              <a:t>	</a:t>
            </a:r>
            <a:r>
              <a:rPr lang="en-US" sz="2400" dirty="0" smtClean="0">
                <a:solidFill>
                  <a:srgbClr val="00B050"/>
                </a:solidFill>
              </a:rPr>
              <a:t>	     </a:t>
            </a:r>
            <a:r>
              <a:rPr lang="en-US" sz="3600" dirty="0" smtClean="0">
                <a:solidFill>
                  <a:srgbClr val="00B050"/>
                </a:solidFill>
              </a:rPr>
              <a:t>THANKS</a:t>
            </a:r>
            <a:endParaRPr lang="en-US" sz="3600" dirty="0">
              <a:solidFill>
                <a:srgbClr val="00B050"/>
              </a:solidFill>
            </a:endParaRPr>
          </a:p>
          <a:p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93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5621</TotalTime>
  <Words>115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Topic 13:  The Depositories Act 1996 (Part-II): </vt:lpstr>
      <vt:lpstr>The Depositories Act 1996 (Part II):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COMPANIES</dc:title>
  <dc:creator>iqac</dc:creator>
  <cp:lastModifiedBy>iqac</cp:lastModifiedBy>
  <cp:revision>587</cp:revision>
  <dcterms:created xsi:type="dcterms:W3CDTF">2020-04-22T16:46:26Z</dcterms:created>
  <dcterms:modified xsi:type="dcterms:W3CDTF">2020-05-28T14:50:16Z</dcterms:modified>
</cp:coreProperties>
</file>