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83" r:id="rId4"/>
    <p:sldId id="284" r:id="rId5"/>
    <p:sldId id="285" r:id="rId6"/>
    <p:sldId id="287" r:id="rId7"/>
    <p:sldId id="286" r:id="rId8"/>
    <p:sldId id="288" r:id="rId9"/>
    <p:sldId id="28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27-May-21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F1AFD4-A5B2-4C73-A4A9-195977D1C316}" type="datetimeFigureOut">
              <a:rPr lang="en-US" smtClean="0"/>
              <a:pPr/>
              <a:t>27-May-21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27-May-21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27-May-21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F1AFD4-A5B2-4C73-A4A9-195977D1C316}" type="datetimeFigureOut">
              <a:rPr lang="en-US" smtClean="0"/>
              <a:pPr/>
              <a:t>27-May-21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27-May-21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FF1AFD4-A5B2-4C73-A4A9-195977D1C316}" type="datetimeFigureOut">
              <a:rPr lang="en-US" smtClean="0"/>
              <a:pPr/>
              <a:t>27-May-21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27-May-21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27-May-21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FF1AFD4-A5B2-4C73-A4A9-195977D1C316}" type="datetimeFigureOut">
              <a:rPr lang="en-US" smtClean="0"/>
              <a:pPr/>
              <a:t>27-May-21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5BDDE54-AFC4-4944-BD3E-673FF93E5984}"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304800"/>
            <a:ext cx="7772400" cy="1143000"/>
          </a:xfrm>
        </p:spPr>
        <p:txBody>
          <a:bodyPr>
            <a:normAutofit fontScale="90000"/>
          </a:bodyPr>
          <a:lstStyle/>
          <a:p>
            <a:r>
              <a:rPr lang="en-US" sz="4000" b="1" dirty="0" smtClean="0">
                <a:solidFill>
                  <a:srgbClr val="FFFF00"/>
                </a:solidFill>
              </a:rPr>
              <a:t>CORPORATE LAW</a:t>
            </a:r>
            <a:br>
              <a:rPr lang="en-US" sz="4000" b="1" dirty="0" smtClean="0">
                <a:solidFill>
                  <a:srgbClr val="FFFF00"/>
                </a:solidFill>
              </a:rPr>
            </a:br>
            <a:r>
              <a:rPr lang="en-US" sz="3200" dirty="0" smtClean="0">
                <a:solidFill>
                  <a:schemeClr val="bg1"/>
                </a:solidFill>
              </a:rPr>
              <a:t>UNIT 1: </a:t>
            </a:r>
            <a:r>
              <a:rPr lang="en-US" sz="3200" dirty="0" smtClean="0">
                <a:solidFill>
                  <a:schemeClr val="bg1"/>
                </a:solidFill>
              </a:rPr>
              <a:t>Formation of Company</a:t>
            </a:r>
            <a:endParaRPr lang="en-US" sz="3200" dirty="0">
              <a:solidFill>
                <a:schemeClr val="bg1"/>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solidFill>
                  <a:srgbClr val="FF0000"/>
                </a:solidFill>
              </a:rPr>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solidFill>
                  <a:schemeClr val="tx1"/>
                </a:solidFill>
              </a:rPr>
              <a:t>Asst. Professor</a:t>
            </a:r>
          </a:p>
          <a:p>
            <a:r>
              <a:rPr lang="en-US" sz="2800" dirty="0" smtClean="0">
                <a:solidFill>
                  <a:schemeClr val="tx1"/>
                </a:solidFill>
              </a:rPr>
              <a:t>Dept. of Commerce, </a:t>
            </a:r>
            <a:r>
              <a:rPr lang="en-US" sz="2800" dirty="0" err="1" smtClean="0">
                <a:solidFill>
                  <a:schemeClr val="tx1"/>
                </a:solidFill>
              </a:rPr>
              <a:t>Paschim</a:t>
            </a:r>
            <a:r>
              <a:rPr lang="en-US" sz="2800" dirty="0" smtClean="0">
                <a:solidFill>
                  <a:schemeClr val="tx1"/>
                </a:solidFill>
              </a:rPr>
              <a:t> Guwahati </a:t>
            </a:r>
            <a:r>
              <a:rPr lang="en-US" sz="2800" dirty="0" err="1" smtClean="0">
                <a:solidFill>
                  <a:schemeClr val="tx1"/>
                </a:solidFill>
              </a:rPr>
              <a:t>Mahavidyalaya</a:t>
            </a:r>
            <a:endParaRPr lang="en-US" sz="2800" dirty="0">
              <a:solidFill>
                <a:schemeClr val="tx1"/>
              </a:solidFill>
            </a:endParaRPr>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a:r>
              <a:rPr lang="en-US" sz="2800" b="1" dirty="0" smtClean="0">
                <a:solidFill>
                  <a:schemeClr val="bg1"/>
                </a:solidFill>
              </a:rPr>
              <a:t>Company Formation under Companies Act 2013:</a:t>
            </a:r>
          </a:p>
          <a:p>
            <a:pPr algn="l"/>
            <a:r>
              <a:rPr lang="en-US" sz="2800" dirty="0">
                <a:solidFill>
                  <a:schemeClr val="tx1"/>
                </a:solidFill>
              </a:rPr>
              <a:t>A company is considered as an artificial person in the eye of law; it has to be formed according to legal provisions. In India, these legal provisions have been provided in the Companies Act, 2013.</a:t>
            </a:r>
          </a:p>
          <a:p>
            <a:pPr algn="l" fontAlgn="base"/>
            <a:r>
              <a:rPr lang="en-US" sz="2800" dirty="0">
                <a:solidFill>
                  <a:schemeClr val="tx1"/>
                </a:solidFill>
              </a:rPr>
              <a:t>The stages and steps involved in the formation of a company are:- </a:t>
            </a:r>
          </a:p>
          <a:p>
            <a:pPr algn="l" fontAlgn="base"/>
            <a:r>
              <a:rPr lang="en-US" sz="2800" dirty="0">
                <a:solidFill>
                  <a:schemeClr val="tx1"/>
                </a:solidFill>
              </a:rPr>
              <a:t>1. Promotion Stage </a:t>
            </a:r>
          </a:p>
          <a:p>
            <a:pPr algn="l" fontAlgn="base"/>
            <a:r>
              <a:rPr lang="en-US" sz="2800" dirty="0">
                <a:solidFill>
                  <a:schemeClr val="tx1"/>
                </a:solidFill>
              </a:rPr>
              <a:t>2. Incorporation Stage </a:t>
            </a:r>
          </a:p>
          <a:p>
            <a:pPr algn="l" fontAlgn="base"/>
            <a:r>
              <a:rPr lang="en-US" sz="2800" dirty="0">
                <a:solidFill>
                  <a:schemeClr val="tx1"/>
                </a:solidFill>
              </a:rPr>
              <a:t>3. Capital Subscription Stage </a:t>
            </a:r>
          </a:p>
          <a:p>
            <a:pPr algn="l" fontAlgn="base"/>
            <a:r>
              <a:rPr lang="en-US" sz="2800" dirty="0">
                <a:solidFill>
                  <a:schemeClr val="tx1"/>
                </a:solidFill>
              </a:rPr>
              <a:t>4. Commencement of Business Stage.</a:t>
            </a:r>
          </a:p>
          <a:p>
            <a:pPr algn="l"/>
            <a:endParaRPr lang="en-US" sz="2800" b="1" dirty="0" smtClean="0">
              <a:solidFill>
                <a:schemeClr val="bg1"/>
              </a:solidFill>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56"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10000"/>
          </a:bodyPr>
          <a:lstStyle/>
          <a:p>
            <a:pPr algn="l"/>
            <a:r>
              <a:rPr lang="en-US" sz="2800" dirty="0">
                <a:solidFill>
                  <a:schemeClr val="tx1"/>
                </a:solidFill>
              </a:rPr>
              <a:t>All these stages are relevant to forming a public company but for forming a private company, only the first two stages and a part of third stage are required. A private company cannot invite the general public for subscribing to its shares. Therefore, a part of capital subscription stage is not relevant to it. Also, the business commencement stage is not relevant to a </a:t>
            </a:r>
            <a:r>
              <a:rPr lang="en-US" sz="2800" dirty="0" smtClean="0">
                <a:solidFill>
                  <a:schemeClr val="tx1"/>
                </a:solidFill>
              </a:rPr>
              <a:t>private </a:t>
            </a:r>
            <a:r>
              <a:rPr lang="en-US" sz="2800" dirty="0">
                <a:solidFill>
                  <a:schemeClr val="tx1"/>
                </a:solidFill>
              </a:rPr>
              <a:t>company</a:t>
            </a:r>
            <a:r>
              <a:rPr lang="en-US" sz="2800" dirty="0" smtClean="0">
                <a:solidFill>
                  <a:schemeClr val="tx1"/>
                </a:solidFill>
              </a:rPr>
              <a:t>.</a:t>
            </a:r>
          </a:p>
          <a:p>
            <a:pPr algn="l" fontAlgn="base"/>
            <a:r>
              <a:rPr lang="en-US" sz="2800" b="1" i="1" dirty="0">
                <a:solidFill>
                  <a:schemeClr val="tx1"/>
                </a:solidFill>
              </a:rPr>
              <a:t>1. Promotion Stage:</a:t>
            </a:r>
          </a:p>
          <a:p>
            <a:pPr algn="l" fontAlgn="base"/>
            <a:r>
              <a:rPr lang="en-US" sz="2800" dirty="0">
                <a:solidFill>
                  <a:schemeClr val="tx1"/>
                </a:solidFill>
              </a:rPr>
              <a:t>At the promotion stage of a company, the promoters conceive the idea of promoting a company and the various activities that the company is expected to undertake. A promoter may be an individual, a group of individuals or one or more companies.</a:t>
            </a:r>
          </a:p>
          <a:p>
            <a:pPr algn="l"/>
            <a:endParaRPr lang="en-US" sz="2800" b="1" dirty="0" smtClean="0">
              <a:solidFill>
                <a:schemeClr val="tx1"/>
              </a:solidFill>
            </a:endParaRPr>
          </a:p>
        </p:txBody>
      </p:sp>
    </p:spTree>
    <p:extLst>
      <p:ext uri="{BB962C8B-B14F-4D97-AF65-F5344CB8AC3E}">
        <p14:creationId xmlns:p14="http://schemas.microsoft.com/office/powerpoint/2010/main" val="3973974948"/>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10000"/>
          </a:bodyPr>
          <a:lstStyle/>
          <a:p>
            <a:pPr algn="l" fontAlgn="base"/>
            <a:r>
              <a:rPr lang="en-US" sz="2800" dirty="0" smtClean="0">
                <a:solidFill>
                  <a:schemeClr val="tx1"/>
                </a:solidFill>
              </a:rPr>
              <a:t>The </a:t>
            </a:r>
            <a:r>
              <a:rPr lang="en-US" sz="2800" dirty="0">
                <a:solidFill>
                  <a:schemeClr val="tx1"/>
                </a:solidFill>
              </a:rPr>
              <a:t>different activities related to promoting the company are as follows:</a:t>
            </a:r>
          </a:p>
          <a:p>
            <a:pPr algn="l" fontAlgn="base"/>
            <a:r>
              <a:rPr lang="en-US" sz="2800" dirty="0">
                <a:solidFill>
                  <a:schemeClr val="tx1"/>
                </a:solidFill>
              </a:rPr>
              <a:t>i. Identification of business opportunity and the type of business to be undertaken.</a:t>
            </a:r>
          </a:p>
          <a:p>
            <a:pPr algn="l" fontAlgn="base"/>
            <a:r>
              <a:rPr lang="en-US" sz="2800" dirty="0">
                <a:solidFill>
                  <a:schemeClr val="tx1"/>
                </a:solidFill>
              </a:rPr>
              <a:t>ii. Undertaking feasibility study to determine technical, economic and legal viability of the project to be undertaken by the company.</a:t>
            </a:r>
          </a:p>
          <a:p>
            <a:pPr algn="l" fontAlgn="base"/>
            <a:r>
              <a:rPr lang="en-US" sz="2800" dirty="0">
                <a:solidFill>
                  <a:schemeClr val="tx1"/>
                </a:solidFill>
              </a:rPr>
              <a:t>iii. Deciding the name of the company to be formed and getting this name approved from the Registrar of Companies.</a:t>
            </a:r>
          </a:p>
          <a:p>
            <a:pPr algn="l"/>
            <a:r>
              <a:rPr lang="en-US" sz="2800" dirty="0">
                <a:solidFill>
                  <a:schemeClr val="tx1"/>
                </a:solidFill>
              </a:rPr>
              <a:t>iv. Obtaining consent of the persons who will be signatories to documents to be submitted to the Registrar of Companies.</a:t>
            </a:r>
          </a:p>
          <a:p>
            <a:pPr algn="l"/>
            <a:endParaRPr lang="en-US" sz="2800" b="1" dirty="0" smtClean="0">
              <a:solidFill>
                <a:schemeClr val="tx1"/>
              </a:solidFill>
            </a:endParaRPr>
          </a:p>
        </p:txBody>
      </p:sp>
    </p:spTree>
    <p:extLst>
      <p:ext uri="{BB962C8B-B14F-4D97-AF65-F5344CB8AC3E}">
        <p14:creationId xmlns:p14="http://schemas.microsoft.com/office/powerpoint/2010/main" val="266790865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14"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4" end="4"/>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21"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0" end="0"/>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8"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1" end="1"/>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35"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2" end="2"/>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42"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fontAlgn="base"/>
            <a:r>
              <a:rPr lang="en-US" sz="2800" dirty="0">
                <a:solidFill>
                  <a:schemeClr val="tx1"/>
                </a:solidFill>
              </a:rPr>
              <a:t>v. Obtaining consent of the persons who will act as first directors (2 required in the case of a private company and 3 in the case of a public company).</a:t>
            </a:r>
          </a:p>
          <a:p>
            <a:pPr algn="l" fontAlgn="base"/>
            <a:r>
              <a:rPr lang="en-US" sz="2800" dirty="0">
                <a:solidFill>
                  <a:schemeClr val="tx1"/>
                </a:solidFill>
              </a:rPr>
              <a:t>vi. Selecting professionals such as Company Secretary, who will prepare various documents required for registration of the company like Memorandum of Association, Articles of Association, etc., </a:t>
            </a:r>
            <a:endParaRPr lang="en-US" sz="2800" dirty="0" smtClean="0">
              <a:solidFill>
                <a:schemeClr val="tx1"/>
              </a:solidFill>
            </a:endParaRPr>
          </a:p>
          <a:p>
            <a:pPr algn="l" fontAlgn="base"/>
            <a:r>
              <a:rPr lang="en-US" sz="2800" dirty="0" smtClean="0">
                <a:solidFill>
                  <a:schemeClr val="tx1"/>
                </a:solidFill>
              </a:rPr>
              <a:t>vii</a:t>
            </a:r>
            <a:r>
              <a:rPr lang="en-US" sz="2800" dirty="0">
                <a:solidFill>
                  <a:schemeClr val="tx1"/>
                </a:solidFill>
              </a:rPr>
              <a:t>. Selecting professionals who will work as first auditors of the company.</a:t>
            </a:r>
          </a:p>
          <a:p>
            <a:pPr algn="l" fontAlgn="base"/>
            <a:r>
              <a:rPr lang="en-US" sz="2800" dirty="0">
                <a:solidFill>
                  <a:schemeClr val="tx1"/>
                </a:solidFill>
              </a:rPr>
              <a:t>viii. Getting relevant documents prepared.</a:t>
            </a:r>
          </a:p>
          <a:p>
            <a:pPr algn="l"/>
            <a:endParaRPr lang="en-US" sz="2800" b="1" dirty="0" smtClean="0">
              <a:solidFill>
                <a:schemeClr val="tx1"/>
              </a:solidFill>
            </a:endParaRPr>
          </a:p>
        </p:txBody>
      </p:sp>
    </p:spTree>
    <p:extLst>
      <p:ext uri="{BB962C8B-B14F-4D97-AF65-F5344CB8AC3E}">
        <p14:creationId xmlns:p14="http://schemas.microsoft.com/office/powerpoint/2010/main" val="88784709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lnSpcReduction="20000"/>
          </a:bodyPr>
          <a:lstStyle/>
          <a:p>
            <a:pPr algn="l" fontAlgn="base"/>
            <a:r>
              <a:rPr lang="en-US" sz="2800" b="1" i="1" dirty="0">
                <a:solidFill>
                  <a:schemeClr val="tx1"/>
                </a:solidFill>
              </a:rPr>
              <a:t>2. Incorporation Stage:</a:t>
            </a:r>
          </a:p>
          <a:p>
            <a:pPr algn="l" fontAlgn="base"/>
            <a:r>
              <a:rPr lang="en-US" sz="2800" dirty="0">
                <a:solidFill>
                  <a:schemeClr val="tx1"/>
                </a:solidFill>
              </a:rPr>
              <a:t>Incorporation or registration stage involves putting an application for registering the company before the concerned Registrar of Companies and getting it registered. In India, there is an office of the Registrar of Companies in each major State of the country. </a:t>
            </a:r>
            <a:endParaRPr lang="en-US" sz="2800" dirty="0" smtClean="0">
              <a:solidFill>
                <a:schemeClr val="tx1"/>
              </a:solidFill>
            </a:endParaRPr>
          </a:p>
          <a:p>
            <a:pPr algn="l" fontAlgn="base"/>
            <a:endParaRPr lang="en-US" sz="2800" dirty="0" smtClean="0">
              <a:solidFill>
                <a:schemeClr val="tx1"/>
              </a:solidFill>
            </a:endParaRPr>
          </a:p>
          <a:p>
            <a:pPr algn="l" fontAlgn="base"/>
            <a:r>
              <a:rPr lang="en-US" sz="2800" dirty="0" smtClean="0">
                <a:solidFill>
                  <a:schemeClr val="tx1"/>
                </a:solidFill>
              </a:rPr>
              <a:t> </a:t>
            </a:r>
            <a:r>
              <a:rPr lang="en-US" sz="2800" b="1" dirty="0" smtClean="0">
                <a:solidFill>
                  <a:schemeClr val="tx1"/>
                </a:solidFill>
              </a:rPr>
              <a:t>Incorporation </a:t>
            </a:r>
            <a:r>
              <a:rPr lang="en-US" sz="2800" b="1" dirty="0">
                <a:solidFill>
                  <a:schemeClr val="tx1"/>
                </a:solidFill>
              </a:rPr>
              <a:t>stage involves the following activities:</a:t>
            </a:r>
            <a:endParaRPr lang="en-US" sz="2800" dirty="0">
              <a:solidFill>
                <a:schemeClr val="tx1"/>
              </a:solidFill>
            </a:endParaRPr>
          </a:p>
          <a:p>
            <a:pPr algn="l" fontAlgn="base"/>
            <a:r>
              <a:rPr lang="en-US" sz="2800" dirty="0" smtClean="0">
                <a:solidFill>
                  <a:schemeClr val="tx1"/>
                </a:solidFill>
              </a:rPr>
              <a:t>i. Filing </a:t>
            </a:r>
            <a:r>
              <a:rPr lang="en-US" sz="2800" dirty="0">
                <a:solidFill>
                  <a:schemeClr val="tx1"/>
                </a:solidFill>
              </a:rPr>
              <a:t>registration application with the Registrar of Companies along with relevant documents and fees</a:t>
            </a:r>
            <a:r>
              <a:rPr lang="en-US" sz="2800" dirty="0" smtClean="0">
                <a:solidFill>
                  <a:schemeClr val="tx1"/>
                </a:solidFill>
              </a:rPr>
              <a:t>.</a:t>
            </a:r>
          </a:p>
          <a:p>
            <a:pPr algn="l" fontAlgn="base"/>
            <a:r>
              <a:rPr lang="en-US" sz="2800" dirty="0" smtClean="0">
                <a:solidFill>
                  <a:schemeClr val="tx1"/>
                </a:solidFill>
              </a:rPr>
              <a:t>ii</a:t>
            </a:r>
            <a:r>
              <a:rPr lang="en-US" sz="2800" dirty="0">
                <a:solidFill>
                  <a:schemeClr val="tx1"/>
                </a:solidFill>
              </a:rPr>
              <a:t>. Scrutiny of the application and documents by the Registrar of Companies.</a:t>
            </a:r>
          </a:p>
          <a:p>
            <a:pPr algn="l" fontAlgn="base"/>
            <a:r>
              <a:rPr lang="en-US" sz="2800" dirty="0">
                <a:solidFill>
                  <a:schemeClr val="tx1"/>
                </a:solidFill>
              </a:rPr>
              <a:t>iii. Registering the company by the Registrar if all requirements are  fulfilled and entering the name of the company in the relevant register.</a:t>
            </a:r>
          </a:p>
          <a:p>
            <a:pPr algn="l"/>
            <a:endParaRPr lang="en-US" sz="2800" b="1" dirty="0" smtClean="0">
              <a:solidFill>
                <a:schemeClr val="tx1"/>
              </a:solidFill>
            </a:endParaRPr>
          </a:p>
        </p:txBody>
      </p:sp>
    </p:spTree>
    <p:extLst>
      <p:ext uri="{BB962C8B-B14F-4D97-AF65-F5344CB8AC3E}">
        <p14:creationId xmlns:p14="http://schemas.microsoft.com/office/powerpoint/2010/main" val="2938643709"/>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2"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5" end="5"/>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49"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a:bodyPr>
          <a:lstStyle/>
          <a:p>
            <a:pPr algn="l" fontAlgn="base"/>
            <a:r>
              <a:rPr lang="en-US" sz="2800" dirty="0" smtClean="0">
                <a:solidFill>
                  <a:schemeClr val="tx1"/>
                </a:solidFill>
              </a:rPr>
              <a:t>iv</a:t>
            </a:r>
            <a:r>
              <a:rPr lang="en-US" sz="2800" dirty="0">
                <a:solidFill>
                  <a:schemeClr val="tx1"/>
                </a:solidFill>
              </a:rPr>
              <a:t>. Issue of Certificate of Incorporation by the Registrar of Companies.</a:t>
            </a:r>
          </a:p>
          <a:p>
            <a:pPr algn="l"/>
            <a:r>
              <a:rPr lang="en-US" sz="2800" dirty="0">
                <a:solidFill>
                  <a:schemeClr val="tx1"/>
                </a:solidFill>
              </a:rPr>
              <a:t>On issue of the Certificate of Incorporation, the company comes into existence as an artificial person. </a:t>
            </a:r>
            <a:endParaRPr lang="en-US" sz="2800" dirty="0" smtClean="0">
              <a:solidFill>
                <a:schemeClr val="tx1"/>
              </a:solidFill>
            </a:endParaRPr>
          </a:p>
          <a:p>
            <a:pPr algn="l"/>
            <a:endParaRPr lang="en-US" sz="2800" dirty="0" smtClean="0">
              <a:solidFill>
                <a:schemeClr val="tx1"/>
              </a:solidFill>
            </a:endParaRPr>
          </a:p>
          <a:p>
            <a:pPr algn="l" fontAlgn="base"/>
            <a:r>
              <a:rPr lang="en-US" sz="2800" b="1" i="1" dirty="0">
                <a:solidFill>
                  <a:schemeClr val="tx1"/>
                </a:solidFill>
              </a:rPr>
              <a:t>3. Capital Subscription Stage:</a:t>
            </a:r>
          </a:p>
          <a:p>
            <a:pPr algn="l" fontAlgn="base"/>
            <a:r>
              <a:rPr lang="en-US" sz="2800" dirty="0">
                <a:solidFill>
                  <a:schemeClr val="tx1"/>
                </a:solidFill>
              </a:rPr>
              <a:t>After a company is registered, it proceeds to get money through allotment of share capital to members. After this, a private company may start its business while a public company is required to get the Certificate of Commencement of Business from the concerned Registrar of Companies.</a:t>
            </a:r>
          </a:p>
          <a:p>
            <a:pPr algn="l"/>
            <a:endParaRPr lang="en-US" sz="2800" b="1" dirty="0" smtClean="0">
              <a:solidFill>
                <a:schemeClr val="tx1"/>
              </a:solidFill>
            </a:endParaRPr>
          </a:p>
        </p:txBody>
      </p:sp>
    </p:spTree>
    <p:extLst>
      <p:ext uri="{BB962C8B-B14F-4D97-AF65-F5344CB8AC3E}">
        <p14:creationId xmlns:p14="http://schemas.microsoft.com/office/powerpoint/2010/main" val="1123971167"/>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fontAlgn="base"/>
            <a:r>
              <a:rPr lang="en-US" sz="2800" b="1" dirty="0">
                <a:solidFill>
                  <a:schemeClr val="tx1"/>
                </a:solidFill>
              </a:rPr>
              <a:t>The usual procedure for this is as follows:</a:t>
            </a:r>
            <a:endParaRPr lang="en-US" sz="2800" dirty="0">
              <a:solidFill>
                <a:schemeClr val="tx1"/>
              </a:solidFill>
            </a:endParaRPr>
          </a:p>
          <a:p>
            <a:pPr algn="l" fontAlgn="base"/>
            <a:r>
              <a:rPr lang="en-US" sz="2800" dirty="0">
                <a:solidFill>
                  <a:schemeClr val="tx1"/>
                </a:solidFill>
              </a:rPr>
              <a:t>i. Filing of prospectus with Securities and Exchange Board of India (SEBI).</a:t>
            </a:r>
          </a:p>
          <a:p>
            <a:pPr algn="l" fontAlgn="base"/>
            <a:r>
              <a:rPr lang="en-US" sz="2800" dirty="0">
                <a:solidFill>
                  <a:schemeClr val="tx1"/>
                </a:solidFill>
              </a:rPr>
              <a:t>ii. Getting approval from SEBI.</a:t>
            </a:r>
          </a:p>
          <a:p>
            <a:pPr algn="l" fontAlgn="base"/>
            <a:r>
              <a:rPr lang="en-US" sz="2800" dirty="0">
                <a:solidFill>
                  <a:schemeClr val="tx1"/>
                </a:solidFill>
              </a:rPr>
              <a:t>iii. Appointing managers, underwriters. v. Inviting the  public &amp; institutions for share subscription.</a:t>
            </a:r>
          </a:p>
          <a:p>
            <a:pPr algn="l"/>
            <a:r>
              <a:rPr lang="en-US" sz="2800" dirty="0">
                <a:solidFill>
                  <a:schemeClr val="tx1"/>
                </a:solidFill>
              </a:rPr>
              <a:t>vi. On receiving the minimum prescribed subscription, allotting the shares. However, it is not compulsory for a public company to offer its shares to public. When it does not issue its shares to the public, it is called a closely-held company.</a:t>
            </a:r>
            <a:endParaRPr lang="en-US" sz="2800" b="1" dirty="0" smtClean="0">
              <a:solidFill>
                <a:schemeClr val="tx1"/>
              </a:solidFill>
            </a:endParaRPr>
          </a:p>
        </p:txBody>
      </p:sp>
    </p:spTree>
    <p:extLst>
      <p:ext uri="{BB962C8B-B14F-4D97-AF65-F5344CB8AC3E}">
        <p14:creationId xmlns:p14="http://schemas.microsoft.com/office/powerpoint/2010/main" val="234722981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Formation of Company</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a:bodyPr>
          <a:lstStyle/>
          <a:p>
            <a:pPr algn="l" fontAlgn="base"/>
            <a:r>
              <a:rPr lang="en-US" sz="2800" b="1" i="1" dirty="0">
                <a:solidFill>
                  <a:schemeClr val="tx1"/>
                </a:solidFill>
              </a:rPr>
              <a:t>4. Commencement of Business Stage:</a:t>
            </a:r>
          </a:p>
          <a:p>
            <a:pPr algn="l"/>
            <a:r>
              <a:rPr lang="en-US" sz="2800" dirty="0">
                <a:solidFill>
                  <a:schemeClr val="tx1"/>
                </a:solidFill>
              </a:rPr>
              <a:t>For commencing the business, a public company has to obtain the Certificate of Commencement of Business from the concerned Registrar of Companies after submitting necessary documents. The Registrar of Companies after </a:t>
            </a:r>
            <a:r>
              <a:rPr lang="en-US" sz="2800" dirty="0" smtClean="0">
                <a:solidFill>
                  <a:schemeClr val="tx1"/>
                </a:solidFill>
              </a:rPr>
              <a:t>scrutinizing </a:t>
            </a:r>
            <a:r>
              <a:rPr lang="en-US" sz="2800" dirty="0">
                <a:solidFill>
                  <a:schemeClr val="tx1"/>
                </a:solidFill>
              </a:rPr>
              <a:t>the documents issues the Certificate of Commencement of Business if all requirements are as per the provisions of the Companies Act</a:t>
            </a:r>
            <a:r>
              <a:rPr lang="en-US" sz="2800" dirty="0" smtClean="0">
                <a:solidFill>
                  <a:schemeClr val="tx1"/>
                </a:solidFill>
              </a:rPr>
              <a:t>.</a:t>
            </a:r>
          </a:p>
          <a:p>
            <a:pPr algn="l"/>
            <a:endParaRPr lang="en-US" sz="1800" dirty="0" smtClean="0">
              <a:solidFill>
                <a:srgbClr val="FF0000"/>
              </a:solidFill>
            </a:endParaRPr>
          </a:p>
          <a:p>
            <a:pPr algn="l"/>
            <a:endParaRPr lang="en-US" sz="1800" dirty="0">
              <a:solidFill>
                <a:srgbClr val="FF0000"/>
              </a:solidFill>
            </a:endParaRPr>
          </a:p>
          <a:p>
            <a:pPr algn="l"/>
            <a:r>
              <a:rPr lang="en-US" sz="1800" dirty="0" smtClean="0">
                <a:solidFill>
                  <a:srgbClr val="FF0000"/>
                </a:solidFill>
              </a:rPr>
              <a:t>Data </a:t>
            </a:r>
            <a:r>
              <a:rPr lang="en-US" sz="1800" dirty="0">
                <a:solidFill>
                  <a:srgbClr val="FF0000"/>
                </a:solidFill>
              </a:rPr>
              <a:t>Source</a:t>
            </a:r>
            <a:r>
              <a:rPr lang="en-US" sz="1800" dirty="0" smtClean="0">
                <a:solidFill>
                  <a:srgbClr val="FF0000"/>
                </a:solidFill>
              </a:rPr>
              <a:t>: </a:t>
            </a:r>
            <a:r>
              <a:rPr lang="en-US" sz="1800" u="sng" dirty="0">
                <a:solidFill>
                  <a:schemeClr val="accent5">
                    <a:lumMod val="50000"/>
                  </a:schemeClr>
                </a:solidFill>
              </a:rPr>
              <a:t>https://www.economicsdiscussion.net/company/company-formation/company-formation-in-india/32479</a:t>
            </a:r>
            <a:endParaRPr lang="en-US" sz="1800" b="1" dirty="0">
              <a:solidFill>
                <a:schemeClr val="accent5">
                  <a:lumMod val="50000"/>
                </a:schemeClr>
              </a:solidFill>
            </a:endParaRPr>
          </a:p>
          <a:p>
            <a:pPr algn="l"/>
            <a:endParaRPr lang="en-US" sz="2800" b="1" dirty="0" smtClean="0">
              <a:solidFill>
                <a:schemeClr val="tx1"/>
              </a:solidFill>
            </a:endParaRPr>
          </a:p>
        </p:txBody>
      </p:sp>
    </p:spTree>
    <p:extLst>
      <p:ext uri="{BB962C8B-B14F-4D97-AF65-F5344CB8AC3E}">
        <p14:creationId xmlns:p14="http://schemas.microsoft.com/office/powerpoint/2010/main" val="2870955340"/>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28"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2057</TotalTime>
  <Words>697</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Waveform</vt:lpstr>
      <vt:lpstr>CORPORATE LAW UNIT 1: Formation of Company</vt:lpstr>
      <vt:lpstr>Formation of Company</vt:lpstr>
      <vt:lpstr>Formation of Company</vt:lpstr>
      <vt:lpstr>Formation of Company</vt:lpstr>
      <vt:lpstr>Formation of Company</vt:lpstr>
      <vt:lpstr>Formation of Company</vt:lpstr>
      <vt:lpstr>Formation of Company</vt:lpstr>
      <vt:lpstr>Formation of Company</vt:lpstr>
      <vt:lpstr>Formation of Company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222</cp:revision>
  <dcterms:created xsi:type="dcterms:W3CDTF">2020-04-22T16:46:26Z</dcterms:created>
  <dcterms:modified xsi:type="dcterms:W3CDTF">2021-05-27T16:09:50Z</dcterms:modified>
</cp:coreProperties>
</file>