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90" r:id="rId4"/>
    <p:sldId id="291" r:id="rId5"/>
    <p:sldId id="292" r:id="rId6"/>
    <p:sldId id="293" r:id="rId7"/>
    <p:sldId id="294" r:id="rId8"/>
    <p:sldId id="296" r:id="rId9"/>
    <p:sldId id="29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31-May-21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F1AFD4-A5B2-4C73-A4A9-195977D1C316}" type="datetimeFigureOut">
              <a:rPr lang="en-US" smtClean="0"/>
              <a:pPr/>
              <a:t>31-May-21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31-May-21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31-May-21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31-May-21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31-May-21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31-May-21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F1AFD4-A5B2-4C73-A4A9-195977D1C316}" type="datetimeFigureOut">
              <a:rPr lang="en-US" smtClean="0"/>
              <a:pPr/>
              <a:t>31-May-21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31-May-21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FF1AFD4-A5B2-4C73-A4A9-195977D1C316}" type="datetimeFigureOut">
              <a:rPr lang="en-US" smtClean="0"/>
              <a:pPr/>
              <a:t>31-May-21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31-May-21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31-May-21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FF1AFD4-A5B2-4C73-A4A9-195977D1C316}" type="datetimeFigureOut">
              <a:rPr lang="en-US" smtClean="0"/>
              <a:pPr/>
              <a:t>31-May-21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5BDDE54-AFC4-4944-BD3E-673FF93E5984}"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304800"/>
            <a:ext cx="7772400" cy="1143000"/>
          </a:xfrm>
        </p:spPr>
        <p:txBody>
          <a:bodyPr>
            <a:normAutofit fontScale="90000"/>
          </a:bodyPr>
          <a:lstStyle/>
          <a:p>
            <a:r>
              <a:rPr lang="en-US" sz="4000" b="1" dirty="0" smtClean="0">
                <a:solidFill>
                  <a:srgbClr val="FFFF00"/>
                </a:solidFill>
              </a:rPr>
              <a:t>CORPORATE LAW</a:t>
            </a:r>
            <a:br>
              <a:rPr lang="en-US" sz="4000" b="1" dirty="0" smtClean="0">
                <a:solidFill>
                  <a:srgbClr val="FFFF00"/>
                </a:solidFill>
              </a:rPr>
            </a:br>
            <a:r>
              <a:rPr lang="en-US" sz="3200" dirty="0" smtClean="0">
                <a:solidFill>
                  <a:schemeClr val="bg1"/>
                </a:solidFill>
              </a:rPr>
              <a:t>UNIT 1: </a:t>
            </a:r>
            <a:r>
              <a:rPr lang="en-US" sz="3200" dirty="0" smtClean="0">
                <a:solidFill>
                  <a:schemeClr val="bg1"/>
                </a:solidFill>
              </a:rPr>
              <a:t>Position of a Promoter in a </a:t>
            </a:r>
            <a:r>
              <a:rPr lang="en-US" sz="3200" dirty="0" smtClean="0">
                <a:solidFill>
                  <a:schemeClr val="bg1"/>
                </a:solidFill>
              </a:rPr>
              <a:t>Company</a:t>
            </a:r>
            <a:endParaRPr lang="en-US" sz="3200" dirty="0">
              <a:solidFill>
                <a:schemeClr val="bg1"/>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solidFill>
                  <a:srgbClr val="FF0000"/>
                </a:solidFill>
              </a:rPr>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solidFill>
                  <a:schemeClr val="tx1"/>
                </a:solidFill>
              </a:rPr>
              <a:t>Asst. Professor</a:t>
            </a:r>
          </a:p>
          <a:p>
            <a:r>
              <a:rPr lang="en-US" sz="2800" dirty="0" smtClean="0">
                <a:solidFill>
                  <a:schemeClr val="tx1"/>
                </a:solidFill>
              </a:rPr>
              <a:t>Dept. of Commerce, </a:t>
            </a:r>
            <a:r>
              <a:rPr lang="en-US" sz="2800" dirty="0" err="1" smtClean="0">
                <a:solidFill>
                  <a:schemeClr val="tx1"/>
                </a:solidFill>
              </a:rPr>
              <a:t>Paschim</a:t>
            </a:r>
            <a:r>
              <a:rPr lang="en-US" sz="2800" dirty="0" smtClean="0">
                <a:solidFill>
                  <a:schemeClr val="tx1"/>
                </a:solidFill>
              </a:rPr>
              <a:t> Guwahati </a:t>
            </a:r>
            <a:r>
              <a:rPr lang="en-US" sz="2800" dirty="0" err="1" smtClean="0">
                <a:solidFill>
                  <a:schemeClr val="tx1"/>
                </a:solidFill>
              </a:rPr>
              <a:t>Mahavidyalaya</a:t>
            </a:r>
            <a:endParaRPr lang="en-US" sz="2800" dirty="0">
              <a:solidFill>
                <a:schemeClr val="tx1"/>
              </a:solidFill>
            </a:endParaRPr>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Position of a Promoter</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20000"/>
          </a:bodyPr>
          <a:lstStyle/>
          <a:p>
            <a:pPr algn="l"/>
            <a:r>
              <a:rPr lang="en-US" sz="2800" b="1" dirty="0" smtClean="0">
                <a:solidFill>
                  <a:schemeClr val="bg1"/>
                </a:solidFill>
              </a:rPr>
              <a:t>Who is a Promoter: </a:t>
            </a:r>
            <a:endParaRPr lang="en-US" sz="2800" b="1" dirty="0" smtClean="0">
              <a:solidFill>
                <a:schemeClr val="bg1"/>
              </a:solidFill>
            </a:endParaRPr>
          </a:p>
          <a:p>
            <a:pPr algn="l"/>
            <a:r>
              <a:rPr lang="en-US" sz="2800" dirty="0">
                <a:solidFill>
                  <a:schemeClr val="tx1"/>
                </a:solidFill>
              </a:rPr>
              <a:t>Any person or a group of persons or even a company are said to be the promoters of the company. They conceive the business idea, decide to form a company, take necessary steps for the same and assume associated risks</a:t>
            </a:r>
            <a:r>
              <a:rPr lang="en-US" sz="2800" dirty="0" smtClean="0">
                <a:solidFill>
                  <a:schemeClr val="tx1"/>
                </a:solidFill>
              </a:rPr>
              <a:t>.</a:t>
            </a:r>
          </a:p>
          <a:p>
            <a:pPr algn="l"/>
            <a:endParaRPr lang="en-US" sz="2800" dirty="0">
              <a:solidFill>
                <a:schemeClr val="tx1"/>
              </a:solidFill>
            </a:endParaRPr>
          </a:p>
          <a:p>
            <a:pPr algn="l" fontAlgn="base"/>
            <a:r>
              <a:rPr lang="en-US" sz="2800" dirty="0">
                <a:solidFill>
                  <a:schemeClr val="tx1"/>
                </a:solidFill>
              </a:rPr>
              <a:t>As per section </a:t>
            </a:r>
            <a:r>
              <a:rPr lang="en-US" sz="2800" dirty="0" smtClean="0">
                <a:solidFill>
                  <a:schemeClr val="tx1"/>
                </a:solidFill>
              </a:rPr>
              <a:t>69 of the Companies Act 2013, </a:t>
            </a:r>
            <a:r>
              <a:rPr lang="en-US" sz="2800" dirty="0">
                <a:solidFill>
                  <a:schemeClr val="tx1"/>
                </a:solidFill>
              </a:rPr>
              <a:t>a promoter means a </a:t>
            </a:r>
            <a:r>
              <a:rPr lang="en-US" sz="2800" dirty="0" smtClean="0">
                <a:solidFill>
                  <a:schemeClr val="tx1"/>
                </a:solidFill>
              </a:rPr>
              <a:t>person-</a:t>
            </a:r>
            <a:endParaRPr lang="en-US" sz="2800" dirty="0">
              <a:solidFill>
                <a:schemeClr val="tx1"/>
              </a:solidFill>
            </a:endParaRPr>
          </a:p>
          <a:p>
            <a:pPr algn="l" fontAlgn="base"/>
            <a:r>
              <a:rPr lang="en-US" sz="2800" dirty="0">
                <a:solidFill>
                  <a:schemeClr val="tx1"/>
                </a:solidFill>
              </a:rPr>
              <a:t>i. Who has been named as such in a prospectus or is identified by the company in the annual </a:t>
            </a:r>
            <a:r>
              <a:rPr lang="en-US" sz="2800" dirty="0" smtClean="0">
                <a:solidFill>
                  <a:schemeClr val="tx1"/>
                </a:solidFill>
              </a:rPr>
              <a:t>return as a </a:t>
            </a:r>
            <a:r>
              <a:rPr lang="en-US" sz="2800" dirty="0" err="1" smtClean="0">
                <a:solidFill>
                  <a:schemeClr val="tx1"/>
                </a:solidFill>
              </a:rPr>
              <a:t>promoer</a:t>
            </a:r>
            <a:r>
              <a:rPr lang="en-US" sz="2800" dirty="0" smtClean="0">
                <a:solidFill>
                  <a:schemeClr val="tx1"/>
                </a:solidFill>
              </a:rPr>
              <a:t>; or</a:t>
            </a:r>
            <a:endParaRPr lang="en-US" sz="2800" dirty="0">
              <a:solidFill>
                <a:schemeClr val="tx1"/>
              </a:solidFill>
            </a:endParaRPr>
          </a:p>
          <a:p>
            <a:pPr algn="l"/>
            <a:r>
              <a:rPr lang="en-US" sz="2800" dirty="0">
                <a:solidFill>
                  <a:schemeClr val="tx1"/>
                </a:solidFill>
              </a:rPr>
              <a:t>ii. Who has control over the affairs of the company, directly or indirectly whether as a shareholder, director or </a:t>
            </a:r>
            <a:r>
              <a:rPr lang="en-US" sz="2800" dirty="0" smtClean="0">
                <a:solidFill>
                  <a:schemeClr val="tx1"/>
                </a:solidFill>
              </a:rPr>
              <a:t>otherwise. </a:t>
            </a:r>
            <a:endParaRPr lang="en-US" sz="2800" b="1" dirty="0" smtClean="0">
              <a:solidFill>
                <a:schemeClr val="tx1"/>
              </a:solidFill>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28"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5" end="5"/>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Position of a Promoter</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20000"/>
          </a:bodyPr>
          <a:lstStyle/>
          <a:p>
            <a:pPr algn="l"/>
            <a:r>
              <a:rPr lang="en-US" sz="2800" b="1" dirty="0" smtClean="0">
                <a:solidFill>
                  <a:schemeClr val="bg1"/>
                </a:solidFill>
              </a:rPr>
              <a:t>Promoter’s position in a company: </a:t>
            </a:r>
            <a:endParaRPr lang="en-US" sz="2800" b="1" dirty="0" smtClean="0">
              <a:solidFill>
                <a:schemeClr val="bg1"/>
              </a:solidFill>
            </a:endParaRPr>
          </a:p>
          <a:p>
            <a:pPr algn="l" fontAlgn="base"/>
            <a:r>
              <a:rPr lang="en-US" sz="2800" dirty="0" smtClean="0">
                <a:solidFill>
                  <a:schemeClr val="tx1"/>
                </a:solidFill>
              </a:rPr>
              <a:t>Promoters </a:t>
            </a:r>
            <a:r>
              <a:rPr lang="en-US" sz="2800" dirty="0">
                <a:solidFill>
                  <a:schemeClr val="tx1"/>
                </a:solidFill>
              </a:rPr>
              <a:t>of a company </a:t>
            </a:r>
            <a:r>
              <a:rPr lang="en-US" sz="2800" dirty="0" smtClean="0">
                <a:solidFill>
                  <a:schemeClr val="tx1"/>
                </a:solidFill>
              </a:rPr>
              <a:t>enjoy </a:t>
            </a:r>
            <a:r>
              <a:rPr lang="en-US" sz="2800" dirty="0">
                <a:solidFill>
                  <a:schemeClr val="tx1"/>
                </a:solidFill>
              </a:rPr>
              <a:t>a fiduciary position, i.e., a position of trust, confidence and dependence with the company. They are neither the agents nor the trustees of the company. They are </a:t>
            </a:r>
            <a:r>
              <a:rPr lang="en-US" sz="2800" u="sng" dirty="0">
                <a:solidFill>
                  <a:schemeClr val="tx1"/>
                </a:solidFill>
              </a:rPr>
              <a:t>personally liable </a:t>
            </a:r>
            <a:r>
              <a:rPr lang="en-US" sz="2800" dirty="0">
                <a:solidFill>
                  <a:schemeClr val="tx1"/>
                </a:solidFill>
              </a:rPr>
              <a:t>for all the contracts which are entered by them, for the company before its incorporation, in case the </a:t>
            </a:r>
            <a:r>
              <a:rPr lang="en-US" sz="2800" dirty="0" smtClean="0">
                <a:solidFill>
                  <a:schemeClr val="tx1"/>
                </a:solidFill>
              </a:rPr>
              <a:t>contracts are </a:t>
            </a:r>
            <a:r>
              <a:rPr lang="en-US" sz="2800" dirty="0">
                <a:solidFill>
                  <a:schemeClr val="tx1"/>
                </a:solidFill>
              </a:rPr>
              <a:t>not ratified by the company later on. They can make a profit </a:t>
            </a:r>
            <a:r>
              <a:rPr lang="en-US" sz="2800" u="sng" dirty="0">
                <a:solidFill>
                  <a:schemeClr val="tx1"/>
                </a:solidFill>
              </a:rPr>
              <a:t>only if it is disclosed </a:t>
            </a:r>
            <a:r>
              <a:rPr lang="en-US" sz="2800" dirty="0">
                <a:solidFill>
                  <a:schemeClr val="tx1"/>
                </a:solidFill>
              </a:rPr>
              <a:t>but must not make any secret </a:t>
            </a:r>
            <a:r>
              <a:rPr lang="en-US" sz="2800" dirty="0" smtClean="0">
                <a:solidFill>
                  <a:schemeClr val="tx1"/>
                </a:solidFill>
              </a:rPr>
              <a:t>profit.</a:t>
            </a:r>
            <a:endParaRPr lang="en-US" sz="2800" dirty="0">
              <a:solidFill>
                <a:schemeClr val="tx1"/>
              </a:solidFill>
            </a:endParaRPr>
          </a:p>
          <a:p>
            <a:pPr algn="l"/>
            <a:r>
              <a:rPr lang="en-US" sz="2800" dirty="0">
                <a:solidFill>
                  <a:schemeClr val="tx1"/>
                </a:solidFill>
              </a:rPr>
              <a:t>In the event of a non-disclosure, the company can withdraw the contract and recover the purchase price paid to the promoters. Promoters are not legally entitled to claim the expenses incurred in the promotion of the company. </a:t>
            </a:r>
            <a:endParaRPr lang="en-US" sz="2800" b="1" dirty="0" smtClean="0">
              <a:solidFill>
                <a:schemeClr val="tx1"/>
              </a:solidFill>
            </a:endParaRPr>
          </a:p>
        </p:txBody>
      </p:sp>
    </p:spTree>
    <p:extLst>
      <p:ext uri="{BB962C8B-B14F-4D97-AF65-F5344CB8AC3E}">
        <p14:creationId xmlns:p14="http://schemas.microsoft.com/office/powerpoint/2010/main" val="58959561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8"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Position of a Promoter</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fontAlgn="base"/>
            <a:r>
              <a:rPr lang="en-US" sz="2800" dirty="0" smtClean="0">
                <a:solidFill>
                  <a:schemeClr val="tx1"/>
                </a:solidFill>
              </a:rPr>
              <a:t>However</a:t>
            </a:r>
            <a:r>
              <a:rPr lang="en-US" sz="2800" dirty="0">
                <a:solidFill>
                  <a:schemeClr val="tx1"/>
                </a:solidFill>
              </a:rPr>
              <a:t>, the company may choose to reimburse them for the pre-incorporation expenses, remunerate them for their efforts by paying a lump sum amount or a commission on the purchase price of property purchased through them or on the shares sold, allot those shares or debentures or give them an option to purchase the securities at a future date.</a:t>
            </a:r>
            <a:r>
              <a:rPr lang="en-US" sz="2800" dirty="0" smtClean="0">
                <a:solidFill>
                  <a:schemeClr val="tx1"/>
                </a:solidFill>
              </a:rPr>
              <a:t> </a:t>
            </a:r>
            <a:endParaRPr lang="en-US" sz="2800" b="1" dirty="0" smtClean="0">
              <a:solidFill>
                <a:schemeClr val="tx1"/>
              </a:solidFill>
            </a:endParaRPr>
          </a:p>
        </p:txBody>
      </p:sp>
    </p:spTree>
    <p:extLst>
      <p:ext uri="{BB962C8B-B14F-4D97-AF65-F5344CB8AC3E}">
        <p14:creationId xmlns:p14="http://schemas.microsoft.com/office/powerpoint/2010/main" val="217177042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Pre-incorporation Contracts</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609600" y="914400"/>
            <a:ext cx="8001000" cy="5410200"/>
          </a:xfrm>
        </p:spPr>
        <p:txBody>
          <a:bodyPr>
            <a:normAutofit fontScale="92500" lnSpcReduction="10000"/>
          </a:bodyPr>
          <a:lstStyle/>
          <a:p>
            <a:pPr algn="l" fontAlgn="base"/>
            <a:r>
              <a:rPr lang="en-US" sz="2800" b="1" dirty="0" smtClean="0"/>
              <a:t>Pre-incorporation contracts  or  Preliminary Contracts: </a:t>
            </a:r>
          </a:p>
          <a:p>
            <a:pPr algn="l" fontAlgn="base"/>
            <a:r>
              <a:rPr lang="en-US" sz="2800" dirty="0">
                <a:solidFill>
                  <a:schemeClr val="tx1"/>
                </a:solidFill>
              </a:rPr>
              <a:t>The contracts that promoters may enter into with third parties on behalf of the company during the promotion of the company are called </a:t>
            </a:r>
            <a:r>
              <a:rPr lang="en-US" sz="2800" b="1" dirty="0">
                <a:solidFill>
                  <a:schemeClr val="tx1"/>
                </a:solidFill>
              </a:rPr>
              <a:t>preliminary contracts </a:t>
            </a:r>
            <a:r>
              <a:rPr lang="en-US" sz="2800" dirty="0">
                <a:solidFill>
                  <a:schemeClr val="tx1"/>
                </a:solidFill>
              </a:rPr>
              <a:t>or </a:t>
            </a:r>
            <a:r>
              <a:rPr lang="en-US" sz="2800" b="1" dirty="0">
                <a:solidFill>
                  <a:schemeClr val="tx1"/>
                </a:solidFill>
              </a:rPr>
              <a:t>pre-incorporation contracts.</a:t>
            </a:r>
          </a:p>
          <a:p>
            <a:pPr algn="l" fontAlgn="base"/>
            <a:r>
              <a:rPr lang="en-US" sz="2800" dirty="0">
                <a:solidFill>
                  <a:schemeClr val="tx1"/>
                </a:solidFill>
              </a:rPr>
              <a:t>Preliminary contracts are </a:t>
            </a:r>
            <a:r>
              <a:rPr lang="en-US" sz="2800" b="1" dirty="0">
                <a:solidFill>
                  <a:schemeClr val="tx1"/>
                </a:solidFill>
              </a:rPr>
              <a:t>not legally binding </a:t>
            </a:r>
            <a:r>
              <a:rPr lang="en-US" sz="2800" dirty="0">
                <a:solidFill>
                  <a:schemeClr val="tx1"/>
                </a:solidFill>
              </a:rPr>
              <a:t>on the company. A company thus cannot be forced to honour a preliminary contract. The promoters remain personally liable on a contract made on behalf of a Company which is not yet in existence. Such a contract is deemed to have been entered into personally by the promoters and they are liable to pay damages for failure to perform the promises made in the Company’s name.</a:t>
            </a:r>
          </a:p>
          <a:p>
            <a:pPr algn="l" fontAlgn="base"/>
            <a:endParaRPr lang="en-US" sz="2800" dirty="0"/>
          </a:p>
        </p:txBody>
      </p:sp>
    </p:spTree>
    <p:extLst>
      <p:ext uri="{BB962C8B-B14F-4D97-AF65-F5344CB8AC3E}">
        <p14:creationId xmlns:p14="http://schemas.microsoft.com/office/powerpoint/2010/main" val="117831491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On-line Registration of Companies</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609600" y="914400"/>
            <a:ext cx="8001000" cy="5410200"/>
          </a:xfrm>
        </p:spPr>
        <p:txBody>
          <a:bodyPr>
            <a:noAutofit/>
          </a:bodyPr>
          <a:lstStyle/>
          <a:p>
            <a:pPr algn="l"/>
            <a:r>
              <a:rPr lang="en-US" sz="2400" b="1" dirty="0" smtClean="0">
                <a:solidFill>
                  <a:schemeClr val="bg1"/>
                </a:solidFill>
              </a:rPr>
              <a:t>Online Registration of a Company </a:t>
            </a:r>
            <a:r>
              <a:rPr lang="en-US" sz="2400" b="1" dirty="0">
                <a:solidFill>
                  <a:schemeClr val="bg1"/>
                </a:solidFill>
              </a:rPr>
              <a:t>in </a:t>
            </a:r>
            <a:r>
              <a:rPr lang="en-US" sz="2400" b="1" dirty="0" smtClean="0">
                <a:solidFill>
                  <a:schemeClr val="bg1"/>
                </a:solidFill>
              </a:rPr>
              <a:t>India:</a:t>
            </a:r>
            <a:endParaRPr lang="en-US" sz="2400" dirty="0">
              <a:solidFill>
                <a:schemeClr val="bg1"/>
              </a:solidFill>
            </a:endParaRPr>
          </a:p>
          <a:p>
            <a:pPr algn="l"/>
            <a:r>
              <a:rPr lang="en-US" sz="2400" dirty="0">
                <a:solidFill>
                  <a:schemeClr val="tx1"/>
                </a:solidFill>
              </a:rPr>
              <a:t>To </a:t>
            </a:r>
            <a:r>
              <a:rPr lang="en-US" sz="2400" b="1" dirty="0">
                <a:solidFill>
                  <a:schemeClr val="tx1"/>
                </a:solidFill>
              </a:rPr>
              <a:t>register</a:t>
            </a:r>
            <a:r>
              <a:rPr lang="en-US" sz="2400" dirty="0">
                <a:solidFill>
                  <a:schemeClr val="tx1"/>
                </a:solidFill>
              </a:rPr>
              <a:t> a new company in India, an application must be submitted to the Ministry of Corporate Affairs (MCA). This application has to be made </a:t>
            </a:r>
            <a:r>
              <a:rPr lang="en-US" sz="2400" b="1" dirty="0">
                <a:solidFill>
                  <a:schemeClr val="tx1"/>
                </a:solidFill>
              </a:rPr>
              <a:t>online</a:t>
            </a:r>
            <a:r>
              <a:rPr lang="en-US" sz="2400" dirty="0">
                <a:solidFill>
                  <a:schemeClr val="tx1"/>
                </a:solidFill>
              </a:rPr>
              <a:t> at The MCA portal. For </a:t>
            </a:r>
            <a:r>
              <a:rPr lang="en-US" sz="2400" b="1" dirty="0">
                <a:solidFill>
                  <a:schemeClr val="tx1"/>
                </a:solidFill>
              </a:rPr>
              <a:t>registration</a:t>
            </a:r>
            <a:r>
              <a:rPr lang="en-US" sz="2400" dirty="0">
                <a:solidFill>
                  <a:schemeClr val="tx1"/>
                </a:solidFill>
              </a:rPr>
              <a:t>, the proposed company will have to acquire a Digital Signature Certificate (DSC), and Director </a:t>
            </a:r>
            <a:r>
              <a:rPr lang="en-US" sz="2400" dirty="0" smtClean="0">
                <a:solidFill>
                  <a:schemeClr val="tx1"/>
                </a:solidFill>
              </a:rPr>
              <a:t>Identification </a:t>
            </a:r>
            <a:r>
              <a:rPr lang="en-US" sz="2400" dirty="0">
                <a:solidFill>
                  <a:schemeClr val="tx1"/>
                </a:solidFill>
              </a:rPr>
              <a:t>Number (DIN), among other things</a:t>
            </a:r>
            <a:r>
              <a:rPr lang="en-US" sz="2400" dirty="0" smtClean="0">
                <a:solidFill>
                  <a:schemeClr val="tx1"/>
                </a:solidFill>
              </a:rPr>
              <a:t>.</a:t>
            </a:r>
          </a:p>
          <a:p>
            <a:pPr algn="l"/>
            <a:r>
              <a:rPr lang="en-US" sz="2400" dirty="0" smtClean="0">
                <a:solidFill>
                  <a:schemeClr val="tx1"/>
                </a:solidFill>
              </a:rPr>
              <a:t>The </a:t>
            </a:r>
            <a:r>
              <a:rPr lang="en-US" sz="2400" dirty="0">
                <a:solidFill>
                  <a:schemeClr val="tx1"/>
                </a:solidFill>
              </a:rPr>
              <a:t>main steps for Registration of a company in India are:</a:t>
            </a:r>
          </a:p>
          <a:p>
            <a:pPr algn="l"/>
            <a:r>
              <a:rPr lang="en-US" sz="2400" b="1" dirty="0">
                <a:solidFill>
                  <a:schemeClr val="tx1"/>
                </a:solidFill>
              </a:rPr>
              <a:t>Step 1: </a:t>
            </a:r>
            <a:r>
              <a:rPr lang="en-US" sz="2400" b="1" dirty="0" smtClean="0">
                <a:solidFill>
                  <a:schemeClr val="tx1"/>
                </a:solidFill>
              </a:rPr>
              <a:t>Obtain Digital </a:t>
            </a:r>
            <a:r>
              <a:rPr lang="en-US" sz="2400" b="1" dirty="0">
                <a:solidFill>
                  <a:schemeClr val="tx1"/>
                </a:solidFill>
              </a:rPr>
              <a:t>Signature Certificate (DSC)</a:t>
            </a:r>
            <a:endParaRPr lang="en-US" sz="2400" dirty="0">
              <a:solidFill>
                <a:schemeClr val="tx1"/>
              </a:solidFill>
            </a:endParaRPr>
          </a:p>
          <a:p>
            <a:pPr algn="l"/>
            <a:r>
              <a:rPr lang="en-US" sz="2400" dirty="0">
                <a:solidFill>
                  <a:schemeClr val="tx1"/>
                </a:solidFill>
              </a:rPr>
              <a:t>As the registration process of the company is </a:t>
            </a:r>
            <a:r>
              <a:rPr lang="en-US" sz="2400" u="sng" dirty="0">
                <a:solidFill>
                  <a:schemeClr val="tx1"/>
                </a:solidFill>
              </a:rPr>
              <a:t>completely online</a:t>
            </a:r>
            <a:r>
              <a:rPr lang="en-US" sz="2400" dirty="0">
                <a:solidFill>
                  <a:schemeClr val="tx1"/>
                </a:solidFill>
              </a:rPr>
              <a:t>, Digital signatures are required to file the forms on the Ministry of Corporate Affairs (MCA) portal. DSC is mandatory for all the proposed directors and the subscribers of the memorandum and articles of association. </a:t>
            </a:r>
          </a:p>
        </p:txBody>
      </p:sp>
    </p:spTree>
    <p:extLst>
      <p:ext uri="{BB962C8B-B14F-4D97-AF65-F5344CB8AC3E}">
        <p14:creationId xmlns:p14="http://schemas.microsoft.com/office/powerpoint/2010/main" val="3206103952"/>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On-line Registration of Companies</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609600" y="914400"/>
            <a:ext cx="8001000" cy="5410200"/>
          </a:xfrm>
        </p:spPr>
        <p:txBody>
          <a:bodyPr>
            <a:normAutofit fontScale="92500" lnSpcReduction="20000"/>
          </a:bodyPr>
          <a:lstStyle/>
          <a:p>
            <a:pPr algn="l"/>
            <a:r>
              <a:rPr lang="en-US" sz="2800" b="1" dirty="0" smtClean="0">
                <a:solidFill>
                  <a:schemeClr val="tx1"/>
                </a:solidFill>
              </a:rPr>
              <a:t>Step </a:t>
            </a:r>
            <a:r>
              <a:rPr lang="en-US" sz="2800" b="1" dirty="0">
                <a:solidFill>
                  <a:schemeClr val="tx1"/>
                </a:solidFill>
              </a:rPr>
              <a:t>2: </a:t>
            </a:r>
            <a:r>
              <a:rPr lang="en-US" sz="2800" b="1" dirty="0" smtClean="0">
                <a:solidFill>
                  <a:schemeClr val="tx1"/>
                </a:solidFill>
              </a:rPr>
              <a:t>Obtain Director </a:t>
            </a:r>
            <a:r>
              <a:rPr lang="en-US" sz="2800" b="1" dirty="0">
                <a:solidFill>
                  <a:schemeClr val="tx1"/>
                </a:solidFill>
              </a:rPr>
              <a:t>Identification Number (DIN)</a:t>
            </a:r>
            <a:endParaRPr lang="en-US" sz="2800" dirty="0">
              <a:solidFill>
                <a:schemeClr val="tx1"/>
              </a:solidFill>
            </a:endParaRPr>
          </a:p>
          <a:p>
            <a:pPr algn="l"/>
            <a:r>
              <a:rPr lang="en-US" sz="2800" dirty="0">
                <a:solidFill>
                  <a:schemeClr val="tx1"/>
                </a:solidFill>
              </a:rPr>
              <a:t>The Director Identification Number (DIN) is an identification number for a director and it has to be obtained by anyone who wants to be a director in a company. The DIN of the proposed director along with the name and the address proof is to be provided in the company registration form.</a:t>
            </a:r>
          </a:p>
          <a:p>
            <a:pPr algn="l"/>
            <a:r>
              <a:rPr lang="en-US" sz="2800" b="1" dirty="0">
                <a:solidFill>
                  <a:schemeClr val="tx1"/>
                </a:solidFill>
              </a:rPr>
              <a:t>Step 3: Registration on the MCA Portal </a:t>
            </a:r>
            <a:endParaRPr lang="en-US" sz="2800" dirty="0">
              <a:solidFill>
                <a:schemeClr val="tx1"/>
              </a:solidFill>
            </a:endParaRPr>
          </a:p>
          <a:p>
            <a:pPr algn="l"/>
            <a:r>
              <a:rPr lang="en-US" sz="2800" dirty="0">
                <a:solidFill>
                  <a:schemeClr val="tx1"/>
                </a:solidFill>
              </a:rPr>
              <a:t>To apply for company registration, the </a:t>
            </a:r>
            <a:r>
              <a:rPr lang="en-US" sz="2800" dirty="0" err="1">
                <a:solidFill>
                  <a:schemeClr val="tx1"/>
                </a:solidFill>
              </a:rPr>
              <a:t>SPICe</a:t>
            </a:r>
            <a:r>
              <a:rPr lang="en-US" sz="2800" dirty="0">
                <a:solidFill>
                  <a:schemeClr val="tx1"/>
                </a:solidFill>
              </a:rPr>
              <a:t>+ form is to be filled and submitted on the MCA portal. To fill the </a:t>
            </a:r>
            <a:r>
              <a:rPr lang="en-US" sz="2800" dirty="0" err="1">
                <a:solidFill>
                  <a:schemeClr val="tx1"/>
                </a:solidFill>
              </a:rPr>
              <a:t>SPICe</a:t>
            </a:r>
            <a:r>
              <a:rPr lang="en-US" sz="2800" dirty="0">
                <a:solidFill>
                  <a:schemeClr val="tx1"/>
                </a:solidFill>
              </a:rPr>
              <a:t>+ form and submit documents, the Director of the company has to register on the MCA portal. After registration, the director can log in and will obtain access to the MCA portal services which include filing e-forms and viewing public documents.</a:t>
            </a:r>
          </a:p>
          <a:p>
            <a:pPr algn="l" fontAlgn="base"/>
            <a:endParaRPr lang="en-US" sz="2800" dirty="0"/>
          </a:p>
        </p:txBody>
      </p:sp>
    </p:spTree>
    <p:extLst>
      <p:ext uri="{BB962C8B-B14F-4D97-AF65-F5344CB8AC3E}">
        <p14:creationId xmlns:p14="http://schemas.microsoft.com/office/powerpoint/2010/main" val="79000216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On-line Registration of Companies</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609600" y="914400"/>
            <a:ext cx="8001000" cy="5410200"/>
          </a:xfrm>
        </p:spPr>
        <p:txBody>
          <a:bodyPr>
            <a:normAutofit fontScale="85000" lnSpcReduction="20000"/>
          </a:bodyPr>
          <a:lstStyle/>
          <a:p>
            <a:pPr algn="l"/>
            <a:r>
              <a:rPr lang="en-US" sz="2800" b="1" dirty="0" smtClean="0">
                <a:solidFill>
                  <a:schemeClr val="tx1"/>
                </a:solidFill>
              </a:rPr>
              <a:t>Step </a:t>
            </a:r>
            <a:r>
              <a:rPr lang="en-US" sz="2800" b="1" dirty="0">
                <a:solidFill>
                  <a:schemeClr val="tx1"/>
                </a:solidFill>
              </a:rPr>
              <a:t>4: Certificate of Incorporation</a:t>
            </a:r>
            <a:endParaRPr lang="en-US" sz="2800" dirty="0">
              <a:solidFill>
                <a:schemeClr val="tx1"/>
              </a:solidFill>
            </a:endParaRPr>
          </a:p>
          <a:p>
            <a:pPr algn="l"/>
            <a:r>
              <a:rPr lang="en-US" sz="2800" dirty="0">
                <a:solidFill>
                  <a:schemeClr val="tx1"/>
                </a:solidFill>
              </a:rPr>
              <a:t>Once, the registration application is filled and submitted along with the required documents digitally, the Registrar of Companies will examine the application. Upon verification of the application, he will issue the Certificate of Incorporation of the Company.</a:t>
            </a:r>
          </a:p>
          <a:p>
            <a:pPr algn="l"/>
            <a:r>
              <a:rPr lang="en-US" sz="2800" dirty="0">
                <a:solidFill>
                  <a:schemeClr val="tx1"/>
                </a:solidFill>
              </a:rPr>
              <a:t>With this, the company got registered</a:t>
            </a:r>
            <a:r>
              <a:rPr lang="en-US" sz="2800" dirty="0" smtClean="0">
                <a:solidFill>
                  <a:schemeClr val="tx1"/>
                </a:solidFill>
              </a:rPr>
              <a:t>.</a:t>
            </a:r>
          </a:p>
          <a:p>
            <a:pPr algn="l"/>
            <a:r>
              <a:rPr lang="en-US" sz="2800" b="1" dirty="0" smtClean="0">
                <a:solidFill>
                  <a:schemeClr val="bg1"/>
                </a:solidFill>
              </a:rPr>
              <a:t>Documents required at the time of Registration of a Company:</a:t>
            </a:r>
            <a:endParaRPr lang="en-US" sz="2800" dirty="0">
              <a:solidFill>
                <a:schemeClr val="bg1"/>
              </a:solidFill>
            </a:endParaRPr>
          </a:p>
          <a:p>
            <a:pPr algn="just"/>
            <a:r>
              <a:rPr lang="en-US" sz="2800" dirty="0">
                <a:solidFill>
                  <a:schemeClr val="tx1"/>
                </a:solidFill>
              </a:rPr>
              <a:t>In India, registration of a company can not be done without proper proof of identity and proof of </a:t>
            </a:r>
            <a:r>
              <a:rPr lang="en-US" sz="2800" dirty="0" smtClean="0">
                <a:solidFill>
                  <a:schemeClr val="tx1"/>
                </a:solidFill>
              </a:rPr>
              <a:t>address. All </a:t>
            </a:r>
            <a:r>
              <a:rPr lang="en-US" sz="2800" dirty="0">
                <a:solidFill>
                  <a:schemeClr val="tx1"/>
                </a:solidFill>
              </a:rPr>
              <a:t>the particulars of the directors and shareholders is to be submitted to the registrar at the time of registration. Pan Card</a:t>
            </a:r>
            <a:r>
              <a:rPr lang="en-US" sz="2800" dirty="0" smtClean="0">
                <a:solidFill>
                  <a:schemeClr val="tx1"/>
                </a:solidFill>
              </a:rPr>
              <a:t>/ </a:t>
            </a:r>
            <a:r>
              <a:rPr lang="en-US" sz="2800" dirty="0" err="1" smtClean="0">
                <a:solidFill>
                  <a:schemeClr val="tx1"/>
                </a:solidFill>
              </a:rPr>
              <a:t>Aadhar</a:t>
            </a:r>
            <a:r>
              <a:rPr lang="en-US" sz="2800" dirty="0" smtClean="0">
                <a:solidFill>
                  <a:schemeClr val="tx1"/>
                </a:solidFill>
              </a:rPr>
              <a:t> Card/Diving License/ Passport </a:t>
            </a:r>
            <a:r>
              <a:rPr lang="en-US" sz="2800" dirty="0">
                <a:solidFill>
                  <a:schemeClr val="tx1"/>
                </a:solidFill>
              </a:rPr>
              <a:t>can be submitted as proof of identity. Latest Telephone Bill /Electricity Bill/ Bank Account Statement is to be submitted for proof of address.</a:t>
            </a:r>
          </a:p>
          <a:p>
            <a:pPr algn="l" fontAlgn="base"/>
            <a:endParaRPr lang="en-US" sz="2800" dirty="0"/>
          </a:p>
        </p:txBody>
      </p:sp>
    </p:spTree>
    <p:extLst>
      <p:ext uri="{BB962C8B-B14F-4D97-AF65-F5344CB8AC3E}">
        <p14:creationId xmlns:p14="http://schemas.microsoft.com/office/powerpoint/2010/main" val="4049202482"/>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On-line Registration of Companies</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685800" y="1066800"/>
            <a:ext cx="8001000" cy="5410200"/>
          </a:xfrm>
        </p:spPr>
        <p:txBody>
          <a:bodyPr>
            <a:normAutofit fontScale="92500" lnSpcReduction="10000"/>
          </a:bodyPr>
          <a:lstStyle/>
          <a:p>
            <a:pPr algn="l"/>
            <a:r>
              <a:rPr lang="en-US" sz="2800" dirty="0" smtClean="0">
                <a:solidFill>
                  <a:schemeClr val="tx1"/>
                </a:solidFill>
              </a:rPr>
              <a:t>The proposed company </a:t>
            </a:r>
            <a:r>
              <a:rPr lang="en-US" sz="2800" dirty="0">
                <a:solidFill>
                  <a:schemeClr val="tx1"/>
                </a:solidFill>
              </a:rPr>
              <a:t>must have a </a:t>
            </a:r>
            <a:r>
              <a:rPr lang="en-US" sz="2800" b="1" dirty="0">
                <a:solidFill>
                  <a:schemeClr val="tx1"/>
                </a:solidFill>
              </a:rPr>
              <a:t>registered office in India</a:t>
            </a:r>
            <a:r>
              <a:rPr lang="en-US" sz="2800" dirty="0">
                <a:solidFill>
                  <a:schemeClr val="tx1"/>
                </a:solidFill>
              </a:rPr>
              <a:t> for online business registration in </a:t>
            </a:r>
            <a:r>
              <a:rPr lang="en-US" sz="2800" dirty="0" smtClean="0">
                <a:solidFill>
                  <a:schemeClr val="tx1"/>
                </a:solidFill>
              </a:rPr>
              <a:t>the country. </a:t>
            </a:r>
            <a:r>
              <a:rPr lang="en-US" sz="2800" dirty="0">
                <a:solidFill>
                  <a:schemeClr val="tx1"/>
                </a:solidFill>
              </a:rPr>
              <a:t>A recent copy of an </a:t>
            </a:r>
            <a:r>
              <a:rPr lang="en-US" sz="2800" b="1" dirty="0" smtClean="0">
                <a:solidFill>
                  <a:schemeClr val="tx1"/>
                </a:solidFill>
              </a:rPr>
              <a:t>Electricity Bill</a:t>
            </a:r>
            <a:r>
              <a:rPr lang="en-US" sz="2800" dirty="0" smtClean="0">
                <a:solidFill>
                  <a:schemeClr val="tx1"/>
                </a:solidFill>
              </a:rPr>
              <a:t> </a:t>
            </a:r>
            <a:r>
              <a:rPr lang="en-US" sz="2800" dirty="0">
                <a:solidFill>
                  <a:schemeClr val="tx1"/>
                </a:solidFill>
              </a:rPr>
              <a:t>or the </a:t>
            </a:r>
            <a:r>
              <a:rPr lang="en-US" sz="2800" b="1" dirty="0">
                <a:solidFill>
                  <a:schemeClr val="tx1"/>
                </a:solidFill>
              </a:rPr>
              <a:t>property tax receipt </a:t>
            </a:r>
            <a:r>
              <a:rPr lang="en-US" sz="2800" dirty="0">
                <a:solidFill>
                  <a:schemeClr val="tx1"/>
                </a:solidFill>
              </a:rPr>
              <a:t>or </a:t>
            </a:r>
            <a:r>
              <a:rPr lang="en-US" sz="2800" b="1" dirty="0" smtClean="0">
                <a:solidFill>
                  <a:schemeClr val="tx1"/>
                </a:solidFill>
              </a:rPr>
              <a:t>Water Bill </a:t>
            </a:r>
            <a:r>
              <a:rPr lang="en-US" sz="2800" dirty="0">
                <a:solidFill>
                  <a:schemeClr val="tx1"/>
                </a:solidFill>
              </a:rPr>
              <a:t>must be </a:t>
            </a:r>
            <a:r>
              <a:rPr lang="en-US" sz="2800" dirty="0" smtClean="0">
                <a:solidFill>
                  <a:schemeClr val="tx1"/>
                </a:solidFill>
              </a:rPr>
              <a:t>submitted. </a:t>
            </a:r>
            <a:r>
              <a:rPr lang="en-US" sz="2800" dirty="0">
                <a:solidFill>
                  <a:schemeClr val="tx1"/>
                </a:solidFill>
              </a:rPr>
              <a:t>In addition </a:t>
            </a:r>
            <a:r>
              <a:rPr lang="en-US" sz="2800" dirty="0" smtClean="0">
                <a:solidFill>
                  <a:schemeClr val="tx1"/>
                </a:solidFill>
              </a:rPr>
              <a:t>to it, </a:t>
            </a:r>
            <a:r>
              <a:rPr lang="en-US" sz="2800" dirty="0">
                <a:solidFill>
                  <a:schemeClr val="tx1"/>
                </a:solidFill>
              </a:rPr>
              <a:t>the tenancy/rental agreement, the maintenance bill or the sale deed or a letter or NOC from the landlord with his/her permission to use the office as the company’s registered office is </a:t>
            </a:r>
            <a:r>
              <a:rPr lang="en-US" sz="2800" dirty="0" smtClean="0">
                <a:solidFill>
                  <a:schemeClr val="tx1"/>
                </a:solidFill>
              </a:rPr>
              <a:t>required.</a:t>
            </a:r>
            <a:endParaRPr lang="en-US" sz="2800" dirty="0">
              <a:solidFill>
                <a:schemeClr val="tx1"/>
              </a:solidFill>
            </a:endParaRPr>
          </a:p>
          <a:p>
            <a:pPr algn="l"/>
            <a:r>
              <a:rPr lang="en-US" sz="2800" dirty="0">
                <a:solidFill>
                  <a:schemeClr val="tx1"/>
                </a:solidFill>
              </a:rPr>
              <a:t>Along with these documents the </a:t>
            </a:r>
            <a:r>
              <a:rPr lang="en-US" sz="2800" b="1" dirty="0" smtClean="0">
                <a:solidFill>
                  <a:schemeClr val="tx1"/>
                </a:solidFill>
              </a:rPr>
              <a:t>Director Identification Number(DIN)</a:t>
            </a:r>
            <a:r>
              <a:rPr lang="en-US" sz="2800" dirty="0" smtClean="0">
                <a:solidFill>
                  <a:schemeClr val="tx1"/>
                </a:solidFill>
              </a:rPr>
              <a:t> </a:t>
            </a:r>
            <a:r>
              <a:rPr lang="en-US" sz="2800" dirty="0">
                <a:solidFill>
                  <a:schemeClr val="tx1"/>
                </a:solidFill>
              </a:rPr>
              <a:t>and </a:t>
            </a:r>
            <a:r>
              <a:rPr lang="en-US" sz="2800" b="1" dirty="0" smtClean="0">
                <a:solidFill>
                  <a:schemeClr val="tx1"/>
                </a:solidFill>
              </a:rPr>
              <a:t>Digital Signature Certificate (DSC) </a:t>
            </a:r>
            <a:r>
              <a:rPr lang="en-US" sz="2800" dirty="0">
                <a:solidFill>
                  <a:schemeClr val="tx1"/>
                </a:solidFill>
              </a:rPr>
              <a:t>of all the directors is also to be </a:t>
            </a:r>
            <a:r>
              <a:rPr lang="en-US" sz="2800" dirty="0" smtClean="0">
                <a:solidFill>
                  <a:schemeClr val="tx1"/>
                </a:solidFill>
              </a:rPr>
              <a:t>submitted</a:t>
            </a:r>
            <a:r>
              <a:rPr lang="en-US" sz="2800" dirty="0">
                <a:solidFill>
                  <a:schemeClr val="tx1"/>
                </a:solidFill>
              </a:rPr>
              <a:t> </a:t>
            </a:r>
            <a:r>
              <a:rPr lang="en-US" sz="2800" dirty="0" smtClean="0">
                <a:solidFill>
                  <a:schemeClr val="tx1"/>
                </a:solidFill>
              </a:rPr>
              <a:t>at the time of company's registration.</a:t>
            </a:r>
          </a:p>
          <a:p>
            <a:pPr algn="l"/>
            <a:endParaRPr lang="en-US" sz="2800" dirty="0" smtClean="0">
              <a:solidFill>
                <a:srgbClr val="FF0000"/>
              </a:solidFill>
            </a:endParaRPr>
          </a:p>
          <a:p>
            <a:pPr algn="l"/>
            <a:r>
              <a:rPr lang="en-US" sz="2200" dirty="0" smtClean="0">
                <a:solidFill>
                  <a:srgbClr val="FF0000"/>
                </a:solidFill>
              </a:rPr>
              <a:t>Data </a:t>
            </a:r>
            <a:r>
              <a:rPr lang="en-US" sz="2200" dirty="0">
                <a:solidFill>
                  <a:srgbClr val="FF0000"/>
                </a:solidFill>
              </a:rPr>
              <a:t>Source: </a:t>
            </a:r>
            <a:r>
              <a:rPr lang="en-US" sz="2200" dirty="0">
                <a:solidFill>
                  <a:schemeClr val="accent5">
                    <a:lumMod val="50000"/>
                  </a:schemeClr>
                </a:solidFill>
              </a:rPr>
              <a:t>https</a:t>
            </a:r>
            <a:r>
              <a:rPr lang="en-US" sz="2200" dirty="0" smtClean="0">
                <a:solidFill>
                  <a:schemeClr val="accent5">
                    <a:lumMod val="50000"/>
                  </a:schemeClr>
                </a:solidFill>
              </a:rPr>
              <a:t>://cleartax.in/s/company-registration</a:t>
            </a:r>
            <a:endParaRPr lang="en-US" sz="2200" dirty="0"/>
          </a:p>
        </p:txBody>
      </p:sp>
    </p:spTree>
    <p:extLst>
      <p:ext uri="{BB962C8B-B14F-4D97-AF65-F5344CB8AC3E}">
        <p14:creationId xmlns:p14="http://schemas.microsoft.com/office/powerpoint/2010/main" val="95270171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2132</TotalTime>
  <Words>809</Words>
  <Application>Microsoft Office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Waveform</vt:lpstr>
      <vt:lpstr>CORPORATE LAW UNIT 1: Position of a Promoter in a Company</vt:lpstr>
      <vt:lpstr>Position of a Promoter</vt:lpstr>
      <vt:lpstr>Position of a Promoter</vt:lpstr>
      <vt:lpstr>Position of a Promoter</vt:lpstr>
      <vt:lpstr>Pre-incorporation Contracts</vt:lpstr>
      <vt:lpstr>On-line Registration of Companies</vt:lpstr>
      <vt:lpstr>On-line Registration of Companies</vt:lpstr>
      <vt:lpstr>On-line Registration of Companies</vt:lpstr>
      <vt:lpstr>On-line Registration of Companies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285</cp:revision>
  <dcterms:created xsi:type="dcterms:W3CDTF">2020-04-22T16:46:26Z</dcterms:created>
  <dcterms:modified xsi:type="dcterms:W3CDTF">2021-05-31T04:12:02Z</dcterms:modified>
</cp:coreProperties>
</file>