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7" r:id="rId2"/>
    <p:sldId id="258" r:id="rId3"/>
    <p:sldId id="298" r:id="rId4"/>
    <p:sldId id="299" r:id="rId5"/>
    <p:sldId id="300" r:id="rId6"/>
    <p:sldId id="301" r:id="rId7"/>
    <p:sldId id="302" r:id="rId8"/>
    <p:sldId id="303" r:id="rId9"/>
    <p:sldId id="297"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157D08-9849-41D9-B130-FA8FEE1952EE}" type="datetimeFigureOut">
              <a:rPr lang="en-US" smtClean="0"/>
              <a:pPr/>
              <a:t>02-Jun-21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1F1DE5-A984-472B-84C0-69818980888B}" type="slidenum">
              <a:rPr lang="en-US" smtClean="0"/>
              <a:pPr/>
              <a:t>‹#›</a:t>
            </a:fld>
            <a:endParaRPr lang="en-US"/>
          </a:p>
        </p:txBody>
      </p:sp>
    </p:spTree>
    <p:extLst>
      <p:ext uri="{BB962C8B-B14F-4D97-AF65-F5344CB8AC3E}">
        <p14:creationId xmlns:p14="http://schemas.microsoft.com/office/powerpoint/2010/main" val="2229232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FF1AFD4-A5B2-4C73-A4A9-195977D1C316}" type="datetimeFigureOut">
              <a:rPr lang="en-US" smtClean="0"/>
              <a:pPr/>
              <a:t>02-Jun-21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F1AFD4-A5B2-4C73-A4A9-195977D1C316}" type="datetimeFigureOut">
              <a:rPr lang="en-US" smtClean="0"/>
              <a:pPr/>
              <a:t>02-Jun-21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BFF1AFD4-A5B2-4C73-A4A9-195977D1C316}" type="datetimeFigureOut">
              <a:rPr lang="en-US" smtClean="0"/>
              <a:pPr/>
              <a:t>02-Jun-21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F1AFD4-A5B2-4C73-A4A9-195977D1C316}" type="datetimeFigureOut">
              <a:rPr lang="en-US" smtClean="0"/>
              <a:pPr/>
              <a:t>02-Jun-21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FF1AFD4-A5B2-4C73-A4A9-195977D1C316}" type="datetimeFigureOut">
              <a:rPr lang="en-US" smtClean="0"/>
              <a:pPr/>
              <a:t>02-Jun-21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BFF1AFD4-A5B2-4C73-A4A9-195977D1C316}" type="datetimeFigureOut">
              <a:rPr lang="en-US" smtClean="0"/>
              <a:pPr/>
              <a:t>02-Jun-21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BDDE54-AFC4-4944-BD3E-673FF93E5984}" type="slidenum">
              <a:rPr lang="en-US" smtClean="0"/>
              <a:pPr/>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FF1AFD4-A5B2-4C73-A4A9-195977D1C316}" type="datetimeFigureOut">
              <a:rPr lang="en-US" smtClean="0"/>
              <a:pPr/>
              <a:t>02-Jun-21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FF1AFD4-A5B2-4C73-A4A9-195977D1C316}" type="datetimeFigureOut">
              <a:rPr lang="en-US" smtClean="0"/>
              <a:pPr/>
              <a:t>02-Jun-21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BFF1AFD4-A5B2-4C73-A4A9-195977D1C316}" type="datetimeFigureOut">
              <a:rPr lang="en-US" smtClean="0"/>
              <a:pPr/>
              <a:t>02-Jun-21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FF1AFD4-A5B2-4C73-A4A9-195977D1C316}" type="datetimeFigureOut">
              <a:rPr lang="en-US" smtClean="0"/>
              <a:pPr/>
              <a:t>02-Jun-21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BDDE54-AFC4-4944-BD3E-673FF93E5984}" type="slidenum">
              <a:rPr lang="en-US" smtClean="0"/>
              <a:pPr/>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F1AFD4-A5B2-4C73-A4A9-195977D1C316}" type="datetimeFigureOut">
              <a:rPr lang="en-US" smtClean="0"/>
              <a:pPr/>
              <a:t>02-Jun-21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BDDE54-AFC4-4944-BD3E-673FF93E5984}" type="slidenum">
              <a:rPr lang="en-US" smtClean="0"/>
              <a:pPr/>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BFF1AFD4-A5B2-4C73-A4A9-195977D1C316}" type="datetimeFigureOut">
              <a:rPr lang="en-US" smtClean="0"/>
              <a:pPr/>
              <a:t>02-Jun-21</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55BDDE54-AFC4-4944-BD3E-673FF93E5984}" type="slidenum">
              <a:rPr lang="en-US" smtClean="0"/>
              <a:pPr/>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Program Files (x86)\Microsoft Office\MEDIA\CAGCAT10\j0233018.wmf"/>
          <p:cNvPicPr>
            <a:picLocks noChangeAspect="1" noChangeArrowheads="1"/>
          </p:cNvPicPr>
          <p:nvPr/>
        </p:nvPicPr>
        <p:blipFill>
          <a:blip r:embed="rId3"/>
          <a:srcRect/>
          <a:stretch>
            <a:fillRect/>
          </a:stretch>
        </p:blipFill>
        <p:spPr bwMode="auto">
          <a:xfrm>
            <a:off x="1676400" y="1752600"/>
            <a:ext cx="6019800" cy="3517979"/>
          </a:xfrm>
          <a:prstGeom prst="rect">
            <a:avLst/>
          </a:prstGeom>
          <a:noFill/>
        </p:spPr>
      </p:pic>
      <p:sp>
        <p:nvSpPr>
          <p:cNvPr id="2" name="Title 1"/>
          <p:cNvSpPr>
            <a:spLocks noGrp="1"/>
          </p:cNvSpPr>
          <p:nvPr>
            <p:ph type="ctrTitle"/>
          </p:nvPr>
        </p:nvSpPr>
        <p:spPr>
          <a:xfrm>
            <a:off x="800100" y="304800"/>
            <a:ext cx="7772400" cy="1143000"/>
          </a:xfrm>
        </p:spPr>
        <p:txBody>
          <a:bodyPr>
            <a:normAutofit fontScale="90000"/>
          </a:bodyPr>
          <a:lstStyle/>
          <a:p>
            <a:r>
              <a:rPr lang="en-US" sz="4000" b="1" dirty="0" smtClean="0">
                <a:solidFill>
                  <a:srgbClr val="FFFF00"/>
                </a:solidFill>
              </a:rPr>
              <a:t>CORPORATE LAW</a:t>
            </a:r>
            <a:br>
              <a:rPr lang="en-US" sz="4000" b="1" dirty="0" smtClean="0">
                <a:solidFill>
                  <a:srgbClr val="FFFF00"/>
                </a:solidFill>
              </a:rPr>
            </a:br>
            <a:r>
              <a:rPr lang="en-US" sz="3200" dirty="0" smtClean="0">
                <a:solidFill>
                  <a:schemeClr val="bg1"/>
                </a:solidFill>
              </a:rPr>
              <a:t>UNIT 1: </a:t>
            </a:r>
            <a:r>
              <a:rPr lang="en-US" sz="3200" dirty="0" smtClean="0">
                <a:solidFill>
                  <a:schemeClr val="bg1"/>
                </a:solidFill>
              </a:rPr>
              <a:t>Lifting of Corporate Veil</a:t>
            </a:r>
            <a:endParaRPr lang="en-US" sz="3200" dirty="0">
              <a:solidFill>
                <a:schemeClr val="bg1"/>
              </a:solidFill>
            </a:endParaRPr>
          </a:p>
        </p:txBody>
      </p:sp>
      <p:sp>
        <p:nvSpPr>
          <p:cNvPr id="3" name="Subtitle 2"/>
          <p:cNvSpPr>
            <a:spLocks noGrp="1"/>
          </p:cNvSpPr>
          <p:nvPr>
            <p:ph type="subTitle" idx="1"/>
          </p:nvPr>
        </p:nvSpPr>
        <p:spPr>
          <a:xfrm>
            <a:off x="914400" y="5410200"/>
            <a:ext cx="7543800" cy="1066800"/>
          </a:xfrm>
        </p:spPr>
        <p:txBody>
          <a:bodyPr>
            <a:normAutofit fontScale="77500" lnSpcReduction="20000"/>
          </a:bodyPr>
          <a:lstStyle/>
          <a:p>
            <a:r>
              <a:rPr lang="en-US" sz="2800" dirty="0" smtClean="0">
                <a:solidFill>
                  <a:srgbClr val="FF0000"/>
                </a:solidFill>
              </a:rPr>
              <a:t>PREPARED BY: </a:t>
            </a:r>
            <a:r>
              <a:rPr lang="en-US" sz="2800" dirty="0" err="1" smtClean="0">
                <a:solidFill>
                  <a:schemeClr val="tx1"/>
                </a:solidFill>
              </a:rPr>
              <a:t>Biswajit</a:t>
            </a:r>
            <a:r>
              <a:rPr lang="en-US" sz="2800" dirty="0" smtClean="0">
                <a:solidFill>
                  <a:schemeClr val="tx1"/>
                </a:solidFill>
              </a:rPr>
              <a:t> </a:t>
            </a:r>
            <a:r>
              <a:rPr lang="en-US" sz="2800" dirty="0" err="1" smtClean="0">
                <a:solidFill>
                  <a:schemeClr val="tx1"/>
                </a:solidFill>
              </a:rPr>
              <a:t>Sarmah</a:t>
            </a:r>
            <a:endParaRPr lang="en-US" sz="2800" dirty="0" smtClean="0">
              <a:solidFill>
                <a:schemeClr val="tx1"/>
              </a:solidFill>
            </a:endParaRPr>
          </a:p>
          <a:p>
            <a:r>
              <a:rPr lang="en-US" sz="2800" dirty="0" smtClean="0">
                <a:solidFill>
                  <a:schemeClr val="tx1"/>
                </a:solidFill>
              </a:rPr>
              <a:t>Asst. Professor</a:t>
            </a:r>
          </a:p>
          <a:p>
            <a:r>
              <a:rPr lang="en-US" sz="2800" dirty="0" smtClean="0">
                <a:solidFill>
                  <a:schemeClr val="tx1"/>
                </a:solidFill>
              </a:rPr>
              <a:t>Dept. of Commerce, </a:t>
            </a:r>
            <a:r>
              <a:rPr lang="en-US" sz="2800" dirty="0" err="1" smtClean="0">
                <a:solidFill>
                  <a:schemeClr val="tx1"/>
                </a:solidFill>
              </a:rPr>
              <a:t>Paschim</a:t>
            </a:r>
            <a:r>
              <a:rPr lang="en-US" sz="2800" dirty="0" smtClean="0">
                <a:solidFill>
                  <a:schemeClr val="tx1"/>
                </a:solidFill>
              </a:rPr>
              <a:t> Guwahati </a:t>
            </a:r>
            <a:r>
              <a:rPr lang="en-US" sz="2800" dirty="0" err="1" smtClean="0">
                <a:solidFill>
                  <a:schemeClr val="tx1"/>
                </a:solidFill>
              </a:rPr>
              <a:t>Mahavidyalaya</a:t>
            </a:r>
            <a:endParaRPr lang="en-US" sz="2800" dirty="0">
              <a:solidFill>
                <a:schemeClr val="tx1"/>
              </a:solidFill>
            </a:endParaRPr>
          </a:p>
        </p:txBody>
      </p:sp>
    </p:spTree>
    <p:custDataLst>
      <p:tags r:id="rId1"/>
    </p:custDataLst>
  </p:cSld>
  <p:clrMapOvr>
    <a:masterClrMapping/>
  </p:clrMapOvr>
  <p:transition advClick="0" advTm="1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grpId="0" nodeType="with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b="1" dirty="0" smtClean="0">
                <a:solidFill>
                  <a:schemeClr val="accent5">
                    <a:lumMod val="40000"/>
                    <a:lumOff val="60000"/>
                  </a:schemeClr>
                </a:solidFill>
                <a:latin typeface="Times New Roman" pitchFamily="18" charset="0"/>
                <a:cs typeface="Times New Roman" pitchFamily="18" charset="0"/>
              </a:rPr>
              <a:t>Lifting of Corporate Veil</a:t>
            </a:r>
            <a:endParaRPr lang="en-US" dirty="0">
              <a:solidFill>
                <a:schemeClr val="accent5">
                  <a:lumMod val="40000"/>
                  <a:lumOff val="60000"/>
                </a:schemeClr>
              </a:solidFill>
            </a:endParaRPr>
          </a:p>
        </p:txBody>
      </p:sp>
      <p:sp>
        <p:nvSpPr>
          <p:cNvPr id="3" name="Subtitle 2"/>
          <p:cNvSpPr>
            <a:spLocks noGrp="1"/>
          </p:cNvSpPr>
          <p:nvPr>
            <p:ph type="subTitle" idx="1"/>
          </p:nvPr>
        </p:nvSpPr>
        <p:spPr>
          <a:xfrm>
            <a:off x="381000" y="1066800"/>
            <a:ext cx="8382000" cy="5410200"/>
          </a:xfrm>
        </p:spPr>
        <p:txBody>
          <a:bodyPr>
            <a:normAutofit fontScale="92500"/>
          </a:bodyPr>
          <a:lstStyle/>
          <a:p>
            <a:pPr algn="l"/>
            <a:r>
              <a:rPr lang="en-US" sz="2800" dirty="0">
                <a:solidFill>
                  <a:schemeClr val="tx1"/>
                </a:solidFill>
              </a:rPr>
              <a:t>A company is an </a:t>
            </a:r>
            <a:r>
              <a:rPr lang="en-US" sz="2800" i="1" dirty="0">
                <a:solidFill>
                  <a:schemeClr val="tx1"/>
                </a:solidFill>
              </a:rPr>
              <a:t>independent and legal personality </a:t>
            </a:r>
            <a:r>
              <a:rPr lang="en-US" sz="2800" dirty="0">
                <a:solidFill>
                  <a:schemeClr val="tx1"/>
                </a:solidFill>
              </a:rPr>
              <a:t>distinct from the individuals who are its members</a:t>
            </a:r>
            <a:r>
              <a:rPr lang="en-US" sz="2800" dirty="0" smtClean="0">
                <a:solidFill>
                  <a:schemeClr val="tx1"/>
                </a:solidFill>
              </a:rPr>
              <a:t>. </a:t>
            </a:r>
            <a:r>
              <a:rPr lang="en-US" sz="2800" dirty="0">
                <a:solidFill>
                  <a:schemeClr val="tx1"/>
                </a:solidFill>
              </a:rPr>
              <a:t>A company being an artificial person, does not have a mind of its own and thus cannot act on its own, it can only act through natural persons or the people who are members of it. But, sometimes the corporation may commit certain fraud or misrepresentation and in such a case, the </a:t>
            </a:r>
            <a:r>
              <a:rPr lang="en-US" sz="2800" dirty="0" smtClean="0">
                <a:solidFill>
                  <a:schemeClr val="tx1"/>
                </a:solidFill>
              </a:rPr>
              <a:t>mask (Veil) </a:t>
            </a:r>
            <a:r>
              <a:rPr lang="en-US" sz="2800" dirty="0">
                <a:solidFill>
                  <a:schemeClr val="tx1"/>
                </a:solidFill>
              </a:rPr>
              <a:t>of corporate personality might be removed to identify the persons who are really guilty.</a:t>
            </a:r>
            <a:r>
              <a:rPr lang="en-US" sz="2800" dirty="0">
                <a:solidFill>
                  <a:schemeClr val="tx1"/>
                </a:solidFill>
              </a:rPr>
              <a:t> The individuals concerned will not be allowed to take shelter behind the veil of corporate personality. The Court will lift the veil and will look behind the corporate body as if there is no separate existence of the company from its members. </a:t>
            </a:r>
            <a:endParaRPr lang="en-US" sz="2800" b="1" dirty="0" smtClean="0">
              <a:solidFill>
                <a:schemeClr val="tx1"/>
              </a:solidFill>
            </a:endParaRPr>
          </a:p>
        </p:txBody>
      </p:sp>
    </p:spTree>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2"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b="1" dirty="0" smtClean="0">
                <a:solidFill>
                  <a:schemeClr val="accent5">
                    <a:lumMod val="40000"/>
                    <a:lumOff val="60000"/>
                  </a:schemeClr>
                </a:solidFill>
                <a:latin typeface="Times New Roman" pitchFamily="18" charset="0"/>
                <a:cs typeface="Times New Roman" pitchFamily="18" charset="0"/>
              </a:rPr>
              <a:t>Lifting of Corporate Veil</a:t>
            </a:r>
            <a:endParaRPr lang="en-US" dirty="0">
              <a:solidFill>
                <a:schemeClr val="accent5">
                  <a:lumMod val="40000"/>
                  <a:lumOff val="60000"/>
                </a:schemeClr>
              </a:solidFill>
            </a:endParaRPr>
          </a:p>
        </p:txBody>
      </p:sp>
      <p:sp>
        <p:nvSpPr>
          <p:cNvPr id="3" name="Subtitle 2"/>
          <p:cNvSpPr>
            <a:spLocks noGrp="1"/>
          </p:cNvSpPr>
          <p:nvPr>
            <p:ph type="subTitle" idx="1"/>
          </p:nvPr>
        </p:nvSpPr>
        <p:spPr>
          <a:xfrm>
            <a:off x="762000" y="1066800"/>
            <a:ext cx="8001000" cy="5410200"/>
          </a:xfrm>
        </p:spPr>
        <p:txBody>
          <a:bodyPr>
            <a:normAutofit fontScale="92500"/>
          </a:bodyPr>
          <a:lstStyle/>
          <a:p>
            <a:pPr algn="l"/>
            <a:r>
              <a:rPr lang="en-US" sz="2800" dirty="0" smtClean="0">
                <a:solidFill>
                  <a:schemeClr val="tx1"/>
                </a:solidFill>
              </a:rPr>
              <a:t>If </a:t>
            </a:r>
            <a:r>
              <a:rPr lang="en-US" sz="2800" dirty="0">
                <a:solidFill>
                  <a:schemeClr val="tx1"/>
                </a:solidFill>
              </a:rPr>
              <a:t>found guilty of any misconduct, the court can </a:t>
            </a:r>
            <a:r>
              <a:rPr lang="en-US" sz="2800" dirty="0" smtClean="0">
                <a:solidFill>
                  <a:schemeClr val="tx1"/>
                </a:solidFill>
              </a:rPr>
              <a:t>penalize </a:t>
            </a:r>
            <a:r>
              <a:rPr lang="en-US" sz="2800" dirty="0">
                <a:solidFill>
                  <a:schemeClr val="tx1"/>
                </a:solidFill>
              </a:rPr>
              <a:t>the members for </a:t>
            </a:r>
            <a:r>
              <a:rPr lang="en-US" sz="2800" dirty="0" smtClean="0">
                <a:solidFill>
                  <a:schemeClr val="tx1"/>
                </a:solidFill>
              </a:rPr>
              <a:t>any misdeed of </a:t>
            </a:r>
            <a:r>
              <a:rPr lang="en-US" sz="2800" dirty="0">
                <a:solidFill>
                  <a:schemeClr val="tx1"/>
                </a:solidFill>
              </a:rPr>
              <a:t>the company. This is known </a:t>
            </a:r>
            <a:r>
              <a:rPr lang="en-US" sz="2800" dirty="0" smtClean="0">
                <a:solidFill>
                  <a:schemeClr val="tx1"/>
                </a:solidFill>
              </a:rPr>
              <a:t>as </a:t>
            </a:r>
            <a:r>
              <a:rPr lang="en-US" sz="2800" b="1" dirty="0" smtClean="0">
                <a:solidFill>
                  <a:schemeClr val="tx1"/>
                </a:solidFill>
              </a:rPr>
              <a:t>lifting </a:t>
            </a:r>
            <a:r>
              <a:rPr lang="en-US" sz="2800" b="1" dirty="0">
                <a:solidFill>
                  <a:schemeClr val="tx1"/>
                </a:solidFill>
              </a:rPr>
              <a:t>the corporate veil</a:t>
            </a:r>
            <a:r>
              <a:rPr lang="en-US" sz="2800" dirty="0" smtClean="0">
                <a:solidFill>
                  <a:schemeClr val="tx1"/>
                </a:solidFill>
              </a:rPr>
              <a:t>.</a:t>
            </a:r>
          </a:p>
          <a:p>
            <a:pPr algn="l"/>
            <a:r>
              <a:rPr lang="en-US" sz="2800" b="1" u="sng" dirty="0">
                <a:solidFill>
                  <a:schemeClr val="bg1"/>
                </a:solidFill>
              </a:rPr>
              <a:t>Circumstances in which courts may lift the corporate veil:</a:t>
            </a:r>
            <a:endParaRPr lang="en-US" sz="2800" dirty="0">
              <a:solidFill>
                <a:schemeClr val="bg1"/>
              </a:solidFill>
            </a:endParaRPr>
          </a:p>
          <a:p>
            <a:pPr algn="l"/>
            <a:r>
              <a:rPr lang="en-US" sz="2800" dirty="0">
                <a:solidFill>
                  <a:schemeClr val="tx1"/>
                </a:solidFill>
              </a:rPr>
              <a:t>The conditions under which the courts may lift the corporate veil can be classified under the following two heads:</a:t>
            </a:r>
          </a:p>
          <a:p>
            <a:pPr lvl="0" algn="l"/>
            <a:r>
              <a:rPr lang="en-US" sz="2800" b="1" dirty="0">
                <a:solidFill>
                  <a:srgbClr val="FF0000"/>
                </a:solidFill>
              </a:rPr>
              <a:t>Under Statutory Provisions:</a:t>
            </a:r>
            <a:endParaRPr lang="en-US" sz="2800" dirty="0">
              <a:solidFill>
                <a:srgbClr val="FF0000"/>
              </a:solidFill>
            </a:endParaRPr>
          </a:p>
          <a:p>
            <a:pPr algn="l"/>
            <a:r>
              <a:rPr lang="en-US" sz="2800" b="1" dirty="0">
                <a:solidFill>
                  <a:schemeClr val="tx1"/>
                </a:solidFill>
              </a:rPr>
              <a:t>The Companies Act, 2013</a:t>
            </a:r>
            <a:r>
              <a:rPr lang="en-US" sz="2800" dirty="0">
                <a:solidFill>
                  <a:schemeClr val="tx1"/>
                </a:solidFill>
              </a:rPr>
              <a:t> provides for certain cases in which the directors or members of the company may be held personally liable. These cases are as follows:</a:t>
            </a:r>
          </a:p>
          <a:p>
            <a:pPr algn="l"/>
            <a:endParaRPr lang="en-US" sz="2800" b="1" dirty="0" smtClean="0">
              <a:solidFill>
                <a:schemeClr val="tx1"/>
              </a:solidFill>
            </a:endParaRPr>
          </a:p>
        </p:txBody>
      </p:sp>
    </p:spTree>
    <p:extLst>
      <p:ext uri="{BB962C8B-B14F-4D97-AF65-F5344CB8AC3E}">
        <p14:creationId xmlns:p14="http://schemas.microsoft.com/office/powerpoint/2010/main" val="3831875627"/>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1"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1" end="1"/>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28" dur="50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30" dur="500"/>
                                        <p:tgtEl>
                                          <p:spTgt spid="3">
                                            <p:txEl>
                                              <p:pRg st="2" end="2"/>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35" dur="50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50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37" dur="500"/>
                                        <p:tgtEl>
                                          <p:spTgt spid="3">
                                            <p:txEl>
                                              <p:pRg st="3" end="3"/>
                                            </p:txEl>
                                          </p:spTgt>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27" presetClass="entr" presetSubtype="0" fill="hold" nodeType="clickEffect">
                                  <p:stCondLst>
                                    <p:cond delay="0"/>
                                  </p:stCondLst>
                                  <p:iterate type="lt">
                                    <p:tmPct val="50000"/>
                                  </p:iterate>
                                  <p:childTnLst>
                                    <p:set>
                                      <p:cBhvr>
                                        <p:cTn id="41" dur="1" fill="hold">
                                          <p:stCondLst>
                                            <p:cond delay="0"/>
                                          </p:stCondLst>
                                        </p:cTn>
                                        <p:tgtEl>
                                          <p:spTgt spid="3">
                                            <p:txEl>
                                              <p:pRg st="4" end="4"/>
                                            </p:txEl>
                                          </p:spTgt>
                                        </p:tgtEl>
                                        <p:attrNameLst>
                                          <p:attrName>style.visibility</p:attrName>
                                        </p:attrNameLst>
                                      </p:cBhvr>
                                      <p:to>
                                        <p:strVal val="visible"/>
                                      </p:to>
                                    </p:set>
                                    <p:anim calcmode="discrete" valueType="clr">
                                      <p:cBhvr override="childStyle">
                                        <p:cTn id="42" dur="500"/>
                                        <p:tgtEl>
                                          <p:spTgt spid="3">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3" dur="500"/>
                                        <p:tgtEl>
                                          <p:spTgt spid="3">
                                            <p:txEl>
                                              <p:pRg st="4" end="4"/>
                                            </p:txEl>
                                          </p:spTgt>
                                        </p:tgtEl>
                                        <p:attrNameLst>
                                          <p:attrName>fillcolor</p:attrName>
                                        </p:attrNameLst>
                                      </p:cBhvr>
                                      <p:tavLst>
                                        <p:tav tm="0">
                                          <p:val>
                                            <p:clrVal>
                                              <a:schemeClr val="accent2"/>
                                            </p:clrVal>
                                          </p:val>
                                        </p:tav>
                                        <p:tav tm="50000">
                                          <p:val>
                                            <p:clrVal>
                                              <a:schemeClr val="hlink"/>
                                            </p:clrVal>
                                          </p:val>
                                        </p:tav>
                                      </p:tavLst>
                                    </p:anim>
                                    <p:set>
                                      <p:cBhvr>
                                        <p:cTn id="44" dur="500"/>
                                        <p:tgtEl>
                                          <p:spTgt spid="3">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b="1" dirty="0" smtClean="0">
                <a:solidFill>
                  <a:schemeClr val="accent5">
                    <a:lumMod val="40000"/>
                    <a:lumOff val="60000"/>
                  </a:schemeClr>
                </a:solidFill>
                <a:latin typeface="Times New Roman" pitchFamily="18" charset="0"/>
                <a:cs typeface="Times New Roman" pitchFamily="18" charset="0"/>
              </a:rPr>
              <a:t>Lifting of Corporate Veil</a:t>
            </a:r>
            <a:endParaRPr lang="en-US" dirty="0">
              <a:solidFill>
                <a:schemeClr val="accent5">
                  <a:lumMod val="40000"/>
                  <a:lumOff val="60000"/>
                </a:schemeClr>
              </a:solidFill>
            </a:endParaRPr>
          </a:p>
        </p:txBody>
      </p:sp>
      <p:sp>
        <p:nvSpPr>
          <p:cNvPr id="3" name="Subtitle 2"/>
          <p:cNvSpPr>
            <a:spLocks noGrp="1"/>
          </p:cNvSpPr>
          <p:nvPr>
            <p:ph type="subTitle" idx="1"/>
          </p:nvPr>
        </p:nvSpPr>
        <p:spPr>
          <a:xfrm>
            <a:off x="381000" y="1066800"/>
            <a:ext cx="8382000" cy="5410200"/>
          </a:xfrm>
        </p:spPr>
        <p:txBody>
          <a:bodyPr>
            <a:normAutofit fontScale="92500" lnSpcReduction="10000"/>
          </a:bodyPr>
          <a:lstStyle/>
          <a:p>
            <a:pPr lvl="0" algn="l"/>
            <a:r>
              <a:rPr lang="en-US" sz="2800" i="1" dirty="0" smtClean="0">
                <a:solidFill>
                  <a:schemeClr val="tx1"/>
                </a:solidFill>
              </a:rPr>
              <a:t>i) Misstatements </a:t>
            </a:r>
            <a:r>
              <a:rPr lang="en-US" sz="2800" i="1" dirty="0">
                <a:solidFill>
                  <a:schemeClr val="tx1"/>
                </a:solidFill>
              </a:rPr>
              <a:t>in Prospectus(Section 34-35)</a:t>
            </a:r>
            <a:endParaRPr lang="en-US" sz="2800" b="1" i="1" dirty="0">
              <a:solidFill>
                <a:schemeClr val="tx1"/>
              </a:solidFill>
            </a:endParaRPr>
          </a:p>
          <a:p>
            <a:pPr lvl="0" algn="l"/>
            <a:r>
              <a:rPr lang="en-US" sz="2800" i="1" dirty="0" smtClean="0">
                <a:solidFill>
                  <a:schemeClr val="tx1"/>
                </a:solidFill>
              </a:rPr>
              <a:t>ii) Failure </a:t>
            </a:r>
            <a:r>
              <a:rPr lang="en-US" sz="2800" i="1" dirty="0">
                <a:solidFill>
                  <a:schemeClr val="tx1"/>
                </a:solidFill>
              </a:rPr>
              <a:t>to Return the Application Money (Section </a:t>
            </a:r>
            <a:r>
              <a:rPr lang="en-US" sz="2800" i="1" dirty="0" smtClean="0">
                <a:solidFill>
                  <a:schemeClr val="tx1"/>
                </a:solidFill>
              </a:rPr>
              <a:t>39)</a:t>
            </a:r>
            <a:endParaRPr lang="en-US" sz="2800" b="1" i="1" dirty="0">
              <a:solidFill>
                <a:schemeClr val="tx1"/>
              </a:solidFill>
            </a:endParaRPr>
          </a:p>
          <a:p>
            <a:pPr lvl="0" algn="l"/>
            <a:r>
              <a:rPr lang="en-US" sz="2800" i="1" dirty="0" smtClean="0">
                <a:solidFill>
                  <a:schemeClr val="tx1"/>
                </a:solidFill>
              </a:rPr>
              <a:t>iii) Fraudulent </a:t>
            </a:r>
            <a:r>
              <a:rPr lang="en-US" sz="2800" i="1" dirty="0">
                <a:solidFill>
                  <a:schemeClr val="tx1"/>
                </a:solidFill>
              </a:rPr>
              <a:t>Conduct (Section 339)</a:t>
            </a:r>
            <a:endParaRPr lang="en-US" sz="2800" b="1" i="1" dirty="0">
              <a:solidFill>
                <a:schemeClr val="tx1"/>
              </a:solidFill>
            </a:endParaRPr>
          </a:p>
          <a:p>
            <a:pPr lvl="0" algn="l"/>
            <a:r>
              <a:rPr lang="en-US" sz="2800" dirty="0" smtClean="0">
                <a:solidFill>
                  <a:schemeClr val="tx1"/>
                </a:solidFill>
              </a:rPr>
              <a:t>[Example: Where </a:t>
            </a:r>
            <a:r>
              <a:rPr lang="en-US" sz="2800" dirty="0">
                <a:solidFill>
                  <a:schemeClr val="tx1"/>
                </a:solidFill>
              </a:rPr>
              <a:t>in the case of winding up of a company it appears that any business of the company has been carried on with intent to defraud the creditors or any other person</a:t>
            </a:r>
            <a:r>
              <a:rPr lang="en-US" sz="2800" dirty="0" smtClean="0">
                <a:solidFill>
                  <a:schemeClr val="tx1"/>
                </a:solidFill>
              </a:rPr>
              <a:t>.]</a:t>
            </a:r>
          </a:p>
          <a:p>
            <a:pPr lvl="0" algn="l"/>
            <a:r>
              <a:rPr lang="en-US" sz="2800" dirty="0" smtClean="0">
                <a:solidFill>
                  <a:schemeClr val="tx1"/>
                </a:solidFill>
              </a:rPr>
              <a:t>iv) </a:t>
            </a:r>
            <a:r>
              <a:rPr lang="en-US" sz="2800" i="1" dirty="0" smtClean="0">
                <a:solidFill>
                  <a:schemeClr val="tx1"/>
                </a:solidFill>
              </a:rPr>
              <a:t>Ultra-Virus Acts beyond the limit of the </a:t>
            </a:r>
            <a:r>
              <a:rPr lang="en-US" sz="2800" i="1" dirty="0" err="1" smtClean="0">
                <a:solidFill>
                  <a:schemeClr val="tx1"/>
                </a:solidFill>
              </a:rPr>
              <a:t>MoA</a:t>
            </a:r>
            <a:r>
              <a:rPr lang="en-US" sz="2800" i="1" dirty="0" smtClean="0">
                <a:solidFill>
                  <a:schemeClr val="tx1"/>
                </a:solidFill>
              </a:rPr>
              <a:t> and </a:t>
            </a:r>
            <a:r>
              <a:rPr lang="en-US" sz="2800" i="1" dirty="0" err="1" smtClean="0">
                <a:solidFill>
                  <a:schemeClr val="tx1"/>
                </a:solidFill>
              </a:rPr>
              <a:t>AoA</a:t>
            </a:r>
            <a:r>
              <a:rPr lang="en-US" sz="2800" i="1" dirty="0" smtClean="0">
                <a:solidFill>
                  <a:schemeClr val="tx1"/>
                </a:solidFill>
              </a:rPr>
              <a:t>;</a:t>
            </a:r>
          </a:p>
          <a:p>
            <a:pPr algn="l"/>
            <a:r>
              <a:rPr lang="en-US" sz="2800" b="1" dirty="0">
                <a:solidFill>
                  <a:srgbClr val="FF0000"/>
                </a:solidFill>
              </a:rPr>
              <a:t>(B). Under Other Statues:</a:t>
            </a:r>
          </a:p>
          <a:p>
            <a:pPr lvl="0" algn="l"/>
            <a:r>
              <a:rPr lang="en-US" sz="2800" dirty="0" smtClean="0">
                <a:solidFill>
                  <a:schemeClr val="tx1"/>
                </a:solidFill>
              </a:rPr>
              <a:t>Besides </a:t>
            </a:r>
            <a:r>
              <a:rPr lang="en-US" sz="2800" dirty="0">
                <a:solidFill>
                  <a:schemeClr val="tx1"/>
                </a:solidFill>
              </a:rPr>
              <a:t>the </a:t>
            </a:r>
            <a:r>
              <a:rPr lang="en-US" sz="2800" dirty="0" smtClean="0">
                <a:solidFill>
                  <a:schemeClr val="tx1"/>
                </a:solidFill>
              </a:rPr>
              <a:t>Companies Act</a:t>
            </a:r>
            <a:r>
              <a:rPr lang="en-US" sz="2800" dirty="0">
                <a:solidFill>
                  <a:schemeClr val="tx1"/>
                </a:solidFill>
              </a:rPr>
              <a:t>, directors and other officers of the company may be held personally liable under </a:t>
            </a:r>
            <a:r>
              <a:rPr lang="en-US" sz="2800" dirty="0" smtClean="0">
                <a:solidFill>
                  <a:schemeClr val="tx1"/>
                </a:solidFill>
              </a:rPr>
              <a:t>the provisions </a:t>
            </a:r>
            <a:r>
              <a:rPr lang="en-US" sz="2800" dirty="0">
                <a:solidFill>
                  <a:schemeClr val="tx1"/>
                </a:solidFill>
              </a:rPr>
              <a:t>of other </a:t>
            </a:r>
            <a:r>
              <a:rPr lang="en-US" sz="2800" dirty="0" smtClean="0">
                <a:solidFill>
                  <a:schemeClr val="tx1"/>
                </a:solidFill>
              </a:rPr>
              <a:t>acts/ regulations. </a:t>
            </a:r>
            <a:r>
              <a:rPr lang="en-US" sz="2800" dirty="0">
                <a:solidFill>
                  <a:schemeClr val="tx1"/>
                </a:solidFill>
              </a:rPr>
              <a:t>For example, under the </a:t>
            </a:r>
            <a:r>
              <a:rPr lang="en-US" sz="2800" i="1" dirty="0">
                <a:solidFill>
                  <a:schemeClr val="tx1"/>
                </a:solidFill>
              </a:rPr>
              <a:t>Income-tax Act, 1962</a:t>
            </a:r>
            <a:r>
              <a:rPr lang="en-US" sz="2800" dirty="0">
                <a:solidFill>
                  <a:schemeClr val="tx1"/>
                </a:solidFill>
              </a:rPr>
              <a:t>. </a:t>
            </a:r>
            <a:endParaRPr lang="en-US" sz="2800" b="1" i="1" dirty="0">
              <a:solidFill>
                <a:schemeClr val="tx1"/>
              </a:solidFill>
            </a:endParaRPr>
          </a:p>
          <a:p>
            <a:pPr algn="l"/>
            <a:endParaRPr lang="en-US" sz="2800" b="1" dirty="0" smtClean="0">
              <a:solidFill>
                <a:schemeClr val="tx1"/>
              </a:solidFill>
            </a:endParaRPr>
          </a:p>
        </p:txBody>
      </p:sp>
    </p:spTree>
    <p:extLst>
      <p:ext uri="{BB962C8B-B14F-4D97-AF65-F5344CB8AC3E}">
        <p14:creationId xmlns:p14="http://schemas.microsoft.com/office/powerpoint/2010/main" val="1148575546"/>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1"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1" end="1"/>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28" dur="50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30" dur="500"/>
                                        <p:tgtEl>
                                          <p:spTgt spid="3">
                                            <p:txEl>
                                              <p:pRg st="2" end="2"/>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35" dur="50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50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37" dur="500"/>
                                        <p:tgtEl>
                                          <p:spTgt spid="3">
                                            <p:txEl>
                                              <p:pRg st="3" end="3"/>
                                            </p:txEl>
                                          </p:spTgt>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27" presetClass="entr" presetSubtype="0" fill="hold" nodeType="clickEffect">
                                  <p:stCondLst>
                                    <p:cond delay="0"/>
                                  </p:stCondLst>
                                  <p:iterate type="lt">
                                    <p:tmPct val="50000"/>
                                  </p:iterate>
                                  <p:childTnLst>
                                    <p:set>
                                      <p:cBhvr>
                                        <p:cTn id="41" dur="1" fill="hold">
                                          <p:stCondLst>
                                            <p:cond delay="0"/>
                                          </p:stCondLst>
                                        </p:cTn>
                                        <p:tgtEl>
                                          <p:spTgt spid="3">
                                            <p:txEl>
                                              <p:pRg st="4" end="4"/>
                                            </p:txEl>
                                          </p:spTgt>
                                        </p:tgtEl>
                                        <p:attrNameLst>
                                          <p:attrName>style.visibility</p:attrName>
                                        </p:attrNameLst>
                                      </p:cBhvr>
                                      <p:to>
                                        <p:strVal val="visible"/>
                                      </p:to>
                                    </p:set>
                                    <p:anim calcmode="discrete" valueType="clr">
                                      <p:cBhvr override="childStyle">
                                        <p:cTn id="42" dur="500"/>
                                        <p:tgtEl>
                                          <p:spTgt spid="3">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3" dur="500"/>
                                        <p:tgtEl>
                                          <p:spTgt spid="3">
                                            <p:txEl>
                                              <p:pRg st="4" end="4"/>
                                            </p:txEl>
                                          </p:spTgt>
                                        </p:tgtEl>
                                        <p:attrNameLst>
                                          <p:attrName>fillcolor</p:attrName>
                                        </p:attrNameLst>
                                      </p:cBhvr>
                                      <p:tavLst>
                                        <p:tav tm="0">
                                          <p:val>
                                            <p:clrVal>
                                              <a:schemeClr val="accent2"/>
                                            </p:clrVal>
                                          </p:val>
                                        </p:tav>
                                        <p:tav tm="50000">
                                          <p:val>
                                            <p:clrVal>
                                              <a:schemeClr val="hlink"/>
                                            </p:clrVal>
                                          </p:val>
                                        </p:tav>
                                      </p:tavLst>
                                    </p:anim>
                                    <p:set>
                                      <p:cBhvr>
                                        <p:cTn id="44" dur="500"/>
                                        <p:tgtEl>
                                          <p:spTgt spid="3">
                                            <p:txEl>
                                              <p:pRg st="4" end="4"/>
                                            </p:txEl>
                                          </p:spTgt>
                                        </p:tgtEl>
                                        <p:attrNameLst>
                                          <p:attrName>fill.type</p:attrName>
                                        </p:attrNameLst>
                                      </p:cBhvr>
                                      <p:to>
                                        <p:strVal val="solid"/>
                                      </p:to>
                                    </p:set>
                                  </p:childTnLst>
                                </p:cTn>
                              </p:par>
                            </p:childTnLst>
                          </p:cTn>
                        </p:par>
                      </p:childTnLst>
                    </p:cTn>
                  </p:par>
                  <p:par>
                    <p:cTn id="45" fill="hold">
                      <p:stCondLst>
                        <p:cond delay="indefinite"/>
                      </p:stCondLst>
                      <p:childTnLst>
                        <p:par>
                          <p:cTn id="46" fill="hold">
                            <p:stCondLst>
                              <p:cond delay="0"/>
                            </p:stCondLst>
                            <p:childTnLst>
                              <p:par>
                                <p:cTn id="47" presetID="27" presetClass="entr" presetSubtype="0" fill="hold" nodeType="clickEffect">
                                  <p:stCondLst>
                                    <p:cond delay="0"/>
                                  </p:stCondLst>
                                  <p:iterate type="lt">
                                    <p:tmPct val="50000"/>
                                  </p:iterate>
                                  <p:childTnLst>
                                    <p:set>
                                      <p:cBhvr>
                                        <p:cTn id="48" dur="1" fill="hold">
                                          <p:stCondLst>
                                            <p:cond delay="0"/>
                                          </p:stCondLst>
                                        </p:cTn>
                                        <p:tgtEl>
                                          <p:spTgt spid="3">
                                            <p:txEl>
                                              <p:pRg st="5" end="5"/>
                                            </p:txEl>
                                          </p:spTgt>
                                        </p:tgtEl>
                                        <p:attrNameLst>
                                          <p:attrName>style.visibility</p:attrName>
                                        </p:attrNameLst>
                                      </p:cBhvr>
                                      <p:to>
                                        <p:strVal val="visible"/>
                                      </p:to>
                                    </p:set>
                                    <p:anim calcmode="discrete" valueType="clr">
                                      <p:cBhvr override="childStyle">
                                        <p:cTn id="49" dur="500"/>
                                        <p:tgtEl>
                                          <p:spTgt spid="3">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0" dur="500"/>
                                        <p:tgtEl>
                                          <p:spTgt spid="3">
                                            <p:txEl>
                                              <p:pRg st="5" end="5"/>
                                            </p:txEl>
                                          </p:spTgt>
                                        </p:tgtEl>
                                        <p:attrNameLst>
                                          <p:attrName>fillcolor</p:attrName>
                                        </p:attrNameLst>
                                      </p:cBhvr>
                                      <p:tavLst>
                                        <p:tav tm="0">
                                          <p:val>
                                            <p:clrVal>
                                              <a:schemeClr val="accent2"/>
                                            </p:clrVal>
                                          </p:val>
                                        </p:tav>
                                        <p:tav tm="50000">
                                          <p:val>
                                            <p:clrVal>
                                              <a:schemeClr val="hlink"/>
                                            </p:clrVal>
                                          </p:val>
                                        </p:tav>
                                      </p:tavLst>
                                    </p:anim>
                                    <p:set>
                                      <p:cBhvr>
                                        <p:cTn id="51" dur="500"/>
                                        <p:tgtEl>
                                          <p:spTgt spid="3">
                                            <p:txEl>
                                              <p:pRg st="5" end="5"/>
                                            </p:txEl>
                                          </p:spTgt>
                                        </p:tgtEl>
                                        <p:attrNameLst>
                                          <p:attrName>fill.type</p:attrName>
                                        </p:attrNameLst>
                                      </p:cBhvr>
                                      <p:to>
                                        <p:strVal val="solid"/>
                                      </p:to>
                                    </p:set>
                                  </p:childTnLst>
                                </p:cTn>
                              </p:par>
                            </p:childTnLst>
                          </p:cTn>
                        </p:par>
                      </p:childTnLst>
                    </p:cTn>
                  </p:par>
                  <p:par>
                    <p:cTn id="52" fill="hold">
                      <p:stCondLst>
                        <p:cond delay="indefinite"/>
                      </p:stCondLst>
                      <p:childTnLst>
                        <p:par>
                          <p:cTn id="53" fill="hold">
                            <p:stCondLst>
                              <p:cond delay="0"/>
                            </p:stCondLst>
                            <p:childTnLst>
                              <p:par>
                                <p:cTn id="54" presetID="27" presetClass="entr" presetSubtype="0" fill="hold" nodeType="clickEffect">
                                  <p:stCondLst>
                                    <p:cond delay="0"/>
                                  </p:stCondLst>
                                  <p:iterate type="lt">
                                    <p:tmPct val="50000"/>
                                  </p:iterate>
                                  <p:childTnLst>
                                    <p:set>
                                      <p:cBhvr>
                                        <p:cTn id="55" dur="1" fill="hold">
                                          <p:stCondLst>
                                            <p:cond delay="0"/>
                                          </p:stCondLst>
                                        </p:cTn>
                                        <p:tgtEl>
                                          <p:spTgt spid="3">
                                            <p:txEl>
                                              <p:pRg st="6" end="6"/>
                                            </p:txEl>
                                          </p:spTgt>
                                        </p:tgtEl>
                                        <p:attrNameLst>
                                          <p:attrName>style.visibility</p:attrName>
                                        </p:attrNameLst>
                                      </p:cBhvr>
                                      <p:to>
                                        <p:strVal val="visible"/>
                                      </p:to>
                                    </p:set>
                                    <p:anim calcmode="discrete" valueType="clr">
                                      <p:cBhvr override="childStyle">
                                        <p:cTn id="56" dur="500"/>
                                        <p:tgtEl>
                                          <p:spTgt spid="3">
                                            <p:txEl>
                                              <p:pRg st="6" end="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7" dur="500"/>
                                        <p:tgtEl>
                                          <p:spTgt spid="3">
                                            <p:txEl>
                                              <p:pRg st="6" end="6"/>
                                            </p:txEl>
                                          </p:spTgt>
                                        </p:tgtEl>
                                        <p:attrNameLst>
                                          <p:attrName>fillcolor</p:attrName>
                                        </p:attrNameLst>
                                      </p:cBhvr>
                                      <p:tavLst>
                                        <p:tav tm="0">
                                          <p:val>
                                            <p:clrVal>
                                              <a:schemeClr val="accent2"/>
                                            </p:clrVal>
                                          </p:val>
                                        </p:tav>
                                        <p:tav tm="50000">
                                          <p:val>
                                            <p:clrVal>
                                              <a:schemeClr val="hlink"/>
                                            </p:clrVal>
                                          </p:val>
                                        </p:tav>
                                      </p:tavLst>
                                    </p:anim>
                                    <p:set>
                                      <p:cBhvr>
                                        <p:cTn id="58" dur="500"/>
                                        <p:tgtEl>
                                          <p:spTgt spid="3">
                                            <p:txEl>
                                              <p:pRg st="6" end="6"/>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b="1" dirty="0" smtClean="0">
                <a:solidFill>
                  <a:schemeClr val="accent5">
                    <a:lumMod val="40000"/>
                    <a:lumOff val="60000"/>
                  </a:schemeClr>
                </a:solidFill>
                <a:latin typeface="Times New Roman" pitchFamily="18" charset="0"/>
                <a:cs typeface="Times New Roman" pitchFamily="18" charset="0"/>
              </a:rPr>
              <a:t>Lifting of Corporate Veil</a:t>
            </a:r>
            <a:endParaRPr lang="en-US" dirty="0">
              <a:solidFill>
                <a:schemeClr val="accent5">
                  <a:lumMod val="40000"/>
                  <a:lumOff val="60000"/>
                </a:schemeClr>
              </a:solidFill>
            </a:endParaRPr>
          </a:p>
        </p:txBody>
      </p:sp>
      <p:sp>
        <p:nvSpPr>
          <p:cNvPr id="3" name="Subtitle 2"/>
          <p:cNvSpPr>
            <a:spLocks noGrp="1"/>
          </p:cNvSpPr>
          <p:nvPr>
            <p:ph type="subTitle" idx="1"/>
          </p:nvPr>
        </p:nvSpPr>
        <p:spPr>
          <a:xfrm>
            <a:off x="381000" y="1066800"/>
            <a:ext cx="8382000" cy="5410200"/>
          </a:xfrm>
        </p:spPr>
        <p:txBody>
          <a:bodyPr>
            <a:normAutofit/>
          </a:bodyPr>
          <a:lstStyle/>
          <a:p>
            <a:pPr algn="l"/>
            <a:r>
              <a:rPr lang="en-US" sz="2800" b="1" i="1" dirty="0">
                <a:solidFill>
                  <a:schemeClr val="tx1"/>
                </a:solidFill>
              </a:rPr>
              <a:t>Prevention of Fraud and Improper Conduct:</a:t>
            </a:r>
          </a:p>
          <a:p>
            <a:pPr algn="l"/>
            <a:r>
              <a:rPr lang="en-US" sz="2800" dirty="0">
                <a:solidFill>
                  <a:schemeClr val="tx1"/>
                </a:solidFill>
              </a:rPr>
              <a:t>Where the medium of a company has been used for committing fraud or improper conduct, courts may lift the veil and look at the realities of the situation.</a:t>
            </a:r>
          </a:p>
          <a:p>
            <a:pPr algn="l"/>
            <a:r>
              <a:rPr lang="en-US" sz="2800" b="1" i="1" dirty="0">
                <a:solidFill>
                  <a:schemeClr val="tx1"/>
                </a:solidFill>
              </a:rPr>
              <a:t>Economic Offences:</a:t>
            </a:r>
          </a:p>
          <a:p>
            <a:pPr algn="l"/>
            <a:r>
              <a:rPr lang="en-US" sz="2800" dirty="0">
                <a:solidFill>
                  <a:schemeClr val="tx1"/>
                </a:solidFill>
              </a:rPr>
              <a:t>In case of economic offences a court is entitled to lift the veil of corporate entity and pay regard to the economic realities behind the legal </a:t>
            </a:r>
            <a:r>
              <a:rPr lang="en-US" sz="2800" dirty="0" smtClean="0">
                <a:solidFill>
                  <a:schemeClr val="tx1"/>
                </a:solidFill>
              </a:rPr>
              <a:t>cover-up.</a:t>
            </a:r>
          </a:p>
          <a:p>
            <a:pPr algn="l"/>
            <a:endParaRPr lang="en-US" sz="2800" b="1" dirty="0">
              <a:solidFill>
                <a:schemeClr val="tx1"/>
              </a:solidFill>
            </a:endParaRPr>
          </a:p>
          <a:p>
            <a:pPr algn="l"/>
            <a:r>
              <a:rPr lang="en-US" dirty="0">
                <a:solidFill>
                  <a:srgbClr val="FF0000"/>
                </a:solidFill>
              </a:rPr>
              <a:t>Data Source: </a:t>
            </a:r>
            <a:r>
              <a:rPr lang="en-US" u="sng" dirty="0" smtClean="0">
                <a:solidFill>
                  <a:schemeClr val="accent5">
                    <a:lumMod val="50000"/>
                  </a:schemeClr>
                </a:solidFill>
              </a:rPr>
              <a:t>https</a:t>
            </a:r>
            <a:r>
              <a:rPr lang="en-US" u="sng" dirty="0">
                <a:solidFill>
                  <a:schemeClr val="accent5">
                    <a:lumMod val="50000"/>
                  </a:schemeClr>
                </a:solidFill>
              </a:rPr>
              <a:t>://lawtimesjournal.in/lifting-of-corporate-veil-of-company-under-company-law/</a:t>
            </a:r>
            <a:endParaRPr lang="en-US" dirty="0">
              <a:solidFill>
                <a:schemeClr val="accent5">
                  <a:lumMod val="50000"/>
                </a:schemeClr>
              </a:solidFill>
            </a:endParaRPr>
          </a:p>
          <a:p>
            <a:pPr algn="l"/>
            <a:endParaRPr lang="en-US" sz="2800" b="1" dirty="0" smtClean="0">
              <a:solidFill>
                <a:schemeClr val="tx1"/>
              </a:solidFill>
            </a:endParaRPr>
          </a:p>
        </p:txBody>
      </p:sp>
    </p:spTree>
    <p:extLst>
      <p:ext uri="{BB962C8B-B14F-4D97-AF65-F5344CB8AC3E}">
        <p14:creationId xmlns:p14="http://schemas.microsoft.com/office/powerpoint/2010/main" val="3282677348"/>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1"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1" end="1"/>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28" dur="50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30" dur="500"/>
                                        <p:tgtEl>
                                          <p:spTgt spid="3">
                                            <p:txEl>
                                              <p:pRg st="2" end="2"/>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35" dur="50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50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37" dur="500"/>
                                        <p:tgtEl>
                                          <p:spTgt spid="3">
                                            <p:txEl>
                                              <p:pRg st="3" end="3"/>
                                            </p:txEl>
                                          </p:spTgt>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27" presetClass="entr" presetSubtype="0" fill="hold" nodeType="clickEffect">
                                  <p:stCondLst>
                                    <p:cond delay="0"/>
                                  </p:stCondLst>
                                  <p:iterate type="lt">
                                    <p:tmPct val="50000"/>
                                  </p:iterate>
                                  <p:childTnLst>
                                    <p:set>
                                      <p:cBhvr>
                                        <p:cTn id="41" dur="1" fill="hold">
                                          <p:stCondLst>
                                            <p:cond delay="0"/>
                                          </p:stCondLst>
                                        </p:cTn>
                                        <p:tgtEl>
                                          <p:spTgt spid="3">
                                            <p:txEl>
                                              <p:pRg st="5" end="5"/>
                                            </p:txEl>
                                          </p:spTgt>
                                        </p:tgtEl>
                                        <p:attrNameLst>
                                          <p:attrName>style.visibility</p:attrName>
                                        </p:attrNameLst>
                                      </p:cBhvr>
                                      <p:to>
                                        <p:strVal val="visible"/>
                                      </p:to>
                                    </p:set>
                                    <p:anim calcmode="discrete" valueType="clr">
                                      <p:cBhvr override="childStyle">
                                        <p:cTn id="42" dur="500"/>
                                        <p:tgtEl>
                                          <p:spTgt spid="3">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3" dur="500"/>
                                        <p:tgtEl>
                                          <p:spTgt spid="3">
                                            <p:txEl>
                                              <p:pRg st="5" end="5"/>
                                            </p:txEl>
                                          </p:spTgt>
                                        </p:tgtEl>
                                        <p:attrNameLst>
                                          <p:attrName>fillcolor</p:attrName>
                                        </p:attrNameLst>
                                      </p:cBhvr>
                                      <p:tavLst>
                                        <p:tav tm="0">
                                          <p:val>
                                            <p:clrVal>
                                              <a:schemeClr val="accent2"/>
                                            </p:clrVal>
                                          </p:val>
                                        </p:tav>
                                        <p:tav tm="50000">
                                          <p:val>
                                            <p:clrVal>
                                              <a:schemeClr val="hlink"/>
                                            </p:clrVal>
                                          </p:val>
                                        </p:tav>
                                      </p:tavLst>
                                    </p:anim>
                                    <p:set>
                                      <p:cBhvr>
                                        <p:cTn id="44" dur="500"/>
                                        <p:tgtEl>
                                          <p:spTgt spid="3">
                                            <p:txEl>
                                              <p:pRg st="5" end="5"/>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sz="3600" b="1" dirty="0" smtClean="0">
                <a:solidFill>
                  <a:schemeClr val="accent5">
                    <a:lumMod val="40000"/>
                    <a:lumOff val="60000"/>
                  </a:schemeClr>
                </a:solidFill>
              </a:rPr>
              <a:t>National </a:t>
            </a:r>
            <a:r>
              <a:rPr lang="en-US" sz="3600" b="1" dirty="0">
                <a:solidFill>
                  <a:schemeClr val="accent5">
                    <a:lumMod val="40000"/>
                    <a:lumOff val="60000"/>
                  </a:schemeClr>
                </a:solidFill>
              </a:rPr>
              <a:t>Company Law </a:t>
            </a:r>
            <a:r>
              <a:rPr lang="en-US" sz="3600" b="1" dirty="0" smtClean="0">
                <a:solidFill>
                  <a:schemeClr val="accent5">
                    <a:lumMod val="40000"/>
                    <a:lumOff val="60000"/>
                  </a:schemeClr>
                </a:solidFill>
              </a:rPr>
              <a:t>Tribunal (NCLT)</a:t>
            </a:r>
            <a:endParaRPr lang="en-US" sz="3600" b="1" dirty="0">
              <a:solidFill>
                <a:schemeClr val="accent5">
                  <a:lumMod val="40000"/>
                  <a:lumOff val="60000"/>
                </a:schemeClr>
              </a:solidFill>
            </a:endParaRPr>
          </a:p>
        </p:txBody>
      </p:sp>
      <p:sp>
        <p:nvSpPr>
          <p:cNvPr id="3" name="Subtitle 2"/>
          <p:cNvSpPr>
            <a:spLocks noGrp="1"/>
          </p:cNvSpPr>
          <p:nvPr>
            <p:ph type="subTitle" idx="1"/>
          </p:nvPr>
        </p:nvSpPr>
        <p:spPr>
          <a:xfrm>
            <a:off x="381000" y="1066800"/>
            <a:ext cx="8382000" cy="5410200"/>
          </a:xfrm>
        </p:spPr>
        <p:txBody>
          <a:bodyPr>
            <a:normAutofit lnSpcReduction="10000"/>
          </a:bodyPr>
          <a:lstStyle/>
          <a:p>
            <a:pPr algn="l"/>
            <a:r>
              <a:rPr lang="en-US" sz="2800" dirty="0">
                <a:solidFill>
                  <a:schemeClr val="tx1"/>
                </a:solidFill>
              </a:rPr>
              <a:t>The NCLT or “Tribunal” is a quasi-judicial (similar to judicial) authority created under the </a:t>
            </a:r>
            <a:r>
              <a:rPr lang="en-US" sz="2800" i="1" dirty="0">
                <a:solidFill>
                  <a:schemeClr val="tx1"/>
                </a:solidFill>
              </a:rPr>
              <a:t>Companies Act, 2013</a:t>
            </a:r>
            <a:r>
              <a:rPr lang="en-US" sz="2800" dirty="0">
                <a:solidFill>
                  <a:schemeClr val="tx1"/>
                </a:solidFill>
              </a:rPr>
              <a:t> to handle corporate civil disputes arising under the Act. It is an entity that has powers and procedures like those vested in a court of law or judge. NCLT works to determine </a:t>
            </a:r>
            <a:r>
              <a:rPr lang="en-US" sz="2800" dirty="0" smtClean="0">
                <a:solidFill>
                  <a:schemeClr val="tx1"/>
                </a:solidFill>
              </a:rPr>
              <a:t>facts and </a:t>
            </a:r>
            <a:r>
              <a:rPr lang="en-US" sz="2800" dirty="0">
                <a:solidFill>
                  <a:schemeClr val="tx1"/>
                </a:solidFill>
              </a:rPr>
              <a:t>draw conclusions from them in the form of orders. Such orders can remedy a situation, correct a wrong or impose legal </a:t>
            </a:r>
            <a:r>
              <a:rPr lang="en-US" sz="2800" dirty="0" smtClean="0">
                <a:solidFill>
                  <a:schemeClr val="tx1"/>
                </a:solidFill>
              </a:rPr>
              <a:t>penalties </a:t>
            </a:r>
            <a:r>
              <a:rPr lang="en-US" sz="2800" dirty="0">
                <a:solidFill>
                  <a:schemeClr val="tx1"/>
                </a:solidFill>
              </a:rPr>
              <a:t>and may affect the legal rights, duties or privileges of the specific parties. The Tribunal is not bound by the strict judicial rules of evidence and procedure. It can decide cases by following the principles of natural justice.</a:t>
            </a:r>
            <a:endParaRPr lang="en-US" sz="2800" b="1" dirty="0" smtClean="0">
              <a:solidFill>
                <a:schemeClr val="tx1"/>
              </a:solidFill>
            </a:endParaRPr>
          </a:p>
        </p:txBody>
      </p:sp>
    </p:spTree>
    <p:extLst>
      <p:ext uri="{BB962C8B-B14F-4D97-AF65-F5344CB8AC3E}">
        <p14:creationId xmlns:p14="http://schemas.microsoft.com/office/powerpoint/2010/main" val="607725272"/>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sz="3600" b="1" dirty="0" smtClean="0">
                <a:solidFill>
                  <a:schemeClr val="accent5">
                    <a:lumMod val="40000"/>
                    <a:lumOff val="60000"/>
                  </a:schemeClr>
                </a:solidFill>
              </a:rPr>
              <a:t>National </a:t>
            </a:r>
            <a:r>
              <a:rPr lang="en-US" sz="3600" b="1" dirty="0">
                <a:solidFill>
                  <a:schemeClr val="accent5">
                    <a:lumMod val="40000"/>
                    <a:lumOff val="60000"/>
                  </a:schemeClr>
                </a:solidFill>
              </a:rPr>
              <a:t>Company Law </a:t>
            </a:r>
            <a:r>
              <a:rPr lang="en-US" sz="3600" b="1" dirty="0" smtClean="0">
                <a:solidFill>
                  <a:schemeClr val="accent5">
                    <a:lumMod val="40000"/>
                    <a:lumOff val="60000"/>
                  </a:schemeClr>
                </a:solidFill>
              </a:rPr>
              <a:t>Tribunal (NCLT)</a:t>
            </a:r>
            <a:endParaRPr lang="en-US" sz="3600" b="1" dirty="0">
              <a:solidFill>
                <a:schemeClr val="accent5">
                  <a:lumMod val="40000"/>
                  <a:lumOff val="60000"/>
                </a:schemeClr>
              </a:solidFill>
            </a:endParaRPr>
          </a:p>
        </p:txBody>
      </p:sp>
      <p:sp>
        <p:nvSpPr>
          <p:cNvPr id="3" name="Subtitle 2"/>
          <p:cNvSpPr>
            <a:spLocks noGrp="1"/>
          </p:cNvSpPr>
          <p:nvPr>
            <p:ph type="subTitle" idx="1"/>
          </p:nvPr>
        </p:nvSpPr>
        <p:spPr>
          <a:xfrm>
            <a:off x="381000" y="1066800"/>
            <a:ext cx="8382000" cy="5410200"/>
          </a:xfrm>
        </p:spPr>
        <p:txBody>
          <a:bodyPr>
            <a:normAutofit fontScale="92500"/>
          </a:bodyPr>
          <a:lstStyle/>
          <a:p>
            <a:pPr algn="l"/>
            <a:r>
              <a:rPr lang="en-US" sz="2800" dirty="0">
                <a:solidFill>
                  <a:schemeClr val="tx1"/>
                </a:solidFill>
              </a:rPr>
              <a:t>Evidence and witnesses are generally presented before NCLT for taking the decisions and National Company Law Appellate Tribunal (NCLAT) generally reviews decisions of NCLT and checks it on a point of law or fact. Provisions for constitution of NCLT and NCLAT were notified on 1</a:t>
            </a:r>
            <a:r>
              <a:rPr lang="en-US" sz="2800" baseline="30000" dirty="0">
                <a:solidFill>
                  <a:schemeClr val="tx1"/>
                </a:solidFill>
              </a:rPr>
              <a:t>st</a:t>
            </a:r>
            <a:r>
              <a:rPr lang="en-US" sz="2800" dirty="0">
                <a:solidFill>
                  <a:schemeClr val="tx1"/>
                </a:solidFill>
              </a:rPr>
              <a:t> June 2016 under the Companies Act 2013.</a:t>
            </a:r>
          </a:p>
          <a:p>
            <a:pPr algn="l"/>
            <a:r>
              <a:rPr lang="en-US" sz="2800" b="1" dirty="0">
                <a:solidFill>
                  <a:schemeClr val="tx1"/>
                </a:solidFill>
              </a:rPr>
              <a:t>Powers of NCLT:</a:t>
            </a:r>
            <a:endParaRPr lang="en-US" sz="2800" dirty="0">
              <a:solidFill>
                <a:schemeClr val="tx1"/>
              </a:solidFill>
            </a:endParaRPr>
          </a:p>
          <a:p>
            <a:pPr algn="l"/>
            <a:r>
              <a:rPr lang="en-US" sz="2800" dirty="0">
                <a:solidFill>
                  <a:schemeClr val="tx1"/>
                </a:solidFill>
              </a:rPr>
              <a:t>Some of the important powers that are presently vested with NCLT are as follows:</a:t>
            </a:r>
          </a:p>
          <a:p>
            <a:pPr algn="l"/>
            <a:r>
              <a:rPr lang="en-US" sz="2800" b="1" dirty="0">
                <a:solidFill>
                  <a:schemeClr val="tx1"/>
                </a:solidFill>
              </a:rPr>
              <a:t>1. Civil </a:t>
            </a:r>
            <a:r>
              <a:rPr lang="en-US" sz="2800" b="1" dirty="0" smtClean="0">
                <a:solidFill>
                  <a:schemeClr val="tx1"/>
                </a:solidFill>
              </a:rPr>
              <a:t>Action: </a:t>
            </a:r>
          </a:p>
          <a:p>
            <a:pPr algn="l"/>
            <a:r>
              <a:rPr lang="en-US" sz="2800" dirty="0" smtClean="0">
                <a:solidFill>
                  <a:schemeClr val="tx1"/>
                </a:solidFill>
              </a:rPr>
              <a:t>Protection </a:t>
            </a:r>
            <a:r>
              <a:rPr lang="en-US" sz="2800" dirty="0">
                <a:solidFill>
                  <a:schemeClr val="tx1"/>
                </a:solidFill>
              </a:rPr>
              <a:t>of the interest of various stakeholders, especially non-promoter shareholders and depositors.</a:t>
            </a:r>
          </a:p>
          <a:p>
            <a:pPr algn="l"/>
            <a:endParaRPr lang="en-US" sz="2800" b="1" dirty="0" smtClean="0">
              <a:solidFill>
                <a:schemeClr val="tx1"/>
              </a:solidFill>
            </a:endParaRPr>
          </a:p>
        </p:txBody>
      </p:sp>
    </p:spTree>
    <p:extLst>
      <p:ext uri="{BB962C8B-B14F-4D97-AF65-F5344CB8AC3E}">
        <p14:creationId xmlns:p14="http://schemas.microsoft.com/office/powerpoint/2010/main" val="1045682186"/>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1"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1" end="1"/>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28" dur="50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30" dur="500"/>
                                        <p:tgtEl>
                                          <p:spTgt spid="3">
                                            <p:txEl>
                                              <p:pRg st="2" end="2"/>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35" dur="50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50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37" dur="500"/>
                                        <p:tgtEl>
                                          <p:spTgt spid="3">
                                            <p:txEl>
                                              <p:pRg st="3" end="3"/>
                                            </p:txEl>
                                          </p:spTgt>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27" presetClass="entr" presetSubtype="0" fill="hold" nodeType="clickEffect">
                                  <p:stCondLst>
                                    <p:cond delay="0"/>
                                  </p:stCondLst>
                                  <p:iterate type="lt">
                                    <p:tmPct val="50000"/>
                                  </p:iterate>
                                  <p:childTnLst>
                                    <p:set>
                                      <p:cBhvr>
                                        <p:cTn id="41" dur="1" fill="hold">
                                          <p:stCondLst>
                                            <p:cond delay="0"/>
                                          </p:stCondLst>
                                        </p:cTn>
                                        <p:tgtEl>
                                          <p:spTgt spid="3">
                                            <p:txEl>
                                              <p:pRg st="4" end="4"/>
                                            </p:txEl>
                                          </p:spTgt>
                                        </p:tgtEl>
                                        <p:attrNameLst>
                                          <p:attrName>style.visibility</p:attrName>
                                        </p:attrNameLst>
                                      </p:cBhvr>
                                      <p:to>
                                        <p:strVal val="visible"/>
                                      </p:to>
                                    </p:set>
                                    <p:anim calcmode="discrete" valueType="clr">
                                      <p:cBhvr override="childStyle">
                                        <p:cTn id="42" dur="500"/>
                                        <p:tgtEl>
                                          <p:spTgt spid="3">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3" dur="500"/>
                                        <p:tgtEl>
                                          <p:spTgt spid="3">
                                            <p:txEl>
                                              <p:pRg st="4" end="4"/>
                                            </p:txEl>
                                          </p:spTgt>
                                        </p:tgtEl>
                                        <p:attrNameLst>
                                          <p:attrName>fillcolor</p:attrName>
                                        </p:attrNameLst>
                                      </p:cBhvr>
                                      <p:tavLst>
                                        <p:tav tm="0">
                                          <p:val>
                                            <p:clrVal>
                                              <a:schemeClr val="accent2"/>
                                            </p:clrVal>
                                          </p:val>
                                        </p:tav>
                                        <p:tav tm="50000">
                                          <p:val>
                                            <p:clrVal>
                                              <a:schemeClr val="hlink"/>
                                            </p:clrVal>
                                          </p:val>
                                        </p:tav>
                                      </p:tavLst>
                                    </p:anim>
                                    <p:set>
                                      <p:cBhvr>
                                        <p:cTn id="44" dur="500"/>
                                        <p:tgtEl>
                                          <p:spTgt spid="3">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sz="3600" b="1" dirty="0" smtClean="0">
                <a:solidFill>
                  <a:schemeClr val="accent5">
                    <a:lumMod val="40000"/>
                    <a:lumOff val="60000"/>
                  </a:schemeClr>
                </a:solidFill>
              </a:rPr>
              <a:t>National </a:t>
            </a:r>
            <a:r>
              <a:rPr lang="en-US" sz="3600" b="1" dirty="0">
                <a:solidFill>
                  <a:schemeClr val="accent5">
                    <a:lumMod val="40000"/>
                    <a:lumOff val="60000"/>
                  </a:schemeClr>
                </a:solidFill>
              </a:rPr>
              <a:t>Company Law </a:t>
            </a:r>
            <a:r>
              <a:rPr lang="en-US" sz="3600" b="1" dirty="0" smtClean="0">
                <a:solidFill>
                  <a:schemeClr val="accent5">
                    <a:lumMod val="40000"/>
                    <a:lumOff val="60000"/>
                  </a:schemeClr>
                </a:solidFill>
              </a:rPr>
              <a:t>Tribunal (NCLT)</a:t>
            </a:r>
            <a:endParaRPr lang="en-US" sz="3600" b="1" dirty="0">
              <a:solidFill>
                <a:schemeClr val="accent5">
                  <a:lumMod val="40000"/>
                  <a:lumOff val="60000"/>
                </a:schemeClr>
              </a:solidFill>
            </a:endParaRPr>
          </a:p>
        </p:txBody>
      </p:sp>
      <p:sp>
        <p:nvSpPr>
          <p:cNvPr id="3" name="Subtitle 2"/>
          <p:cNvSpPr>
            <a:spLocks noGrp="1"/>
          </p:cNvSpPr>
          <p:nvPr>
            <p:ph type="subTitle" idx="1"/>
          </p:nvPr>
        </p:nvSpPr>
        <p:spPr>
          <a:xfrm>
            <a:off x="381000" y="1066800"/>
            <a:ext cx="8382000" cy="5410200"/>
          </a:xfrm>
        </p:spPr>
        <p:txBody>
          <a:bodyPr>
            <a:normAutofit fontScale="85000" lnSpcReduction="20000"/>
          </a:bodyPr>
          <a:lstStyle/>
          <a:p>
            <a:pPr algn="l"/>
            <a:r>
              <a:rPr lang="en-US" sz="2800" b="1" dirty="0">
                <a:solidFill>
                  <a:schemeClr val="tx1"/>
                </a:solidFill>
              </a:rPr>
              <a:t>2. Deregistration of Companies: </a:t>
            </a:r>
            <a:endParaRPr lang="en-US" sz="2800" dirty="0">
              <a:solidFill>
                <a:schemeClr val="tx1"/>
              </a:solidFill>
            </a:endParaRPr>
          </a:p>
          <a:p>
            <a:pPr algn="l"/>
            <a:r>
              <a:rPr lang="en-US" sz="2800" dirty="0">
                <a:solidFill>
                  <a:schemeClr val="tx1"/>
                </a:solidFill>
              </a:rPr>
              <a:t>The Tribunal is empowered to take several steps, including cancellation of registration and dissolving the company.</a:t>
            </a:r>
          </a:p>
          <a:p>
            <a:pPr algn="l"/>
            <a:r>
              <a:rPr lang="en-US" sz="2800" b="1" dirty="0">
                <a:solidFill>
                  <a:schemeClr val="tx1"/>
                </a:solidFill>
              </a:rPr>
              <a:t>3. Oppression and Mismanagement:</a:t>
            </a:r>
            <a:endParaRPr lang="en-US" sz="2800" dirty="0">
              <a:solidFill>
                <a:schemeClr val="tx1"/>
              </a:solidFill>
            </a:endParaRPr>
          </a:p>
          <a:p>
            <a:pPr algn="l"/>
            <a:r>
              <a:rPr lang="en-US" sz="2800" dirty="0">
                <a:solidFill>
                  <a:schemeClr val="tx1"/>
                </a:solidFill>
              </a:rPr>
              <a:t>The remedy against oppression and mismanagement can be ordered by the NCLT under </a:t>
            </a:r>
            <a:r>
              <a:rPr lang="en-US" sz="2800" dirty="0" smtClean="0">
                <a:solidFill>
                  <a:schemeClr val="tx1"/>
                </a:solidFill>
              </a:rPr>
              <a:t>CA,2013.</a:t>
            </a:r>
            <a:endParaRPr lang="en-US" sz="2800" dirty="0">
              <a:solidFill>
                <a:schemeClr val="tx1"/>
              </a:solidFill>
            </a:endParaRPr>
          </a:p>
          <a:p>
            <a:pPr algn="l"/>
            <a:r>
              <a:rPr lang="en-US" sz="2800" b="1" dirty="0">
                <a:solidFill>
                  <a:schemeClr val="tx1"/>
                </a:solidFill>
              </a:rPr>
              <a:t>4. Refusal to Transfer shares:</a:t>
            </a:r>
            <a:endParaRPr lang="en-US" sz="2800" dirty="0">
              <a:solidFill>
                <a:schemeClr val="tx1"/>
              </a:solidFill>
            </a:endParaRPr>
          </a:p>
          <a:p>
            <a:pPr algn="l"/>
            <a:r>
              <a:rPr lang="en-US" sz="2800" dirty="0">
                <a:solidFill>
                  <a:schemeClr val="tx1"/>
                </a:solidFill>
              </a:rPr>
              <a:t>The power to hear grievance of refusal </a:t>
            </a:r>
            <a:r>
              <a:rPr lang="en-US" sz="2800" dirty="0" smtClean="0">
                <a:solidFill>
                  <a:schemeClr val="tx1"/>
                </a:solidFill>
              </a:rPr>
              <a:t>by </a:t>
            </a:r>
            <a:r>
              <a:rPr lang="en-US" sz="2800" dirty="0">
                <a:solidFill>
                  <a:schemeClr val="tx1"/>
                </a:solidFill>
              </a:rPr>
              <a:t>companies to transfer securities and rectification of register of members under Section 58 and 59 of the new Act </a:t>
            </a:r>
            <a:r>
              <a:rPr lang="en-US" sz="2800" dirty="0" smtClean="0">
                <a:solidFill>
                  <a:schemeClr val="tx1"/>
                </a:solidFill>
              </a:rPr>
              <a:t>will be </a:t>
            </a:r>
            <a:r>
              <a:rPr lang="en-US" sz="2800" dirty="0">
                <a:solidFill>
                  <a:schemeClr val="tx1"/>
                </a:solidFill>
              </a:rPr>
              <a:t>taken up </a:t>
            </a:r>
            <a:r>
              <a:rPr lang="en-US" sz="2800" dirty="0" smtClean="0">
                <a:solidFill>
                  <a:schemeClr val="tx1"/>
                </a:solidFill>
              </a:rPr>
              <a:t>by CLB.</a:t>
            </a:r>
          </a:p>
          <a:p>
            <a:pPr algn="l"/>
            <a:r>
              <a:rPr lang="en-US" sz="2800" b="1" dirty="0">
                <a:solidFill>
                  <a:schemeClr val="tx1"/>
                </a:solidFill>
              </a:rPr>
              <a:t>5. Conversion of public company into private company</a:t>
            </a:r>
            <a:endParaRPr lang="en-US" sz="2800" dirty="0">
              <a:solidFill>
                <a:schemeClr val="tx1"/>
              </a:solidFill>
            </a:endParaRPr>
          </a:p>
          <a:p>
            <a:pPr algn="l"/>
            <a:r>
              <a:rPr lang="en-US" sz="2800" dirty="0">
                <a:solidFill>
                  <a:schemeClr val="tx1"/>
                </a:solidFill>
              </a:rPr>
              <a:t>Sections 13, 14, 15 and 18 of the </a:t>
            </a:r>
            <a:r>
              <a:rPr lang="en-US" sz="2800" i="1" dirty="0">
                <a:solidFill>
                  <a:schemeClr val="tx1"/>
                </a:solidFill>
              </a:rPr>
              <a:t>Companies Act, 2013</a:t>
            </a:r>
            <a:r>
              <a:rPr lang="en-US" sz="2800" dirty="0">
                <a:solidFill>
                  <a:schemeClr val="tx1"/>
                </a:solidFill>
              </a:rPr>
              <a:t> read with rules regulate the conversion of public limited company into private limited company. It requires approval from the NCLT.</a:t>
            </a:r>
          </a:p>
          <a:p>
            <a:pPr algn="l"/>
            <a:r>
              <a:rPr lang="en-US" sz="2800" dirty="0" smtClean="0">
                <a:solidFill>
                  <a:schemeClr val="tx1"/>
                </a:solidFill>
              </a:rPr>
              <a:t> </a:t>
            </a:r>
            <a:endParaRPr lang="en-US" sz="2800" b="1" dirty="0" smtClean="0">
              <a:solidFill>
                <a:schemeClr val="tx1"/>
              </a:solidFill>
            </a:endParaRPr>
          </a:p>
        </p:txBody>
      </p:sp>
    </p:spTree>
    <p:extLst>
      <p:ext uri="{BB962C8B-B14F-4D97-AF65-F5344CB8AC3E}">
        <p14:creationId xmlns:p14="http://schemas.microsoft.com/office/powerpoint/2010/main" val="690280947"/>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1"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1" end="1"/>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28" dur="50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30" dur="500"/>
                                        <p:tgtEl>
                                          <p:spTgt spid="3">
                                            <p:txEl>
                                              <p:pRg st="2" end="2"/>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35" dur="50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50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37" dur="500"/>
                                        <p:tgtEl>
                                          <p:spTgt spid="3">
                                            <p:txEl>
                                              <p:pRg st="3" end="3"/>
                                            </p:txEl>
                                          </p:spTgt>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27" presetClass="entr" presetSubtype="0" fill="hold" nodeType="clickEffect">
                                  <p:stCondLst>
                                    <p:cond delay="0"/>
                                  </p:stCondLst>
                                  <p:iterate type="lt">
                                    <p:tmPct val="50000"/>
                                  </p:iterate>
                                  <p:childTnLst>
                                    <p:set>
                                      <p:cBhvr>
                                        <p:cTn id="41" dur="1" fill="hold">
                                          <p:stCondLst>
                                            <p:cond delay="0"/>
                                          </p:stCondLst>
                                        </p:cTn>
                                        <p:tgtEl>
                                          <p:spTgt spid="3">
                                            <p:txEl>
                                              <p:pRg st="4" end="4"/>
                                            </p:txEl>
                                          </p:spTgt>
                                        </p:tgtEl>
                                        <p:attrNameLst>
                                          <p:attrName>style.visibility</p:attrName>
                                        </p:attrNameLst>
                                      </p:cBhvr>
                                      <p:to>
                                        <p:strVal val="visible"/>
                                      </p:to>
                                    </p:set>
                                    <p:anim calcmode="discrete" valueType="clr">
                                      <p:cBhvr override="childStyle">
                                        <p:cTn id="42" dur="500"/>
                                        <p:tgtEl>
                                          <p:spTgt spid="3">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3" dur="500"/>
                                        <p:tgtEl>
                                          <p:spTgt spid="3">
                                            <p:txEl>
                                              <p:pRg st="4" end="4"/>
                                            </p:txEl>
                                          </p:spTgt>
                                        </p:tgtEl>
                                        <p:attrNameLst>
                                          <p:attrName>fillcolor</p:attrName>
                                        </p:attrNameLst>
                                      </p:cBhvr>
                                      <p:tavLst>
                                        <p:tav tm="0">
                                          <p:val>
                                            <p:clrVal>
                                              <a:schemeClr val="accent2"/>
                                            </p:clrVal>
                                          </p:val>
                                        </p:tav>
                                        <p:tav tm="50000">
                                          <p:val>
                                            <p:clrVal>
                                              <a:schemeClr val="hlink"/>
                                            </p:clrVal>
                                          </p:val>
                                        </p:tav>
                                      </p:tavLst>
                                    </p:anim>
                                    <p:set>
                                      <p:cBhvr>
                                        <p:cTn id="44" dur="500"/>
                                        <p:tgtEl>
                                          <p:spTgt spid="3">
                                            <p:txEl>
                                              <p:pRg st="4" end="4"/>
                                            </p:txEl>
                                          </p:spTgt>
                                        </p:tgtEl>
                                        <p:attrNameLst>
                                          <p:attrName>fill.type</p:attrName>
                                        </p:attrNameLst>
                                      </p:cBhvr>
                                      <p:to>
                                        <p:strVal val="solid"/>
                                      </p:to>
                                    </p:set>
                                  </p:childTnLst>
                                </p:cTn>
                              </p:par>
                            </p:childTnLst>
                          </p:cTn>
                        </p:par>
                      </p:childTnLst>
                    </p:cTn>
                  </p:par>
                  <p:par>
                    <p:cTn id="45" fill="hold">
                      <p:stCondLst>
                        <p:cond delay="indefinite"/>
                      </p:stCondLst>
                      <p:childTnLst>
                        <p:par>
                          <p:cTn id="46" fill="hold">
                            <p:stCondLst>
                              <p:cond delay="0"/>
                            </p:stCondLst>
                            <p:childTnLst>
                              <p:par>
                                <p:cTn id="47" presetID="27" presetClass="entr" presetSubtype="0" fill="hold" nodeType="clickEffect">
                                  <p:stCondLst>
                                    <p:cond delay="0"/>
                                  </p:stCondLst>
                                  <p:iterate type="lt">
                                    <p:tmPct val="50000"/>
                                  </p:iterate>
                                  <p:childTnLst>
                                    <p:set>
                                      <p:cBhvr>
                                        <p:cTn id="48" dur="1" fill="hold">
                                          <p:stCondLst>
                                            <p:cond delay="0"/>
                                          </p:stCondLst>
                                        </p:cTn>
                                        <p:tgtEl>
                                          <p:spTgt spid="3">
                                            <p:txEl>
                                              <p:pRg st="5" end="5"/>
                                            </p:txEl>
                                          </p:spTgt>
                                        </p:tgtEl>
                                        <p:attrNameLst>
                                          <p:attrName>style.visibility</p:attrName>
                                        </p:attrNameLst>
                                      </p:cBhvr>
                                      <p:to>
                                        <p:strVal val="visible"/>
                                      </p:to>
                                    </p:set>
                                    <p:anim calcmode="discrete" valueType="clr">
                                      <p:cBhvr override="childStyle">
                                        <p:cTn id="49" dur="500"/>
                                        <p:tgtEl>
                                          <p:spTgt spid="3">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0" dur="500"/>
                                        <p:tgtEl>
                                          <p:spTgt spid="3">
                                            <p:txEl>
                                              <p:pRg st="5" end="5"/>
                                            </p:txEl>
                                          </p:spTgt>
                                        </p:tgtEl>
                                        <p:attrNameLst>
                                          <p:attrName>fillcolor</p:attrName>
                                        </p:attrNameLst>
                                      </p:cBhvr>
                                      <p:tavLst>
                                        <p:tav tm="0">
                                          <p:val>
                                            <p:clrVal>
                                              <a:schemeClr val="accent2"/>
                                            </p:clrVal>
                                          </p:val>
                                        </p:tav>
                                        <p:tav tm="50000">
                                          <p:val>
                                            <p:clrVal>
                                              <a:schemeClr val="hlink"/>
                                            </p:clrVal>
                                          </p:val>
                                        </p:tav>
                                      </p:tavLst>
                                    </p:anim>
                                    <p:set>
                                      <p:cBhvr>
                                        <p:cTn id="51" dur="500"/>
                                        <p:tgtEl>
                                          <p:spTgt spid="3">
                                            <p:txEl>
                                              <p:pRg st="5" end="5"/>
                                            </p:txEl>
                                          </p:spTgt>
                                        </p:tgtEl>
                                        <p:attrNameLst>
                                          <p:attrName>fill.type</p:attrName>
                                        </p:attrNameLst>
                                      </p:cBhvr>
                                      <p:to>
                                        <p:strVal val="solid"/>
                                      </p:to>
                                    </p:set>
                                  </p:childTnLst>
                                </p:cTn>
                              </p:par>
                            </p:childTnLst>
                          </p:cTn>
                        </p:par>
                      </p:childTnLst>
                    </p:cTn>
                  </p:par>
                  <p:par>
                    <p:cTn id="52" fill="hold">
                      <p:stCondLst>
                        <p:cond delay="indefinite"/>
                      </p:stCondLst>
                      <p:childTnLst>
                        <p:par>
                          <p:cTn id="53" fill="hold">
                            <p:stCondLst>
                              <p:cond delay="0"/>
                            </p:stCondLst>
                            <p:childTnLst>
                              <p:par>
                                <p:cTn id="54" presetID="27" presetClass="entr" presetSubtype="0" fill="hold" nodeType="clickEffect">
                                  <p:stCondLst>
                                    <p:cond delay="0"/>
                                  </p:stCondLst>
                                  <p:iterate type="lt">
                                    <p:tmPct val="50000"/>
                                  </p:iterate>
                                  <p:childTnLst>
                                    <p:set>
                                      <p:cBhvr>
                                        <p:cTn id="55" dur="1" fill="hold">
                                          <p:stCondLst>
                                            <p:cond delay="0"/>
                                          </p:stCondLst>
                                        </p:cTn>
                                        <p:tgtEl>
                                          <p:spTgt spid="3">
                                            <p:txEl>
                                              <p:pRg st="8" end="8"/>
                                            </p:txEl>
                                          </p:spTgt>
                                        </p:tgtEl>
                                        <p:attrNameLst>
                                          <p:attrName>style.visibility</p:attrName>
                                        </p:attrNameLst>
                                      </p:cBhvr>
                                      <p:to>
                                        <p:strVal val="visible"/>
                                      </p:to>
                                    </p:set>
                                    <p:anim calcmode="discrete" valueType="clr">
                                      <p:cBhvr override="childStyle">
                                        <p:cTn id="56" dur="500"/>
                                        <p:tgtEl>
                                          <p:spTgt spid="3">
                                            <p:txEl>
                                              <p:pRg st="8" end="8"/>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7" dur="500"/>
                                        <p:tgtEl>
                                          <p:spTgt spid="3">
                                            <p:txEl>
                                              <p:pRg st="8" end="8"/>
                                            </p:txEl>
                                          </p:spTgt>
                                        </p:tgtEl>
                                        <p:attrNameLst>
                                          <p:attrName>fillcolor</p:attrName>
                                        </p:attrNameLst>
                                      </p:cBhvr>
                                      <p:tavLst>
                                        <p:tav tm="0">
                                          <p:val>
                                            <p:clrVal>
                                              <a:schemeClr val="accent2"/>
                                            </p:clrVal>
                                          </p:val>
                                        </p:tav>
                                        <p:tav tm="50000">
                                          <p:val>
                                            <p:clrVal>
                                              <a:schemeClr val="hlink"/>
                                            </p:clrVal>
                                          </p:val>
                                        </p:tav>
                                      </p:tavLst>
                                    </p:anim>
                                    <p:set>
                                      <p:cBhvr>
                                        <p:cTn id="58" dur="500"/>
                                        <p:tgtEl>
                                          <p:spTgt spid="3">
                                            <p:txEl>
                                              <p:pRg st="8" end="8"/>
                                            </p:txEl>
                                          </p:spTgt>
                                        </p:tgtEl>
                                        <p:attrNameLst>
                                          <p:attrName>fill.type</p:attrName>
                                        </p:attrNameLst>
                                      </p:cBhvr>
                                      <p:to>
                                        <p:strVal val="solid"/>
                                      </p:to>
                                    </p:set>
                                  </p:childTnLst>
                                </p:cTn>
                              </p:par>
                            </p:childTnLst>
                          </p:cTn>
                        </p:par>
                      </p:childTnLst>
                    </p:cTn>
                  </p:par>
                  <p:par>
                    <p:cTn id="59" fill="hold">
                      <p:stCondLst>
                        <p:cond delay="indefinite"/>
                      </p:stCondLst>
                      <p:childTnLst>
                        <p:par>
                          <p:cTn id="60" fill="hold">
                            <p:stCondLst>
                              <p:cond delay="0"/>
                            </p:stCondLst>
                            <p:childTnLst>
                              <p:par>
                                <p:cTn id="61" presetID="27" presetClass="entr" presetSubtype="0" fill="hold" nodeType="clickEffect">
                                  <p:stCondLst>
                                    <p:cond delay="0"/>
                                  </p:stCondLst>
                                  <p:iterate type="lt">
                                    <p:tmPct val="50000"/>
                                  </p:iterate>
                                  <p:childTnLst>
                                    <p:set>
                                      <p:cBhvr>
                                        <p:cTn id="62" dur="1" fill="hold">
                                          <p:stCondLst>
                                            <p:cond delay="0"/>
                                          </p:stCondLst>
                                        </p:cTn>
                                        <p:tgtEl>
                                          <p:spTgt spid="3">
                                            <p:txEl>
                                              <p:pRg st="6" end="6"/>
                                            </p:txEl>
                                          </p:spTgt>
                                        </p:tgtEl>
                                        <p:attrNameLst>
                                          <p:attrName>style.visibility</p:attrName>
                                        </p:attrNameLst>
                                      </p:cBhvr>
                                      <p:to>
                                        <p:strVal val="visible"/>
                                      </p:to>
                                    </p:set>
                                    <p:anim calcmode="discrete" valueType="clr">
                                      <p:cBhvr override="childStyle">
                                        <p:cTn id="63" dur="500"/>
                                        <p:tgtEl>
                                          <p:spTgt spid="3">
                                            <p:txEl>
                                              <p:pRg st="6" end="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64" dur="500"/>
                                        <p:tgtEl>
                                          <p:spTgt spid="3">
                                            <p:txEl>
                                              <p:pRg st="6" end="6"/>
                                            </p:txEl>
                                          </p:spTgt>
                                        </p:tgtEl>
                                        <p:attrNameLst>
                                          <p:attrName>fillcolor</p:attrName>
                                        </p:attrNameLst>
                                      </p:cBhvr>
                                      <p:tavLst>
                                        <p:tav tm="0">
                                          <p:val>
                                            <p:clrVal>
                                              <a:schemeClr val="accent2"/>
                                            </p:clrVal>
                                          </p:val>
                                        </p:tav>
                                        <p:tav tm="50000">
                                          <p:val>
                                            <p:clrVal>
                                              <a:schemeClr val="hlink"/>
                                            </p:clrVal>
                                          </p:val>
                                        </p:tav>
                                      </p:tavLst>
                                    </p:anim>
                                    <p:set>
                                      <p:cBhvr>
                                        <p:cTn id="65" dur="500"/>
                                        <p:tgtEl>
                                          <p:spTgt spid="3">
                                            <p:txEl>
                                              <p:pRg st="6" end="6"/>
                                            </p:txEl>
                                          </p:spTgt>
                                        </p:tgtEl>
                                        <p:attrNameLst>
                                          <p:attrName>fill.type</p:attrName>
                                        </p:attrNameLst>
                                      </p:cBhvr>
                                      <p:to>
                                        <p:strVal val="solid"/>
                                      </p:to>
                                    </p:set>
                                  </p:childTnLst>
                                </p:cTn>
                              </p:par>
                            </p:childTnLst>
                          </p:cTn>
                        </p:par>
                      </p:childTnLst>
                    </p:cTn>
                  </p:par>
                  <p:par>
                    <p:cTn id="66" fill="hold">
                      <p:stCondLst>
                        <p:cond delay="indefinite"/>
                      </p:stCondLst>
                      <p:childTnLst>
                        <p:par>
                          <p:cTn id="67" fill="hold">
                            <p:stCondLst>
                              <p:cond delay="0"/>
                            </p:stCondLst>
                            <p:childTnLst>
                              <p:par>
                                <p:cTn id="68" presetID="27" presetClass="entr" presetSubtype="0" fill="hold" nodeType="clickEffect">
                                  <p:stCondLst>
                                    <p:cond delay="0"/>
                                  </p:stCondLst>
                                  <p:iterate type="lt">
                                    <p:tmPct val="50000"/>
                                  </p:iterate>
                                  <p:childTnLst>
                                    <p:set>
                                      <p:cBhvr>
                                        <p:cTn id="69" dur="1" fill="hold">
                                          <p:stCondLst>
                                            <p:cond delay="0"/>
                                          </p:stCondLst>
                                        </p:cTn>
                                        <p:tgtEl>
                                          <p:spTgt spid="3">
                                            <p:txEl>
                                              <p:pRg st="7" end="7"/>
                                            </p:txEl>
                                          </p:spTgt>
                                        </p:tgtEl>
                                        <p:attrNameLst>
                                          <p:attrName>style.visibility</p:attrName>
                                        </p:attrNameLst>
                                      </p:cBhvr>
                                      <p:to>
                                        <p:strVal val="visible"/>
                                      </p:to>
                                    </p:set>
                                    <p:anim calcmode="discrete" valueType="clr">
                                      <p:cBhvr override="childStyle">
                                        <p:cTn id="70" dur="500"/>
                                        <p:tgtEl>
                                          <p:spTgt spid="3">
                                            <p:txEl>
                                              <p:pRg st="7" end="7"/>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71" dur="500"/>
                                        <p:tgtEl>
                                          <p:spTgt spid="3">
                                            <p:txEl>
                                              <p:pRg st="7" end="7"/>
                                            </p:txEl>
                                          </p:spTgt>
                                        </p:tgtEl>
                                        <p:attrNameLst>
                                          <p:attrName>fillcolor</p:attrName>
                                        </p:attrNameLst>
                                      </p:cBhvr>
                                      <p:tavLst>
                                        <p:tav tm="0">
                                          <p:val>
                                            <p:clrVal>
                                              <a:schemeClr val="accent2"/>
                                            </p:clrVal>
                                          </p:val>
                                        </p:tav>
                                        <p:tav tm="50000">
                                          <p:val>
                                            <p:clrVal>
                                              <a:schemeClr val="hlink"/>
                                            </p:clrVal>
                                          </p:val>
                                        </p:tav>
                                      </p:tavLst>
                                    </p:anim>
                                    <p:set>
                                      <p:cBhvr>
                                        <p:cTn id="72" dur="500"/>
                                        <p:tgtEl>
                                          <p:spTgt spid="3">
                                            <p:txEl>
                                              <p:pRg st="7" end="7"/>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a:bodyPr>
          <a:lstStyle/>
          <a:p>
            <a:r>
              <a:rPr lang="en-US" sz="3200" b="1" dirty="0">
                <a:solidFill>
                  <a:schemeClr val="accent5">
                    <a:lumMod val="40000"/>
                    <a:lumOff val="60000"/>
                  </a:schemeClr>
                </a:solidFill>
              </a:rPr>
              <a:t>National Company Law Tribunal (NCLT)</a:t>
            </a:r>
            <a:endParaRPr lang="en-US" sz="3200" dirty="0">
              <a:solidFill>
                <a:schemeClr val="accent5">
                  <a:lumMod val="40000"/>
                  <a:lumOff val="60000"/>
                </a:schemeClr>
              </a:solidFill>
            </a:endParaRPr>
          </a:p>
        </p:txBody>
      </p:sp>
      <p:sp>
        <p:nvSpPr>
          <p:cNvPr id="3" name="Subtitle 2"/>
          <p:cNvSpPr>
            <a:spLocks noGrp="1"/>
          </p:cNvSpPr>
          <p:nvPr>
            <p:ph type="subTitle" idx="1"/>
          </p:nvPr>
        </p:nvSpPr>
        <p:spPr>
          <a:xfrm>
            <a:off x="685800" y="1066800"/>
            <a:ext cx="8001000" cy="5410200"/>
          </a:xfrm>
        </p:spPr>
        <p:txBody>
          <a:bodyPr>
            <a:normAutofit fontScale="92500" lnSpcReduction="20000"/>
          </a:bodyPr>
          <a:lstStyle/>
          <a:p>
            <a:pPr algn="l"/>
            <a:r>
              <a:rPr lang="en-US" sz="2800" b="1" dirty="0">
                <a:solidFill>
                  <a:schemeClr val="tx1"/>
                </a:solidFill>
              </a:rPr>
              <a:t>6. Tribunal Convened AGM:</a:t>
            </a:r>
            <a:endParaRPr lang="en-US" sz="2800" dirty="0">
              <a:solidFill>
                <a:schemeClr val="tx1"/>
              </a:solidFill>
            </a:endParaRPr>
          </a:p>
          <a:p>
            <a:pPr algn="l"/>
            <a:r>
              <a:rPr lang="en-US" sz="2800">
                <a:solidFill>
                  <a:schemeClr val="tx1"/>
                </a:solidFill>
              </a:rPr>
              <a:t>The </a:t>
            </a:r>
            <a:r>
              <a:rPr lang="en-US" sz="2800" smtClean="0">
                <a:solidFill>
                  <a:schemeClr val="tx1"/>
                </a:solidFill>
              </a:rPr>
              <a:t>Companies Act </a:t>
            </a:r>
            <a:r>
              <a:rPr lang="en-US" sz="2800" dirty="0">
                <a:solidFill>
                  <a:schemeClr val="tx1"/>
                </a:solidFill>
              </a:rPr>
              <a:t>mandatorily requires one meeting to be called annually, which is termed as the “annual general meeting” or ‘AGM’. Any other general meeting is termed as “extra ordinary general meeting” or ‘EOGM’. If the AGM or EOGM cannot be held, called or convened in the manner provided under the Act or the Rules by the Board or the Member due to certain extraordinary circumstances, then the Tribunal is empowered under Section 97 and 98 of 2013 Act to convene general meetings under the </a:t>
            </a:r>
            <a:r>
              <a:rPr lang="en-US" sz="2800" i="1" dirty="0">
                <a:solidFill>
                  <a:schemeClr val="tx1"/>
                </a:solidFill>
              </a:rPr>
              <a:t>Companies Act, 2013.</a:t>
            </a:r>
            <a:endParaRPr lang="en-US" sz="2800" dirty="0">
              <a:solidFill>
                <a:schemeClr val="tx1"/>
              </a:solidFill>
            </a:endParaRPr>
          </a:p>
          <a:p>
            <a:pPr algn="l"/>
            <a:endParaRPr lang="en-US" sz="2800" dirty="0" smtClean="0">
              <a:solidFill>
                <a:schemeClr val="tx1"/>
              </a:solidFill>
            </a:endParaRPr>
          </a:p>
          <a:p>
            <a:pPr algn="l"/>
            <a:endParaRPr lang="en-US" sz="2800" dirty="0" smtClean="0">
              <a:solidFill>
                <a:srgbClr val="FF0000"/>
              </a:solidFill>
            </a:endParaRPr>
          </a:p>
          <a:p>
            <a:pPr algn="l"/>
            <a:r>
              <a:rPr lang="en-US" sz="2200" dirty="0" smtClean="0">
                <a:solidFill>
                  <a:srgbClr val="FF0000"/>
                </a:solidFill>
              </a:rPr>
              <a:t>Data </a:t>
            </a:r>
            <a:r>
              <a:rPr lang="en-US" sz="2200" dirty="0">
                <a:solidFill>
                  <a:srgbClr val="FF0000"/>
                </a:solidFill>
              </a:rPr>
              <a:t>Source: </a:t>
            </a:r>
            <a:r>
              <a:rPr lang="en-US" sz="2200" dirty="0">
                <a:solidFill>
                  <a:schemeClr val="accent5">
                    <a:lumMod val="50000"/>
                  </a:schemeClr>
                </a:solidFill>
              </a:rPr>
              <a:t>https</a:t>
            </a:r>
            <a:r>
              <a:rPr lang="en-US" sz="2200" dirty="0" smtClean="0">
                <a:solidFill>
                  <a:schemeClr val="accent5">
                    <a:lumMod val="50000"/>
                  </a:schemeClr>
                </a:solidFill>
              </a:rPr>
              <a:t>://</a:t>
            </a:r>
            <a:r>
              <a:rPr lang="en-US" sz="2400" u="sng" dirty="0" smtClean="0">
                <a:solidFill>
                  <a:schemeClr val="accent5">
                    <a:lumMod val="50000"/>
                  </a:schemeClr>
                </a:solidFill>
              </a:rPr>
              <a:t>www.lawstreetindia.com/experts/column?sid=164</a:t>
            </a:r>
            <a:endParaRPr lang="en-US" sz="2200" dirty="0">
              <a:solidFill>
                <a:schemeClr val="accent5">
                  <a:lumMod val="50000"/>
                </a:schemeClr>
              </a:solidFill>
            </a:endParaRPr>
          </a:p>
        </p:txBody>
      </p:sp>
    </p:spTree>
    <p:extLst>
      <p:ext uri="{BB962C8B-B14F-4D97-AF65-F5344CB8AC3E}">
        <p14:creationId xmlns:p14="http://schemas.microsoft.com/office/powerpoint/2010/main" val="952701715"/>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4" end="4"/>
                                            </p:txEl>
                                          </p:spTgt>
                                        </p:tgtEl>
                                        <p:attrNameLst>
                                          <p:attrName>style.visibility</p:attrName>
                                        </p:attrNameLst>
                                      </p:cBhvr>
                                      <p:to>
                                        <p:strVal val="visible"/>
                                      </p:to>
                                    </p:set>
                                    <p:anim calcmode="discrete" valueType="clr">
                                      <p:cBhvr override="childStyle">
                                        <p:cTn id="14" dur="500"/>
                                        <p:tgtEl>
                                          <p:spTgt spid="3">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4" end="4"/>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4" end="4"/>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21"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0" end="0"/>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8"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30" dur="500"/>
                                        <p:tgtEl>
                                          <p:spTgt spid="3">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4.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2184</TotalTime>
  <Words>460</Words>
  <Application>Microsoft Office PowerPoint</Application>
  <PresentationFormat>On-screen Show (4:3)</PresentationFormat>
  <Paragraphs>51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Waveform</vt:lpstr>
      <vt:lpstr>CORPORATE LAW UNIT 1: Lifting of Corporate Veil</vt:lpstr>
      <vt:lpstr>Lifting of Corporate Veil</vt:lpstr>
      <vt:lpstr>Lifting of Corporate Veil</vt:lpstr>
      <vt:lpstr>Lifting of Corporate Veil</vt:lpstr>
      <vt:lpstr>Lifting of Corporate Veil</vt:lpstr>
      <vt:lpstr>      National Company Law Tribunal (NCLT)</vt:lpstr>
      <vt:lpstr>      National Company Law Tribunal (NCLT)</vt:lpstr>
      <vt:lpstr>      National Company Law Tribunal (NCLT)</vt:lpstr>
      <vt:lpstr>National Company Law Tribunal (NCLT)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TYPES OF COMPANIES</dc:title>
  <dc:creator>iqac</dc:creator>
  <cp:lastModifiedBy>iqac</cp:lastModifiedBy>
  <cp:revision>321</cp:revision>
  <dcterms:created xsi:type="dcterms:W3CDTF">2020-04-22T16:46:26Z</dcterms:created>
  <dcterms:modified xsi:type="dcterms:W3CDTF">2021-06-02T04:02:04Z</dcterms:modified>
</cp:coreProperties>
</file>