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98" r:id="rId4"/>
    <p:sldId id="299" r:id="rId5"/>
    <p:sldId id="300" r:id="rId6"/>
    <p:sldId id="301" r:id="rId7"/>
    <p:sldId id="302" r:id="rId8"/>
    <p:sldId id="297" r:id="rId9"/>
    <p:sldId id="30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06-Jun-21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22923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FF1AFD4-A5B2-4C73-A4A9-195977D1C316}" type="datetimeFigureOut">
              <a:rPr lang="en-US" smtClean="0"/>
              <a:pPr/>
              <a:t>06-Jun-21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06-Jun-21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06-Jun-21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06-Jun-21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F1AFD4-A5B2-4C73-A4A9-195977D1C316}" type="datetimeFigureOut">
              <a:rPr lang="en-US" smtClean="0"/>
              <a:pPr/>
              <a:t>06-Jun-21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06-Jun-21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FF1AFD4-A5B2-4C73-A4A9-195977D1C316}" type="datetimeFigureOut">
              <a:rPr lang="en-US" smtClean="0"/>
              <a:pPr/>
              <a:t>06-Jun-21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1AFD4-A5B2-4C73-A4A9-195977D1C316}" type="datetimeFigureOut">
              <a:rPr lang="en-US" smtClean="0"/>
              <a:pPr/>
              <a:t>06-Jun-21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FF1AFD4-A5B2-4C73-A4A9-195977D1C316}" type="datetimeFigureOut">
              <a:rPr lang="en-US" smtClean="0"/>
              <a:pPr/>
              <a:t>06-Jun-21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06-Jun-21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06-Jun-21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FF1AFD4-A5B2-4C73-A4A9-195977D1C316}" type="datetimeFigureOut">
              <a:rPr lang="en-US" smtClean="0"/>
              <a:pPr/>
              <a:t>06-Jun-21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5BDDE54-AFC4-4944-BD3E-673FF93E5984}"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Program Files (x86)\Microsoft Office\MEDIA\CAGCAT10\j0233018.wmf"/>
          <p:cNvPicPr>
            <a:picLocks noChangeAspect="1" noChangeArrowheads="1"/>
          </p:cNvPicPr>
          <p:nvPr/>
        </p:nvPicPr>
        <p:blipFill>
          <a:blip r:embed="rId3"/>
          <a:srcRect/>
          <a:stretch>
            <a:fillRect/>
          </a:stretch>
        </p:blipFill>
        <p:spPr bwMode="auto">
          <a:xfrm>
            <a:off x="1676400" y="1524000"/>
            <a:ext cx="6019800" cy="3517979"/>
          </a:xfrm>
          <a:prstGeom prst="rect">
            <a:avLst/>
          </a:prstGeom>
          <a:noFill/>
        </p:spPr>
      </p:pic>
      <p:sp>
        <p:nvSpPr>
          <p:cNvPr id="2" name="Title 1"/>
          <p:cNvSpPr>
            <a:spLocks noGrp="1"/>
          </p:cNvSpPr>
          <p:nvPr>
            <p:ph type="ctrTitle"/>
          </p:nvPr>
        </p:nvSpPr>
        <p:spPr>
          <a:xfrm>
            <a:off x="800100" y="304800"/>
            <a:ext cx="7772400" cy="1143000"/>
          </a:xfrm>
        </p:spPr>
        <p:txBody>
          <a:bodyPr>
            <a:normAutofit fontScale="90000"/>
          </a:bodyPr>
          <a:lstStyle/>
          <a:p>
            <a:r>
              <a:rPr lang="en-US" sz="4000" b="1" dirty="0" smtClean="0">
                <a:solidFill>
                  <a:srgbClr val="FFFF00"/>
                </a:solidFill>
              </a:rPr>
              <a:t>CORPORATE LAW</a:t>
            </a:r>
            <a:br>
              <a:rPr lang="en-US" sz="4000" b="1" dirty="0" smtClean="0">
                <a:solidFill>
                  <a:srgbClr val="FFFF00"/>
                </a:solidFill>
              </a:rPr>
            </a:br>
            <a:r>
              <a:rPr lang="en-US" sz="3200" dirty="0" smtClean="0">
                <a:solidFill>
                  <a:schemeClr val="bg1"/>
                </a:solidFill>
              </a:rPr>
              <a:t>UNIT 2:  Documents</a:t>
            </a:r>
            <a:endParaRPr lang="en-US" sz="3200" dirty="0">
              <a:solidFill>
                <a:schemeClr val="bg1"/>
              </a:solidFill>
            </a:endParaRPr>
          </a:p>
        </p:txBody>
      </p:sp>
      <p:sp>
        <p:nvSpPr>
          <p:cNvPr id="3" name="Subtitle 2"/>
          <p:cNvSpPr>
            <a:spLocks noGrp="1"/>
          </p:cNvSpPr>
          <p:nvPr>
            <p:ph type="subTitle" idx="1"/>
          </p:nvPr>
        </p:nvSpPr>
        <p:spPr>
          <a:xfrm>
            <a:off x="914400" y="5181600"/>
            <a:ext cx="7543800" cy="1066800"/>
          </a:xfrm>
        </p:spPr>
        <p:txBody>
          <a:bodyPr>
            <a:normAutofit fontScale="77500" lnSpcReduction="20000"/>
          </a:bodyPr>
          <a:lstStyle/>
          <a:p>
            <a:r>
              <a:rPr lang="en-US" sz="2800" dirty="0" smtClean="0">
                <a:solidFill>
                  <a:srgbClr val="FF0000"/>
                </a:solidFill>
              </a:rPr>
              <a:t>PREPARED BY: </a:t>
            </a:r>
            <a:r>
              <a:rPr lang="en-US" sz="2800" dirty="0" smtClean="0">
                <a:solidFill>
                  <a:schemeClr val="tx1"/>
                </a:solidFill>
              </a:rPr>
              <a:t>Biswajit Sarmah</a:t>
            </a:r>
          </a:p>
          <a:p>
            <a:r>
              <a:rPr lang="en-US" sz="2800" dirty="0" smtClean="0">
                <a:solidFill>
                  <a:schemeClr val="tx1"/>
                </a:solidFill>
              </a:rPr>
              <a:t>Asst. Professor</a:t>
            </a:r>
          </a:p>
          <a:p>
            <a:r>
              <a:rPr lang="en-US" sz="2800" dirty="0" smtClean="0">
                <a:solidFill>
                  <a:schemeClr val="tx1"/>
                </a:solidFill>
              </a:rPr>
              <a:t>Dept. of Commerce, Paschim Guwahati Mahavidyalaya</a:t>
            </a:r>
            <a:endParaRPr lang="en-US" sz="2800" dirty="0">
              <a:solidFill>
                <a:schemeClr val="tx1"/>
              </a:solidFill>
            </a:endParaRPr>
          </a:p>
        </p:txBody>
      </p:sp>
      <p:sp>
        <p:nvSpPr>
          <p:cNvPr id="5" name="Footer Placeholder 3"/>
          <p:cNvSpPr>
            <a:spLocks noGrp="1"/>
          </p:cNvSpPr>
          <p:nvPr>
            <p:ph type="ftr" sz="quarter" idx="11"/>
          </p:nvPr>
        </p:nvSpPr>
        <p:spPr>
          <a:xfrm>
            <a:off x="3124200" y="6356350"/>
            <a:ext cx="2895600" cy="365125"/>
          </a:xfrm>
        </p:spPr>
        <p:txBody>
          <a:bodyPr/>
          <a:lstStyle/>
          <a:p>
            <a:pPr algn="ctr"/>
            <a:r>
              <a:rPr lang="en-US" sz="1400" dirty="0" smtClean="0">
                <a:solidFill>
                  <a:schemeClr val="bg1">
                    <a:lumMod val="65000"/>
                  </a:schemeClr>
                </a:solidFill>
              </a:rPr>
              <a:t>@biswajitsarmah</a:t>
            </a:r>
            <a:endParaRPr lang="en-US" sz="1400" dirty="0">
              <a:solidFill>
                <a:schemeClr val="bg1">
                  <a:lumMod val="65000"/>
                </a:schemeClr>
              </a:solidFill>
            </a:endParaRPr>
          </a:p>
        </p:txBody>
      </p:sp>
    </p:spTree>
    <p:custDataLst>
      <p:tags r:id="rId1"/>
    </p:custData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dirty="0" smtClean="0">
                <a:solidFill>
                  <a:schemeClr val="accent5">
                    <a:lumMod val="40000"/>
                    <a:lumOff val="60000"/>
                  </a:schemeClr>
                </a:solidFill>
              </a:rPr>
              <a:t>Memorandum of Association</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381000" y="914400"/>
            <a:ext cx="8382000" cy="5562600"/>
          </a:xfrm>
        </p:spPr>
        <p:txBody>
          <a:bodyPr>
            <a:normAutofit/>
          </a:bodyPr>
          <a:lstStyle/>
          <a:p>
            <a:pPr algn="l"/>
            <a:r>
              <a:rPr lang="en-US" sz="2800" b="1" dirty="0" smtClean="0">
                <a:solidFill>
                  <a:srgbClr val="FFFF00"/>
                </a:solidFill>
              </a:rPr>
              <a:t>Memorandum </a:t>
            </a:r>
            <a:r>
              <a:rPr lang="en-US" sz="2800" b="1" dirty="0">
                <a:solidFill>
                  <a:srgbClr val="FFFF00"/>
                </a:solidFill>
              </a:rPr>
              <a:t>of Association (MOA) under Companies Act 2013: </a:t>
            </a:r>
            <a:endParaRPr lang="en-US" sz="2800" dirty="0">
              <a:solidFill>
                <a:srgbClr val="FFFF00"/>
              </a:solidFill>
            </a:endParaRPr>
          </a:p>
          <a:p>
            <a:pPr algn="just"/>
            <a:r>
              <a:rPr lang="en-US" sz="2800" b="1" dirty="0" smtClean="0">
                <a:solidFill>
                  <a:schemeClr val="bg1"/>
                </a:solidFill>
              </a:rPr>
              <a:t>Meaning:</a:t>
            </a:r>
            <a:r>
              <a:rPr lang="en-US" sz="2800" b="1" dirty="0" smtClean="0">
                <a:solidFill>
                  <a:schemeClr val="tx1"/>
                </a:solidFill>
              </a:rPr>
              <a:t> Memorandum </a:t>
            </a:r>
            <a:r>
              <a:rPr lang="en-US" sz="2800" b="1" dirty="0">
                <a:solidFill>
                  <a:schemeClr val="tx1"/>
                </a:solidFill>
              </a:rPr>
              <a:t>of Association</a:t>
            </a:r>
            <a:r>
              <a:rPr lang="en-US" sz="2800" dirty="0">
                <a:solidFill>
                  <a:schemeClr val="tx1"/>
                </a:solidFill>
              </a:rPr>
              <a:t> is an important </a:t>
            </a:r>
            <a:r>
              <a:rPr lang="en-US" sz="2800" b="1" dirty="0">
                <a:solidFill>
                  <a:schemeClr val="tx1"/>
                </a:solidFill>
              </a:rPr>
              <a:t>legal</a:t>
            </a:r>
            <a:r>
              <a:rPr lang="en-US" sz="2800" dirty="0">
                <a:solidFill>
                  <a:schemeClr val="tx1"/>
                </a:solidFill>
              </a:rPr>
              <a:t> document which describes the purpose for which the </a:t>
            </a:r>
            <a:r>
              <a:rPr lang="en-US" sz="2800" b="1" dirty="0">
                <a:solidFill>
                  <a:schemeClr val="tx1"/>
                </a:solidFill>
              </a:rPr>
              <a:t>company</a:t>
            </a:r>
            <a:r>
              <a:rPr lang="en-US" sz="2800" dirty="0">
                <a:solidFill>
                  <a:schemeClr val="tx1"/>
                </a:solidFill>
              </a:rPr>
              <a:t> is formed. It defines the powers of the </a:t>
            </a:r>
            <a:r>
              <a:rPr lang="en-US" sz="2800" b="1" dirty="0">
                <a:solidFill>
                  <a:schemeClr val="tx1"/>
                </a:solidFill>
              </a:rPr>
              <a:t>company</a:t>
            </a:r>
            <a:r>
              <a:rPr lang="en-US" sz="2800" dirty="0">
                <a:solidFill>
                  <a:schemeClr val="tx1"/>
                </a:solidFill>
              </a:rPr>
              <a:t> and the conditions under which it operates. It is a document that contains all the rules and regulations that govern </a:t>
            </a:r>
            <a:r>
              <a:rPr lang="en-US" sz="2800" b="1" dirty="0" smtClean="0">
                <a:solidFill>
                  <a:schemeClr val="tx1"/>
                </a:solidFill>
              </a:rPr>
              <a:t>company's</a:t>
            </a:r>
            <a:r>
              <a:rPr lang="en-US" sz="2800" dirty="0">
                <a:solidFill>
                  <a:schemeClr val="tx1"/>
                </a:solidFill>
              </a:rPr>
              <a:t> relations with the outside world. It is often simply referred to as the Memorandum. Memorandum has to be filed with the Registrar of Companies during the process of incorporating a company. </a:t>
            </a:r>
            <a:endParaRPr lang="en-US" sz="2800" b="1" dirty="0" smtClean="0">
              <a:solidFill>
                <a:schemeClr val="tx1"/>
              </a:solidFill>
            </a:endParaRPr>
          </a:p>
        </p:txBody>
      </p:sp>
      <p:sp>
        <p:nvSpPr>
          <p:cNvPr id="4" name="Footer Placeholder 3"/>
          <p:cNvSpPr>
            <a:spLocks noGrp="1"/>
          </p:cNvSpPr>
          <p:nvPr>
            <p:ph type="ftr" sz="quarter" idx="11"/>
          </p:nvPr>
        </p:nvSpPr>
        <p:spPr>
          <a:xfrm>
            <a:off x="3124200" y="6356350"/>
            <a:ext cx="2895600" cy="365125"/>
          </a:xfrm>
        </p:spPr>
        <p:txBody>
          <a:bodyPr/>
          <a:lstStyle/>
          <a:p>
            <a:pPr algn="ctr"/>
            <a:r>
              <a:rPr lang="en-US" sz="1400" dirty="0" smtClean="0">
                <a:solidFill>
                  <a:schemeClr val="bg1">
                    <a:lumMod val="65000"/>
                  </a:schemeClr>
                </a:solidFill>
              </a:rPr>
              <a:t>@biswajitsarmah</a:t>
            </a:r>
            <a:endParaRPr lang="en-US" sz="1400" dirty="0">
              <a:solidFill>
                <a:schemeClr val="bg1">
                  <a:lumMod val="65000"/>
                </a:schemeClr>
              </a:solidFill>
            </a:endParaRPr>
          </a:p>
        </p:txBody>
      </p:sp>
    </p:spTree>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2"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dirty="0" smtClean="0">
                <a:solidFill>
                  <a:schemeClr val="accent5">
                    <a:lumMod val="40000"/>
                    <a:lumOff val="60000"/>
                  </a:schemeClr>
                </a:solidFill>
              </a:rPr>
              <a:t>Memorandum of Association</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381000" y="914400"/>
            <a:ext cx="8382000" cy="5562600"/>
          </a:xfrm>
        </p:spPr>
        <p:txBody>
          <a:bodyPr>
            <a:normAutofit fontScale="92500"/>
          </a:bodyPr>
          <a:lstStyle/>
          <a:p>
            <a:pPr algn="just"/>
            <a:r>
              <a:rPr lang="en-US" sz="2800" b="1" dirty="0" smtClean="0">
                <a:solidFill>
                  <a:schemeClr val="bg1"/>
                </a:solidFill>
              </a:rPr>
              <a:t>Definition under CA 2013:</a:t>
            </a:r>
            <a:r>
              <a:rPr lang="en-US" sz="2800" b="1" dirty="0" smtClean="0">
                <a:solidFill>
                  <a:schemeClr val="tx1"/>
                </a:solidFill>
              </a:rPr>
              <a:t> </a:t>
            </a:r>
          </a:p>
          <a:p>
            <a:pPr algn="just"/>
            <a:r>
              <a:rPr lang="en-US" sz="2800" dirty="0" smtClean="0">
                <a:solidFill>
                  <a:schemeClr val="tx1"/>
                </a:solidFill>
                <a:latin typeface="Times New Roman" pitchFamily="18" charset="0"/>
                <a:cs typeface="Times New Roman" pitchFamily="18" charset="0"/>
              </a:rPr>
              <a:t>Section </a:t>
            </a:r>
            <a:r>
              <a:rPr lang="en-US" sz="2800" dirty="0">
                <a:solidFill>
                  <a:schemeClr val="tx1"/>
                </a:solidFill>
                <a:latin typeface="Times New Roman" pitchFamily="18" charset="0"/>
                <a:cs typeface="Times New Roman" pitchFamily="18" charset="0"/>
              </a:rPr>
              <a:t>2 of the </a:t>
            </a:r>
            <a:r>
              <a:rPr lang="en-US" sz="2800" b="1" dirty="0">
                <a:solidFill>
                  <a:schemeClr val="tx1"/>
                </a:solidFill>
                <a:latin typeface="Times New Roman" pitchFamily="18" charset="0"/>
                <a:cs typeface="Times New Roman" pitchFamily="18" charset="0"/>
              </a:rPr>
              <a:t>Companies Act, 2013 </a:t>
            </a:r>
            <a:r>
              <a:rPr lang="en-US" sz="2800" dirty="0">
                <a:solidFill>
                  <a:schemeClr val="tx1"/>
                </a:solidFill>
                <a:latin typeface="Times New Roman" pitchFamily="18" charset="0"/>
                <a:cs typeface="Times New Roman" pitchFamily="18" charset="0"/>
              </a:rPr>
              <a:t>defines memorandum as the memorandum of association of a company as originally framed or as altered from time to time in pursuance of any previous company law or of this Act</a:t>
            </a:r>
            <a:r>
              <a:rPr lang="en-US" sz="2800" dirty="0" smtClean="0">
                <a:solidFill>
                  <a:schemeClr val="tx1"/>
                </a:solidFill>
                <a:latin typeface="Times New Roman" pitchFamily="18" charset="0"/>
                <a:cs typeface="Times New Roman" pitchFamily="18" charset="0"/>
              </a:rPr>
              <a:t>.</a:t>
            </a:r>
          </a:p>
          <a:p>
            <a:pPr algn="l"/>
            <a:r>
              <a:rPr lang="en-US" sz="2800" b="1" dirty="0">
                <a:solidFill>
                  <a:schemeClr val="tx1"/>
                </a:solidFill>
              </a:rPr>
              <a:t>Different parts of Memorandum of Association (MOA):</a:t>
            </a:r>
          </a:p>
          <a:p>
            <a:pPr algn="l"/>
            <a:r>
              <a:rPr lang="en-US" sz="2800" dirty="0">
                <a:solidFill>
                  <a:schemeClr val="tx1"/>
                </a:solidFill>
              </a:rPr>
              <a:t>The Memorandum of Association (MOA) has several </a:t>
            </a:r>
            <a:r>
              <a:rPr lang="en-US" sz="2800" dirty="0" smtClean="0">
                <a:solidFill>
                  <a:schemeClr val="tx1"/>
                </a:solidFill>
              </a:rPr>
              <a:t>clauses </a:t>
            </a:r>
            <a:r>
              <a:rPr lang="en-US" sz="2800" dirty="0">
                <a:solidFill>
                  <a:schemeClr val="tx1"/>
                </a:solidFill>
              </a:rPr>
              <a:t>which defines some relevant features under provision of The Companies Act, </a:t>
            </a:r>
            <a:r>
              <a:rPr lang="en-US" sz="2800" dirty="0" smtClean="0">
                <a:solidFill>
                  <a:schemeClr val="tx1"/>
                </a:solidFill>
              </a:rPr>
              <a:t>2013. </a:t>
            </a:r>
            <a:r>
              <a:rPr lang="en-US" sz="2800" dirty="0">
                <a:solidFill>
                  <a:schemeClr val="tx1"/>
                </a:solidFill>
              </a:rPr>
              <a:t>which are as follows:-</a:t>
            </a:r>
          </a:p>
          <a:p>
            <a:pPr algn="l"/>
            <a:r>
              <a:rPr lang="en-US" sz="2800" dirty="0">
                <a:solidFill>
                  <a:schemeClr val="tx1"/>
                </a:solidFill>
              </a:rPr>
              <a:t>1. Name Clause</a:t>
            </a:r>
          </a:p>
          <a:p>
            <a:pPr algn="l"/>
            <a:r>
              <a:rPr lang="en-US" sz="2800" dirty="0">
                <a:solidFill>
                  <a:schemeClr val="tx1"/>
                </a:solidFill>
              </a:rPr>
              <a:t>2. Situation/ Registered State Clause</a:t>
            </a:r>
          </a:p>
          <a:p>
            <a:pPr algn="just"/>
            <a:endParaRPr lang="en-US" sz="28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3124200" y="6356350"/>
            <a:ext cx="2895600" cy="365125"/>
          </a:xfrm>
        </p:spPr>
        <p:txBody>
          <a:bodyPr/>
          <a:lstStyle/>
          <a:p>
            <a:pPr algn="ctr"/>
            <a:r>
              <a:rPr lang="en-US" sz="1400" dirty="0" smtClean="0">
                <a:solidFill>
                  <a:schemeClr val="bg1">
                    <a:lumMod val="65000"/>
                  </a:schemeClr>
                </a:solidFill>
              </a:rPr>
              <a:t>@biswajitsarmah</a:t>
            </a:r>
            <a:endParaRPr lang="en-US" sz="1400" dirty="0">
              <a:solidFill>
                <a:schemeClr val="bg1">
                  <a:lumMod val="65000"/>
                </a:schemeClr>
              </a:solidFill>
            </a:endParaRPr>
          </a:p>
        </p:txBody>
      </p:sp>
    </p:spTree>
    <p:extLst>
      <p:ext uri="{BB962C8B-B14F-4D97-AF65-F5344CB8AC3E}">
        <p14:creationId xmlns:p14="http://schemas.microsoft.com/office/powerpoint/2010/main" val="2923350307"/>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9"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dirty="0" smtClean="0">
                <a:solidFill>
                  <a:schemeClr val="accent5">
                    <a:lumMod val="40000"/>
                    <a:lumOff val="60000"/>
                  </a:schemeClr>
                </a:solidFill>
              </a:rPr>
              <a:t>Memorandum of Association</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381000" y="914400"/>
            <a:ext cx="8382000" cy="5562600"/>
          </a:xfrm>
        </p:spPr>
        <p:txBody>
          <a:bodyPr>
            <a:normAutofit lnSpcReduction="10000"/>
          </a:bodyPr>
          <a:lstStyle/>
          <a:p>
            <a:pPr algn="l"/>
            <a:r>
              <a:rPr lang="en-US" sz="2800" dirty="0">
                <a:solidFill>
                  <a:schemeClr val="tx1"/>
                </a:solidFill>
              </a:rPr>
              <a:t>3. Object clause</a:t>
            </a:r>
          </a:p>
          <a:p>
            <a:pPr algn="l"/>
            <a:r>
              <a:rPr lang="en-US" sz="2800" dirty="0">
                <a:solidFill>
                  <a:schemeClr val="tx1"/>
                </a:solidFill>
              </a:rPr>
              <a:t>4. Liability clause</a:t>
            </a:r>
          </a:p>
          <a:p>
            <a:pPr algn="l"/>
            <a:r>
              <a:rPr lang="en-US" sz="2800" dirty="0">
                <a:solidFill>
                  <a:schemeClr val="tx1"/>
                </a:solidFill>
              </a:rPr>
              <a:t>5. Capital Clause</a:t>
            </a:r>
          </a:p>
          <a:p>
            <a:pPr algn="l"/>
            <a:r>
              <a:rPr lang="en-US" sz="2800" dirty="0">
                <a:solidFill>
                  <a:schemeClr val="tx1"/>
                </a:solidFill>
              </a:rPr>
              <a:t>6. Subscriber Clause</a:t>
            </a:r>
          </a:p>
          <a:p>
            <a:pPr algn="l"/>
            <a:r>
              <a:rPr lang="en-US" sz="2800" b="1" dirty="0">
                <a:solidFill>
                  <a:schemeClr val="tx1"/>
                </a:solidFill>
                <a:latin typeface="Times New Roman" pitchFamily="18" charset="0"/>
                <a:cs typeface="Times New Roman" pitchFamily="18" charset="0"/>
              </a:rPr>
              <a:t>i. Name Clause </a:t>
            </a:r>
          </a:p>
          <a:p>
            <a:pPr algn="l"/>
            <a:r>
              <a:rPr lang="en-US" sz="2800" dirty="0">
                <a:solidFill>
                  <a:schemeClr val="tx1"/>
                </a:solidFill>
                <a:latin typeface="Times New Roman" pitchFamily="18" charset="0"/>
                <a:cs typeface="Times New Roman" pitchFamily="18" charset="0"/>
              </a:rPr>
              <a:t>The name of the company should be stated in this clause. A company’s name should be one which is not identical in any manner to any existing company. Also, a name which can mislead the </a:t>
            </a:r>
            <a:r>
              <a:rPr lang="en-US" sz="2800" dirty="0" smtClean="0">
                <a:solidFill>
                  <a:schemeClr val="tx1"/>
                </a:solidFill>
                <a:latin typeface="Times New Roman" pitchFamily="18" charset="0"/>
                <a:cs typeface="Times New Roman" pitchFamily="18" charset="0"/>
              </a:rPr>
              <a:t>outsiders about the company,  is </a:t>
            </a:r>
            <a:r>
              <a:rPr lang="en-US" sz="2800" dirty="0">
                <a:solidFill>
                  <a:schemeClr val="tx1"/>
                </a:solidFill>
                <a:latin typeface="Times New Roman" pitchFamily="18" charset="0"/>
                <a:cs typeface="Times New Roman" pitchFamily="18" charset="0"/>
              </a:rPr>
              <a:t>not </a:t>
            </a:r>
            <a:r>
              <a:rPr lang="en-US" sz="2800" dirty="0" smtClean="0">
                <a:solidFill>
                  <a:schemeClr val="tx1"/>
                </a:solidFill>
                <a:latin typeface="Times New Roman" pitchFamily="18" charset="0"/>
                <a:cs typeface="Times New Roman" pitchFamily="18" charset="0"/>
              </a:rPr>
              <a:t>allowed to be registered. The </a:t>
            </a:r>
            <a:r>
              <a:rPr lang="en-US" sz="2800" dirty="0">
                <a:solidFill>
                  <a:schemeClr val="tx1"/>
                </a:solidFill>
                <a:latin typeface="Times New Roman" pitchFamily="18" charset="0"/>
                <a:cs typeface="Times New Roman" pitchFamily="18" charset="0"/>
              </a:rPr>
              <a:t>Word “</a:t>
            </a:r>
            <a:r>
              <a:rPr lang="en-US" sz="2800" dirty="0" smtClean="0">
                <a:solidFill>
                  <a:schemeClr val="tx1"/>
                </a:solidFill>
                <a:latin typeface="Times New Roman" pitchFamily="18" charset="0"/>
                <a:cs typeface="Times New Roman" pitchFamily="18" charset="0"/>
              </a:rPr>
              <a:t>Private/Pvt. </a:t>
            </a:r>
            <a:r>
              <a:rPr lang="en-US" sz="2800" dirty="0">
                <a:solidFill>
                  <a:schemeClr val="tx1"/>
                </a:solidFill>
                <a:latin typeface="Times New Roman" pitchFamily="18" charset="0"/>
                <a:cs typeface="Times New Roman" pitchFamily="18" charset="0"/>
              </a:rPr>
              <a:t>Limited” should be at the end of any private company’s name. And the word “Limited” should be at the end of the name of every public limited </a:t>
            </a:r>
            <a:r>
              <a:rPr lang="en-US" sz="2800" dirty="0" smtClean="0">
                <a:solidFill>
                  <a:schemeClr val="tx1"/>
                </a:solidFill>
                <a:latin typeface="Times New Roman" pitchFamily="18" charset="0"/>
                <a:cs typeface="Times New Roman" pitchFamily="18" charset="0"/>
              </a:rPr>
              <a:t>Company.</a:t>
            </a:r>
            <a:endParaRPr lang="en-US" sz="2800" dirty="0">
              <a:solidFill>
                <a:schemeClr val="tx1"/>
              </a:solidFill>
            </a:endParaRPr>
          </a:p>
          <a:p>
            <a:pPr algn="l"/>
            <a:endParaRPr lang="en-US" sz="28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3124200" y="6356350"/>
            <a:ext cx="2895600" cy="365125"/>
          </a:xfrm>
        </p:spPr>
        <p:txBody>
          <a:bodyPr/>
          <a:lstStyle/>
          <a:p>
            <a:pPr algn="ctr"/>
            <a:r>
              <a:rPr lang="en-US" sz="1400" dirty="0" smtClean="0">
                <a:solidFill>
                  <a:schemeClr val="bg1">
                    <a:lumMod val="65000"/>
                  </a:schemeClr>
                </a:solidFill>
              </a:rPr>
              <a:t>@biswajitsarmah</a:t>
            </a:r>
            <a:endParaRPr lang="en-US" sz="1400" dirty="0">
              <a:solidFill>
                <a:schemeClr val="bg1">
                  <a:lumMod val="65000"/>
                </a:schemeClr>
              </a:solidFill>
            </a:endParaRPr>
          </a:p>
        </p:txBody>
      </p:sp>
    </p:spTree>
    <p:extLst>
      <p:ext uri="{BB962C8B-B14F-4D97-AF65-F5344CB8AC3E}">
        <p14:creationId xmlns:p14="http://schemas.microsoft.com/office/powerpoint/2010/main" val="652818945"/>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9"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dirty="0" smtClean="0">
                <a:solidFill>
                  <a:schemeClr val="accent5">
                    <a:lumMod val="40000"/>
                    <a:lumOff val="60000"/>
                  </a:schemeClr>
                </a:solidFill>
              </a:rPr>
              <a:t>Memorandum of Association</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381000" y="914400"/>
            <a:ext cx="8382000" cy="5562600"/>
          </a:xfrm>
        </p:spPr>
        <p:txBody>
          <a:bodyPr>
            <a:normAutofit/>
          </a:bodyPr>
          <a:lstStyle/>
          <a:p>
            <a:pPr algn="l"/>
            <a:r>
              <a:rPr lang="en-US" sz="2800" b="1" dirty="0">
                <a:solidFill>
                  <a:schemeClr val="tx1"/>
                </a:solidFill>
              </a:rPr>
              <a:t>ii. Situation Clause or Registered State Clause</a:t>
            </a:r>
          </a:p>
          <a:p>
            <a:pPr algn="l"/>
            <a:r>
              <a:rPr lang="en-US" sz="2800" dirty="0">
                <a:solidFill>
                  <a:schemeClr val="tx1"/>
                </a:solidFill>
              </a:rPr>
              <a:t>In this clause the state name of company’s registered office is mentioned. Companies are required to have a registered office within 15 days of their incorporation and they should intimate the location of registered office to the registrar within thirty days from the date of incorporation in case the permanent address of company is not given.</a:t>
            </a:r>
          </a:p>
          <a:p>
            <a:pPr algn="l"/>
            <a:r>
              <a:rPr lang="en-US" sz="2800" dirty="0">
                <a:solidFill>
                  <a:schemeClr val="tx1"/>
                </a:solidFill>
              </a:rPr>
              <a:t> It is one of important aspects as all the correspondence for the company will be sent on this. Once a company has been registered, it should have a proper registered office until, the company is closed.</a:t>
            </a:r>
          </a:p>
          <a:p>
            <a:pPr algn="l"/>
            <a:endParaRPr lang="en-US" sz="28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3124200" y="6356350"/>
            <a:ext cx="2895600" cy="365125"/>
          </a:xfrm>
        </p:spPr>
        <p:txBody>
          <a:bodyPr/>
          <a:lstStyle/>
          <a:p>
            <a:pPr algn="ctr"/>
            <a:r>
              <a:rPr lang="en-US" sz="1400" dirty="0" smtClean="0">
                <a:solidFill>
                  <a:schemeClr val="bg1">
                    <a:lumMod val="65000"/>
                  </a:schemeClr>
                </a:solidFill>
              </a:rPr>
              <a:t>@biswajitsarmah</a:t>
            </a:r>
            <a:endParaRPr lang="en-US" sz="1400" dirty="0">
              <a:solidFill>
                <a:schemeClr val="bg1">
                  <a:lumMod val="65000"/>
                </a:schemeClr>
              </a:solidFill>
            </a:endParaRPr>
          </a:p>
        </p:txBody>
      </p:sp>
    </p:spTree>
    <p:extLst>
      <p:ext uri="{BB962C8B-B14F-4D97-AF65-F5344CB8AC3E}">
        <p14:creationId xmlns:p14="http://schemas.microsoft.com/office/powerpoint/2010/main" val="3928401598"/>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dirty="0" smtClean="0">
                <a:solidFill>
                  <a:schemeClr val="accent5">
                    <a:lumMod val="40000"/>
                    <a:lumOff val="60000"/>
                  </a:schemeClr>
                </a:solidFill>
              </a:rPr>
              <a:t>Memorandum of Association</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381000" y="914400"/>
            <a:ext cx="8382000" cy="5562600"/>
          </a:xfrm>
        </p:spPr>
        <p:txBody>
          <a:bodyPr>
            <a:normAutofit/>
          </a:bodyPr>
          <a:lstStyle/>
          <a:p>
            <a:pPr algn="l"/>
            <a:r>
              <a:rPr lang="en-US" sz="2800" b="1" dirty="0">
                <a:solidFill>
                  <a:schemeClr val="tx1"/>
                </a:solidFill>
              </a:rPr>
              <a:t>iii. Objects Clause </a:t>
            </a:r>
          </a:p>
          <a:p>
            <a:pPr algn="l"/>
            <a:r>
              <a:rPr lang="en-US" sz="2800" dirty="0">
                <a:solidFill>
                  <a:schemeClr val="tx1"/>
                </a:solidFill>
              </a:rPr>
              <a:t>The object clause mentions in details about all the business which this proposed company is going to start after its incorporation. Under the Companies Act, 2013 only Main objects and other objects which are ancillary (secondary) to the main objects are covered under this clause. Any business run apart from the objects mentioned in this clause can lead to closure of business</a:t>
            </a:r>
            <a:r>
              <a:rPr lang="en-US" sz="2800" dirty="0" smtClean="0">
                <a:solidFill>
                  <a:schemeClr val="tx1"/>
                </a:solidFill>
              </a:rPr>
              <a:t>.</a:t>
            </a:r>
            <a:endParaRPr lang="en-US" sz="2800" dirty="0">
              <a:solidFill>
                <a:schemeClr val="tx1"/>
              </a:solidFill>
            </a:endParaRPr>
          </a:p>
          <a:p>
            <a:pPr algn="l"/>
            <a:endParaRPr lang="en-US" sz="28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3124200" y="6356350"/>
            <a:ext cx="2895600" cy="365125"/>
          </a:xfrm>
        </p:spPr>
        <p:txBody>
          <a:bodyPr/>
          <a:lstStyle/>
          <a:p>
            <a:pPr algn="ctr"/>
            <a:r>
              <a:rPr lang="en-US" sz="1400" dirty="0" smtClean="0">
                <a:solidFill>
                  <a:schemeClr val="bg1">
                    <a:lumMod val="65000"/>
                  </a:schemeClr>
                </a:solidFill>
              </a:rPr>
              <a:t>@biswajitsarmah</a:t>
            </a:r>
            <a:endParaRPr lang="en-US" sz="1400" dirty="0">
              <a:solidFill>
                <a:schemeClr val="bg1">
                  <a:lumMod val="65000"/>
                </a:schemeClr>
              </a:solidFill>
            </a:endParaRPr>
          </a:p>
        </p:txBody>
      </p:sp>
    </p:spTree>
    <p:extLst>
      <p:ext uri="{BB962C8B-B14F-4D97-AF65-F5344CB8AC3E}">
        <p14:creationId xmlns:p14="http://schemas.microsoft.com/office/powerpoint/2010/main" val="967881604"/>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dirty="0" smtClean="0">
                <a:solidFill>
                  <a:schemeClr val="accent5">
                    <a:lumMod val="40000"/>
                    <a:lumOff val="60000"/>
                  </a:schemeClr>
                </a:solidFill>
              </a:rPr>
              <a:t>Memorandum of Association</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381000" y="914400"/>
            <a:ext cx="8382000" cy="5562600"/>
          </a:xfrm>
        </p:spPr>
        <p:txBody>
          <a:bodyPr>
            <a:normAutofit fontScale="92500" lnSpcReduction="20000"/>
          </a:bodyPr>
          <a:lstStyle/>
          <a:p>
            <a:pPr algn="l"/>
            <a:r>
              <a:rPr lang="en-US" sz="2800" b="1" dirty="0">
                <a:solidFill>
                  <a:schemeClr val="tx1"/>
                </a:solidFill>
              </a:rPr>
              <a:t>iv. Liability Clause </a:t>
            </a:r>
          </a:p>
          <a:p>
            <a:pPr algn="l"/>
            <a:r>
              <a:rPr lang="en-US" sz="2800" dirty="0">
                <a:solidFill>
                  <a:schemeClr val="tx1"/>
                </a:solidFill>
              </a:rPr>
              <a:t>This clause states the liability of the members of the company. The Liability can be limited or unlimited which means at the time of winding up of company, a company with limited liability, members are required to pay amount </a:t>
            </a:r>
            <a:r>
              <a:rPr lang="en-US" sz="2800" dirty="0" smtClean="0">
                <a:solidFill>
                  <a:schemeClr val="tx1"/>
                </a:solidFill>
              </a:rPr>
              <a:t>up to </a:t>
            </a:r>
            <a:r>
              <a:rPr lang="en-US" sz="2800" dirty="0">
                <a:solidFill>
                  <a:schemeClr val="tx1"/>
                </a:solidFill>
              </a:rPr>
              <a:t>the value of nominal value of shares taken by them but in case of unlimited members are required to pay without any limit for the debt or payment which a company is required to pay</a:t>
            </a:r>
            <a:r>
              <a:rPr lang="en-US" sz="2800" dirty="0" smtClean="0">
                <a:solidFill>
                  <a:schemeClr val="tx1"/>
                </a:solidFill>
              </a:rPr>
              <a:t>.</a:t>
            </a:r>
            <a:endParaRPr lang="en-US" sz="2800" dirty="0">
              <a:solidFill>
                <a:schemeClr val="tx1"/>
              </a:solidFill>
            </a:endParaRPr>
          </a:p>
          <a:p>
            <a:pPr algn="l"/>
            <a:r>
              <a:rPr lang="en-US" sz="2800" b="1" dirty="0">
                <a:solidFill>
                  <a:schemeClr val="tx1"/>
                </a:solidFill>
              </a:rPr>
              <a:t>v. Capital Clause </a:t>
            </a:r>
          </a:p>
          <a:p>
            <a:pPr algn="l"/>
            <a:r>
              <a:rPr lang="en-US" sz="2800" dirty="0">
                <a:solidFill>
                  <a:schemeClr val="tx1"/>
                </a:solidFill>
              </a:rPr>
              <a:t>This clause mentions about the Authorised Capital of the company and total number of shares along with value of per share. This is the limit a company can raise its </a:t>
            </a:r>
            <a:r>
              <a:rPr lang="en-US" sz="2800" dirty="0" smtClean="0">
                <a:solidFill>
                  <a:schemeClr val="tx1"/>
                </a:solidFill>
              </a:rPr>
              <a:t>capital to the </a:t>
            </a:r>
            <a:r>
              <a:rPr lang="en-US" sz="2800" dirty="0">
                <a:solidFill>
                  <a:schemeClr val="tx1"/>
                </a:solidFill>
              </a:rPr>
              <a:t>maximum amount. </a:t>
            </a:r>
          </a:p>
          <a:p>
            <a:pPr algn="l"/>
            <a:r>
              <a:rPr lang="en-US" sz="2800" dirty="0">
                <a:solidFill>
                  <a:schemeClr val="tx1"/>
                </a:solidFill>
              </a:rPr>
              <a:t>There is no limit for amount of </a:t>
            </a:r>
            <a:r>
              <a:rPr lang="en-US" sz="2800" dirty="0" smtClean="0">
                <a:solidFill>
                  <a:schemeClr val="tx1"/>
                </a:solidFill>
              </a:rPr>
              <a:t>Authorised </a:t>
            </a:r>
            <a:r>
              <a:rPr lang="en-US" sz="2800" dirty="0">
                <a:solidFill>
                  <a:schemeClr val="tx1"/>
                </a:solidFill>
              </a:rPr>
              <a:t>capital a company can have in India as per The Companies Act, 2013.</a:t>
            </a:r>
          </a:p>
          <a:p>
            <a:pPr algn="l"/>
            <a:endParaRPr lang="en-US" sz="28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3124200" y="6356350"/>
            <a:ext cx="2895600" cy="365125"/>
          </a:xfrm>
        </p:spPr>
        <p:txBody>
          <a:bodyPr/>
          <a:lstStyle/>
          <a:p>
            <a:pPr algn="ctr"/>
            <a:r>
              <a:rPr lang="en-US" sz="1400" dirty="0" smtClean="0">
                <a:solidFill>
                  <a:schemeClr val="bg1">
                    <a:lumMod val="65000"/>
                  </a:schemeClr>
                </a:solidFill>
              </a:rPr>
              <a:t>@biswajitsarmah</a:t>
            </a:r>
            <a:endParaRPr lang="en-US" sz="1400" dirty="0">
              <a:solidFill>
                <a:schemeClr val="bg1">
                  <a:lumMod val="65000"/>
                </a:schemeClr>
              </a:solidFill>
            </a:endParaRPr>
          </a:p>
        </p:txBody>
      </p:sp>
    </p:spTree>
    <p:extLst>
      <p:ext uri="{BB962C8B-B14F-4D97-AF65-F5344CB8AC3E}">
        <p14:creationId xmlns:p14="http://schemas.microsoft.com/office/powerpoint/2010/main" val="1833837704"/>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a:bodyPr>
          <a:lstStyle/>
          <a:p>
            <a:r>
              <a:rPr lang="en-US" sz="4000" dirty="0">
                <a:solidFill>
                  <a:schemeClr val="accent5">
                    <a:lumMod val="40000"/>
                    <a:lumOff val="60000"/>
                  </a:schemeClr>
                </a:solidFill>
              </a:rPr>
              <a:t>Memorandum of Association</a:t>
            </a:r>
            <a:endParaRPr lang="en-US" sz="4000" dirty="0">
              <a:solidFill>
                <a:schemeClr val="accent5">
                  <a:lumMod val="40000"/>
                  <a:lumOff val="60000"/>
                </a:schemeClr>
              </a:solidFill>
            </a:endParaRPr>
          </a:p>
        </p:txBody>
      </p:sp>
      <p:sp>
        <p:nvSpPr>
          <p:cNvPr id="3" name="Subtitle 2"/>
          <p:cNvSpPr>
            <a:spLocks noGrp="1"/>
          </p:cNvSpPr>
          <p:nvPr>
            <p:ph type="subTitle" idx="1"/>
          </p:nvPr>
        </p:nvSpPr>
        <p:spPr>
          <a:xfrm>
            <a:off x="685800" y="1066800"/>
            <a:ext cx="8001000" cy="5410200"/>
          </a:xfrm>
        </p:spPr>
        <p:txBody>
          <a:bodyPr>
            <a:normAutofit fontScale="92500" lnSpcReduction="10000"/>
          </a:bodyPr>
          <a:lstStyle/>
          <a:p>
            <a:pPr algn="l"/>
            <a:r>
              <a:rPr lang="en-US" sz="2800" b="1" dirty="0">
                <a:solidFill>
                  <a:schemeClr val="tx1"/>
                </a:solidFill>
              </a:rPr>
              <a:t>vi. Subscription Clause </a:t>
            </a:r>
            <a:endParaRPr lang="en-US" sz="2800" b="1" dirty="0" smtClean="0">
              <a:solidFill>
                <a:schemeClr val="tx1"/>
              </a:solidFill>
            </a:endParaRPr>
          </a:p>
          <a:p>
            <a:pPr algn="l"/>
            <a:r>
              <a:rPr lang="en-US" sz="2800" dirty="0" smtClean="0">
                <a:solidFill>
                  <a:schemeClr val="tx1"/>
                </a:solidFill>
              </a:rPr>
              <a:t>It contains the names and addresses of the first subscribers to the </a:t>
            </a:r>
            <a:r>
              <a:rPr lang="en-US" sz="2800" dirty="0" err="1" smtClean="0">
                <a:solidFill>
                  <a:schemeClr val="tx1"/>
                </a:solidFill>
              </a:rPr>
              <a:t>MoA</a:t>
            </a:r>
            <a:r>
              <a:rPr lang="en-US" sz="2800" dirty="0" smtClean="0">
                <a:solidFill>
                  <a:schemeClr val="tx1"/>
                </a:solidFill>
              </a:rPr>
              <a:t>. The subscribers to the Memorandum must take at least one share. The minimum number of members is two (2) in case of a private company, seven (7) in case of a public company and one (1) in case of One Person Company as per The Companies Act, 2013.</a:t>
            </a:r>
            <a:endParaRPr lang="en-US" sz="2800" dirty="0" smtClean="0">
              <a:solidFill>
                <a:schemeClr val="tx1"/>
              </a:solidFill>
            </a:endParaRPr>
          </a:p>
          <a:p>
            <a:pPr algn="l"/>
            <a:r>
              <a:rPr lang="en-US" sz="2800" b="1" dirty="0">
                <a:solidFill>
                  <a:srgbClr val="FF0000"/>
                </a:solidFill>
              </a:rPr>
              <a:t>Can Memorandum of Association (MOA) be altered/changed?</a:t>
            </a:r>
          </a:p>
          <a:p>
            <a:pPr algn="l"/>
            <a:r>
              <a:rPr lang="en-US" sz="2800" dirty="0" smtClean="0">
                <a:solidFill>
                  <a:schemeClr val="tx1"/>
                </a:solidFill>
              </a:rPr>
              <a:t>Yes, Section </a:t>
            </a:r>
            <a:r>
              <a:rPr lang="en-US" sz="2800" dirty="0">
                <a:solidFill>
                  <a:schemeClr val="tx1"/>
                </a:solidFill>
              </a:rPr>
              <a:t>13 of The Companies Act, 2013 governs the process and conditions for alteration in Memorandum of Association (MOA). </a:t>
            </a:r>
            <a:endParaRPr lang="en-US" sz="2800" dirty="0" smtClean="0">
              <a:solidFill>
                <a:schemeClr val="tx1"/>
              </a:solidFill>
            </a:endParaRPr>
          </a:p>
          <a:p>
            <a:pPr algn="l"/>
            <a:endParaRPr lang="en-US" sz="2800" dirty="0">
              <a:solidFill>
                <a:srgbClr val="FF0000"/>
              </a:solidFill>
            </a:endParaRPr>
          </a:p>
        </p:txBody>
      </p:sp>
      <p:sp>
        <p:nvSpPr>
          <p:cNvPr id="4" name="Footer Placeholder 3"/>
          <p:cNvSpPr>
            <a:spLocks noGrp="1"/>
          </p:cNvSpPr>
          <p:nvPr>
            <p:ph type="ftr" sz="quarter" idx="11"/>
          </p:nvPr>
        </p:nvSpPr>
        <p:spPr>
          <a:xfrm>
            <a:off x="3124200" y="6356350"/>
            <a:ext cx="2895600" cy="365125"/>
          </a:xfrm>
        </p:spPr>
        <p:txBody>
          <a:bodyPr/>
          <a:lstStyle/>
          <a:p>
            <a:pPr algn="ctr"/>
            <a:r>
              <a:rPr lang="en-US" sz="1400" dirty="0" smtClean="0">
                <a:solidFill>
                  <a:schemeClr val="bg1">
                    <a:lumMod val="65000"/>
                  </a:schemeClr>
                </a:solidFill>
              </a:rPr>
              <a:t>@biswajitsarmah</a:t>
            </a:r>
            <a:endParaRPr lang="en-US" sz="1400" dirty="0">
              <a:solidFill>
                <a:schemeClr val="bg1">
                  <a:lumMod val="65000"/>
                </a:schemeClr>
              </a:solidFill>
            </a:endParaRPr>
          </a:p>
        </p:txBody>
      </p:sp>
    </p:spTree>
    <p:extLst>
      <p:ext uri="{BB962C8B-B14F-4D97-AF65-F5344CB8AC3E}">
        <p14:creationId xmlns:p14="http://schemas.microsoft.com/office/powerpoint/2010/main" val="952701715"/>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a:bodyPr>
          <a:lstStyle/>
          <a:p>
            <a:r>
              <a:rPr lang="en-US" sz="4000" dirty="0">
                <a:solidFill>
                  <a:schemeClr val="accent5">
                    <a:lumMod val="40000"/>
                    <a:lumOff val="60000"/>
                  </a:schemeClr>
                </a:solidFill>
              </a:rPr>
              <a:t>Memorandum of Association</a:t>
            </a:r>
            <a:endParaRPr lang="en-US" sz="4000" dirty="0">
              <a:solidFill>
                <a:schemeClr val="accent5">
                  <a:lumMod val="40000"/>
                  <a:lumOff val="60000"/>
                </a:schemeClr>
              </a:solidFill>
            </a:endParaRPr>
          </a:p>
        </p:txBody>
      </p:sp>
      <p:sp>
        <p:nvSpPr>
          <p:cNvPr id="3" name="Subtitle 2"/>
          <p:cNvSpPr>
            <a:spLocks noGrp="1"/>
          </p:cNvSpPr>
          <p:nvPr>
            <p:ph type="subTitle" idx="1"/>
          </p:nvPr>
        </p:nvSpPr>
        <p:spPr>
          <a:xfrm>
            <a:off x="685800" y="1066800"/>
            <a:ext cx="8001000" cy="5410200"/>
          </a:xfrm>
        </p:spPr>
        <p:txBody>
          <a:bodyPr>
            <a:normAutofit lnSpcReduction="10000"/>
          </a:bodyPr>
          <a:lstStyle/>
          <a:p>
            <a:pPr algn="l"/>
            <a:r>
              <a:rPr lang="en-US" sz="2800" dirty="0" smtClean="0">
                <a:solidFill>
                  <a:schemeClr val="tx1"/>
                </a:solidFill>
              </a:rPr>
              <a:t>The </a:t>
            </a:r>
            <a:r>
              <a:rPr lang="en-US" sz="2800" dirty="0">
                <a:solidFill>
                  <a:schemeClr val="tx1"/>
                </a:solidFill>
              </a:rPr>
              <a:t>following clauses can be changed as per </a:t>
            </a:r>
            <a:r>
              <a:rPr lang="en-US" sz="2800" dirty="0" smtClean="0">
                <a:solidFill>
                  <a:schemeClr val="tx1"/>
                </a:solidFill>
              </a:rPr>
              <a:t>Section 13 of the CA 2013-</a:t>
            </a:r>
            <a:endParaRPr lang="en-US" sz="2800" dirty="0">
              <a:solidFill>
                <a:schemeClr val="tx1"/>
              </a:solidFill>
            </a:endParaRPr>
          </a:p>
          <a:p>
            <a:pPr algn="l"/>
            <a:r>
              <a:rPr lang="en-US" sz="2800" dirty="0">
                <a:solidFill>
                  <a:schemeClr val="tx1"/>
                </a:solidFill>
              </a:rPr>
              <a:t>1. Name Clause</a:t>
            </a:r>
          </a:p>
          <a:p>
            <a:pPr algn="l"/>
            <a:r>
              <a:rPr lang="en-US" sz="2800" dirty="0">
                <a:solidFill>
                  <a:schemeClr val="tx1"/>
                </a:solidFill>
              </a:rPr>
              <a:t>2. Situation Clause</a:t>
            </a:r>
          </a:p>
          <a:p>
            <a:pPr algn="l"/>
            <a:r>
              <a:rPr lang="en-US" sz="2800" dirty="0">
                <a:solidFill>
                  <a:schemeClr val="tx1"/>
                </a:solidFill>
              </a:rPr>
              <a:t>3. Object Clause</a:t>
            </a:r>
          </a:p>
          <a:p>
            <a:pPr algn="l"/>
            <a:r>
              <a:rPr lang="en-US" sz="2800" dirty="0">
                <a:solidFill>
                  <a:schemeClr val="tx1"/>
                </a:solidFill>
              </a:rPr>
              <a:t>4. Capital Clause</a:t>
            </a:r>
          </a:p>
          <a:p>
            <a:pPr algn="l"/>
            <a:r>
              <a:rPr lang="en-US" sz="2800" dirty="0" smtClean="0">
                <a:solidFill>
                  <a:schemeClr val="tx1"/>
                </a:solidFill>
              </a:rPr>
              <a:t>However,</a:t>
            </a:r>
            <a:r>
              <a:rPr lang="en-US" sz="2800" b="1" i="1" dirty="0" smtClean="0">
                <a:solidFill>
                  <a:schemeClr val="tx1"/>
                </a:solidFill>
              </a:rPr>
              <a:t> </a:t>
            </a:r>
            <a:r>
              <a:rPr lang="en-US" sz="2800" b="1" i="1" dirty="0">
                <a:solidFill>
                  <a:schemeClr val="tx1"/>
                </a:solidFill>
              </a:rPr>
              <a:t>Subscription clause can never be altered after the Company’s incorporation.</a:t>
            </a:r>
            <a:endParaRPr lang="en-US" sz="2800" dirty="0">
              <a:solidFill>
                <a:schemeClr val="tx1"/>
              </a:solidFill>
            </a:endParaRPr>
          </a:p>
          <a:p>
            <a:pPr algn="l"/>
            <a:endParaRPr lang="en-US" sz="2800" dirty="0" smtClean="0">
              <a:solidFill>
                <a:srgbClr val="FF0000"/>
              </a:solidFill>
            </a:endParaRPr>
          </a:p>
          <a:p>
            <a:pPr algn="l"/>
            <a:endParaRPr lang="en-US" sz="2800" dirty="0">
              <a:solidFill>
                <a:srgbClr val="FF0000"/>
              </a:solidFill>
            </a:endParaRPr>
          </a:p>
          <a:p>
            <a:r>
              <a:rPr lang="en-US" sz="1800" dirty="0" smtClean="0">
                <a:solidFill>
                  <a:srgbClr val="FF0000"/>
                </a:solidFill>
              </a:rPr>
              <a:t>Data </a:t>
            </a:r>
            <a:r>
              <a:rPr lang="en-US" sz="1800" dirty="0">
                <a:solidFill>
                  <a:srgbClr val="FF0000"/>
                </a:solidFill>
              </a:rPr>
              <a:t>Source: </a:t>
            </a:r>
            <a:r>
              <a:rPr lang="en-US" sz="1800" dirty="0">
                <a:solidFill>
                  <a:schemeClr val="accent5">
                    <a:lumMod val="50000"/>
                  </a:schemeClr>
                </a:solidFill>
              </a:rPr>
              <a:t>https</a:t>
            </a:r>
            <a:r>
              <a:rPr lang="en-US" sz="1800" dirty="0" smtClean="0">
                <a:solidFill>
                  <a:schemeClr val="accent5">
                    <a:lumMod val="50000"/>
                  </a:schemeClr>
                </a:solidFill>
              </a:rPr>
              <a:t>://</a:t>
            </a:r>
            <a:r>
              <a:rPr lang="en-US" sz="1800" u="sng" dirty="0" smtClean="0">
                <a:solidFill>
                  <a:schemeClr val="accent5">
                    <a:lumMod val="75000"/>
                  </a:schemeClr>
                </a:solidFill>
              </a:rPr>
              <a:t>taxguru.in/company-law/memorandum-association-moa-companies-act-2013.html</a:t>
            </a:r>
            <a:endParaRPr lang="en-US" sz="1800" dirty="0">
              <a:solidFill>
                <a:schemeClr val="accent5">
                  <a:lumMod val="75000"/>
                </a:schemeClr>
              </a:solidFill>
            </a:endParaRPr>
          </a:p>
        </p:txBody>
      </p:sp>
      <p:sp>
        <p:nvSpPr>
          <p:cNvPr id="4" name="Footer Placeholder 3"/>
          <p:cNvSpPr>
            <a:spLocks noGrp="1"/>
          </p:cNvSpPr>
          <p:nvPr>
            <p:ph type="ftr" sz="quarter" idx="11"/>
          </p:nvPr>
        </p:nvSpPr>
        <p:spPr>
          <a:xfrm>
            <a:off x="3124200" y="6356350"/>
            <a:ext cx="2895600" cy="365125"/>
          </a:xfrm>
        </p:spPr>
        <p:txBody>
          <a:bodyPr/>
          <a:lstStyle/>
          <a:p>
            <a:pPr algn="ctr"/>
            <a:r>
              <a:rPr lang="en-US" sz="1400" dirty="0" smtClean="0">
                <a:solidFill>
                  <a:schemeClr val="bg1">
                    <a:lumMod val="65000"/>
                  </a:schemeClr>
                </a:solidFill>
              </a:rPr>
              <a:t>@biswajitsarmah</a:t>
            </a:r>
            <a:endParaRPr lang="en-US" sz="1400" dirty="0">
              <a:solidFill>
                <a:schemeClr val="bg1">
                  <a:lumMod val="65000"/>
                </a:schemeClr>
              </a:solidFill>
            </a:endParaRPr>
          </a:p>
        </p:txBody>
      </p:sp>
    </p:spTree>
    <p:extLst>
      <p:ext uri="{BB962C8B-B14F-4D97-AF65-F5344CB8AC3E}">
        <p14:creationId xmlns:p14="http://schemas.microsoft.com/office/powerpoint/2010/main" val="1843688476"/>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8" end="8"/>
                                            </p:txEl>
                                          </p:spTgt>
                                        </p:tgtEl>
                                        <p:attrNameLst>
                                          <p:attrName>style.visibility</p:attrName>
                                        </p:attrNameLst>
                                      </p:cBhvr>
                                      <p:to>
                                        <p:strVal val="visible"/>
                                      </p:to>
                                    </p:set>
                                    <p:anim calcmode="discrete" valueType="clr">
                                      <p:cBhvr override="childStyle">
                                        <p:cTn id="14" dur="500"/>
                                        <p:tgtEl>
                                          <p:spTgt spid="3">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8" end="8"/>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8" end="8"/>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21"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0" end="0"/>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8"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1" end="1"/>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35"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2" end="2"/>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42"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3" end="3"/>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9"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4" end="4"/>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56"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58" dur="500"/>
                                        <p:tgtEl>
                                          <p:spTgt spid="3">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2991</TotalTime>
  <Words>638</Words>
  <Application>Microsoft Office PowerPoint</Application>
  <PresentationFormat>On-screen Show (4:3)</PresentationFormat>
  <Paragraphs>58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Waveform</vt:lpstr>
      <vt:lpstr>CORPORATE LAW UNIT 2:  Documents</vt:lpstr>
      <vt:lpstr>Memorandum of Association</vt:lpstr>
      <vt:lpstr>Memorandum of Association</vt:lpstr>
      <vt:lpstr>Memorandum of Association</vt:lpstr>
      <vt:lpstr>Memorandum of Association</vt:lpstr>
      <vt:lpstr>Memorandum of Association</vt:lpstr>
      <vt:lpstr>Memorandum of Association</vt:lpstr>
      <vt:lpstr>Memorandum of Association</vt:lpstr>
      <vt:lpstr>Memorandum of Association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351</cp:revision>
  <dcterms:created xsi:type="dcterms:W3CDTF">2020-04-22T16:46:26Z</dcterms:created>
  <dcterms:modified xsi:type="dcterms:W3CDTF">2021-06-07T04:40:10Z</dcterms:modified>
</cp:coreProperties>
</file>