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F4A36-34A9-41E2-9D6E-04AFA4E36ED1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88AC-2C27-472F-ADF5-F6AC84CF27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F4A36-34A9-41E2-9D6E-04AFA4E36ED1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88AC-2C27-472F-ADF5-F6AC84CF27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F4A36-34A9-41E2-9D6E-04AFA4E36ED1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88AC-2C27-472F-ADF5-F6AC84CF27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F4A36-34A9-41E2-9D6E-04AFA4E36ED1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88AC-2C27-472F-ADF5-F6AC84CF27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F4A36-34A9-41E2-9D6E-04AFA4E36ED1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88AC-2C27-472F-ADF5-F6AC84CF27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F4A36-34A9-41E2-9D6E-04AFA4E36ED1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88AC-2C27-472F-ADF5-F6AC84CF27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F4A36-34A9-41E2-9D6E-04AFA4E36ED1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88AC-2C27-472F-ADF5-F6AC84CF27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F4A36-34A9-41E2-9D6E-04AFA4E36ED1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88AC-2C27-472F-ADF5-F6AC84CF27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F4A36-34A9-41E2-9D6E-04AFA4E36ED1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88AC-2C27-472F-ADF5-F6AC84CF27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F4A36-34A9-41E2-9D6E-04AFA4E36ED1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88AC-2C27-472F-ADF5-F6AC84CF27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F4A36-34A9-41E2-9D6E-04AFA4E36ED1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88AC-2C27-472F-ADF5-F6AC84CF27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F4A36-34A9-41E2-9D6E-04AFA4E36ED1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188AC-2C27-472F-ADF5-F6AC84CF27E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Brand positioning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305342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Market Segmentation</a:t>
            </a:r>
          </a:p>
          <a:p>
            <a:r>
              <a:rPr lang="en-US" b="1" dirty="0" smtClean="0"/>
              <a:t>Meaning: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Market segmentation is the process of dividing a broad market into smaller groups of consumers with similar needs, characteristics, or behavior.</a:t>
            </a:r>
          </a:p>
          <a:p>
            <a:r>
              <a:rPr lang="en-US" b="1" dirty="0" smtClean="0"/>
              <a:t>Bases of Segmentation:</a:t>
            </a:r>
            <a:endParaRPr lang="en-US" dirty="0" smtClean="0"/>
          </a:p>
          <a:p>
            <a:r>
              <a:rPr lang="en-US" b="1" dirty="0" smtClean="0"/>
              <a:t>Geographic</a:t>
            </a:r>
            <a:r>
              <a:rPr lang="en-US" dirty="0" smtClean="0"/>
              <a:t> – region, climate, city</a:t>
            </a:r>
          </a:p>
          <a:p>
            <a:r>
              <a:rPr lang="en-US" b="1" dirty="0" smtClean="0"/>
              <a:t>Demographic</a:t>
            </a:r>
            <a:r>
              <a:rPr lang="en-US" dirty="0" smtClean="0"/>
              <a:t> – age, gender, income, education</a:t>
            </a:r>
          </a:p>
          <a:p>
            <a:r>
              <a:rPr lang="en-US" b="1" dirty="0" smtClean="0"/>
              <a:t>Psychographic</a:t>
            </a:r>
            <a:r>
              <a:rPr lang="en-US" dirty="0" smtClean="0"/>
              <a:t> – lifestyle, personality, values</a:t>
            </a:r>
          </a:p>
          <a:p>
            <a:r>
              <a:rPr lang="en-US" b="1" dirty="0" smtClean="0"/>
              <a:t>Behavioral</a:t>
            </a:r>
            <a:r>
              <a:rPr lang="en-US" dirty="0" smtClean="0"/>
              <a:t> – usage rate, loyalty, benefits sought</a:t>
            </a:r>
          </a:p>
          <a:p>
            <a:r>
              <a:rPr lang="en-US" b="1" dirty="0" smtClean="0"/>
              <a:t>Purpose:</a:t>
            </a:r>
            <a:endParaRPr lang="en-US" dirty="0" smtClean="0"/>
          </a:p>
          <a:p>
            <a:r>
              <a:rPr lang="en-US" dirty="0" smtClean="0"/>
              <a:t>Better understanding of customers</a:t>
            </a:r>
          </a:p>
          <a:p>
            <a:r>
              <a:rPr lang="en-US" dirty="0" smtClean="0"/>
              <a:t>More effective marketing strategies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443841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Target Market</a:t>
            </a:r>
          </a:p>
          <a:p>
            <a:r>
              <a:rPr lang="en-US" b="1" dirty="0" smtClean="0"/>
              <a:t>Meaning: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Targeting is the process of selecting one or more market segments to serve.</a:t>
            </a:r>
          </a:p>
          <a:p>
            <a:r>
              <a:rPr lang="en-US" b="1" dirty="0" smtClean="0"/>
              <a:t>Targeting Strategies:</a:t>
            </a:r>
            <a:endParaRPr lang="en-US" dirty="0" smtClean="0"/>
          </a:p>
          <a:p>
            <a:r>
              <a:rPr lang="en-US" b="1" dirty="0" smtClean="0"/>
              <a:t>Undifferentiated Marketing</a:t>
            </a:r>
            <a:r>
              <a:rPr lang="en-US" dirty="0" smtClean="0"/>
              <a:t> – one offer for all</a:t>
            </a:r>
          </a:p>
          <a:p>
            <a:r>
              <a:rPr lang="en-US" b="1" dirty="0" smtClean="0"/>
              <a:t>Differentiated Marketing</a:t>
            </a:r>
            <a:r>
              <a:rPr lang="en-US" dirty="0" smtClean="0"/>
              <a:t> – different offers for different segments</a:t>
            </a:r>
          </a:p>
          <a:p>
            <a:r>
              <a:rPr lang="en-US" b="1" dirty="0" smtClean="0"/>
              <a:t>Concentrated (Niche) Marketing</a:t>
            </a:r>
            <a:r>
              <a:rPr lang="en-US" dirty="0" smtClean="0"/>
              <a:t> – focus on one segment</a:t>
            </a:r>
          </a:p>
          <a:p>
            <a:r>
              <a:rPr lang="en-US" b="1" dirty="0" smtClean="0"/>
              <a:t>Micromarketing</a:t>
            </a:r>
            <a:r>
              <a:rPr lang="en-US" dirty="0" smtClean="0"/>
              <a:t> – individual or local customers</a:t>
            </a:r>
          </a:p>
          <a:p>
            <a:r>
              <a:rPr lang="en-US" b="1" dirty="0" smtClean="0"/>
              <a:t>Importance:</a:t>
            </a:r>
            <a:endParaRPr lang="en-US" dirty="0" smtClean="0"/>
          </a:p>
          <a:p>
            <a:r>
              <a:rPr lang="en-US" dirty="0" smtClean="0"/>
              <a:t>Efficient use of resources</a:t>
            </a:r>
          </a:p>
          <a:p>
            <a:r>
              <a:rPr lang="en-US" dirty="0" smtClean="0"/>
              <a:t>Higher customer satisfaction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720840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Brand Positioning</a:t>
            </a:r>
          </a:p>
          <a:p>
            <a:r>
              <a:rPr lang="en-US" b="1" dirty="0" smtClean="0"/>
              <a:t>Meaning: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Brand positioning refers to creating a unique image and identity of a brand in the minds of target customers.</a:t>
            </a:r>
          </a:p>
          <a:p>
            <a:r>
              <a:rPr lang="en-US" b="1" dirty="0" smtClean="0"/>
              <a:t>Key Elements of Positioning:</a:t>
            </a:r>
            <a:endParaRPr lang="en-US" dirty="0" smtClean="0"/>
          </a:p>
          <a:p>
            <a:r>
              <a:rPr lang="en-US" dirty="0" smtClean="0"/>
              <a:t>Target customer</a:t>
            </a:r>
          </a:p>
          <a:p>
            <a:r>
              <a:rPr lang="en-US" dirty="0" smtClean="0"/>
              <a:t>Frame of reference (market category)</a:t>
            </a:r>
          </a:p>
          <a:p>
            <a:r>
              <a:rPr lang="en-US" dirty="0" smtClean="0"/>
              <a:t>Points of difference (uniqueness)</a:t>
            </a:r>
          </a:p>
          <a:p>
            <a:r>
              <a:rPr lang="en-US" dirty="0" smtClean="0"/>
              <a:t>Points of parity (basic expectations)</a:t>
            </a:r>
          </a:p>
          <a:p>
            <a:r>
              <a:rPr lang="en-US" b="1" dirty="0" smtClean="0"/>
              <a:t>Goal:</a:t>
            </a:r>
            <a:endParaRPr lang="en-US" dirty="0" smtClean="0"/>
          </a:p>
          <a:p>
            <a:r>
              <a:rPr lang="en-US" dirty="0" smtClean="0"/>
              <a:t>Make the brand distinct and memorable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582341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Positioning Strategies &amp; Conclusion</a:t>
            </a:r>
          </a:p>
          <a:p>
            <a:r>
              <a:rPr lang="en-US" b="1" dirty="0" smtClean="0"/>
              <a:t>Common Positioning Strategies:</a:t>
            </a:r>
            <a:endParaRPr lang="en-US" dirty="0" smtClean="0"/>
          </a:p>
          <a:p>
            <a:r>
              <a:rPr lang="en-US" dirty="0" smtClean="0"/>
              <a:t>Based on </a:t>
            </a:r>
            <a:r>
              <a:rPr lang="en-US" b="1" dirty="0" smtClean="0"/>
              <a:t>price &amp; quality</a:t>
            </a:r>
            <a:endParaRPr lang="en-US" dirty="0" smtClean="0"/>
          </a:p>
          <a:p>
            <a:r>
              <a:rPr lang="en-US" dirty="0" smtClean="0"/>
              <a:t>Based on </a:t>
            </a:r>
            <a:r>
              <a:rPr lang="en-US" b="1" dirty="0" smtClean="0"/>
              <a:t>product attributes</a:t>
            </a:r>
            <a:endParaRPr lang="en-US" dirty="0" smtClean="0"/>
          </a:p>
          <a:p>
            <a:r>
              <a:rPr lang="en-US" dirty="0" smtClean="0"/>
              <a:t>Based on </a:t>
            </a:r>
            <a:r>
              <a:rPr lang="en-US" b="1" dirty="0" smtClean="0"/>
              <a:t>benefits</a:t>
            </a:r>
            <a:endParaRPr lang="en-US" dirty="0" smtClean="0"/>
          </a:p>
          <a:p>
            <a:r>
              <a:rPr lang="en-US" dirty="0" smtClean="0"/>
              <a:t>Based on </a:t>
            </a:r>
            <a:r>
              <a:rPr lang="en-US" b="1" dirty="0" smtClean="0"/>
              <a:t>usage or application</a:t>
            </a:r>
            <a:endParaRPr lang="en-US" dirty="0" smtClean="0"/>
          </a:p>
          <a:p>
            <a:r>
              <a:rPr lang="en-US" dirty="0" smtClean="0"/>
              <a:t>Based on </a:t>
            </a:r>
            <a:r>
              <a:rPr lang="en-US" b="1" dirty="0" smtClean="0"/>
              <a:t>competitors</a:t>
            </a:r>
            <a:endParaRPr lang="en-US" dirty="0" smtClean="0"/>
          </a:p>
          <a:p>
            <a:r>
              <a:rPr lang="en-US" b="1" dirty="0" smtClean="0"/>
              <a:t>Conclusion:</a:t>
            </a:r>
            <a:endParaRPr lang="en-US" dirty="0" smtClean="0"/>
          </a:p>
          <a:p>
            <a:r>
              <a:rPr lang="en-US" dirty="0" smtClean="0"/>
              <a:t>Segmentation identifies customer groups</a:t>
            </a:r>
          </a:p>
          <a:p>
            <a:r>
              <a:rPr lang="en-US" dirty="0" smtClean="0"/>
              <a:t>Targeting selects the right customers</a:t>
            </a:r>
          </a:p>
          <a:p>
            <a:r>
              <a:rPr lang="en-US" dirty="0" smtClean="0"/>
              <a:t>Positioning builds a strong brand image</a:t>
            </a:r>
            <a:br>
              <a:rPr lang="en-US" dirty="0" smtClean="0"/>
            </a:br>
            <a:r>
              <a:rPr lang="en-US" dirty="0" smtClean="0"/>
              <a:t>➡ Together, they create effective marketing success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59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Brand positioning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 positioning</dc:title>
  <dc:creator>MGT Com</dc:creator>
  <cp:lastModifiedBy>MGT Com</cp:lastModifiedBy>
  <cp:revision>1</cp:revision>
  <dcterms:created xsi:type="dcterms:W3CDTF">2025-12-29T07:16:33Z</dcterms:created>
  <dcterms:modified xsi:type="dcterms:W3CDTF">2025-12-29T07:20:11Z</dcterms:modified>
</cp:coreProperties>
</file>