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83E07-5B04-4358-A03A-268B8789FC3D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358C7-AFC1-4177-B061-934E840E77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Factors affecting high retail growth in </a:t>
            </a:r>
            <a:r>
              <a:rPr lang="en-US" dirty="0"/>
              <a:t>I</a:t>
            </a:r>
            <a:r>
              <a:rPr lang="en-US" dirty="0" smtClean="0"/>
              <a:t>ndia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642918"/>
            <a:ext cx="621507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Retail Growth in India</a:t>
            </a:r>
          </a:p>
          <a:p>
            <a:endParaRPr lang="en-US" b="1" dirty="0" smtClean="0"/>
          </a:p>
          <a:p>
            <a:r>
              <a:rPr lang="en-US" dirty="0" smtClean="0"/>
              <a:t>India’s retail sector has experienced </a:t>
            </a:r>
            <a:r>
              <a:rPr lang="en-US" b="1" dirty="0" smtClean="0"/>
              <a:t>rapid and sustained growth</a:t>
            </a:r>
            <a:r>
              <a:rPr lang="en-US" dirty="0" smtClean="0"/>
              <a:t> in recent years, making it one of the fastest-growing retail markets in the world.</a:t>
            </a:r>
          </a:p>
          <a:p>
            <a:endParaRPr lang="en-US" dirty="0" smtClean="0"/>
          </a:p>
          <a:p>
            <a:r>
              <a:rPr lang="en-US" b="1" dirty="0" smtClean="0"/>
              <a:t>Reasons:</a:t>
            </a:r>
          </a:p>
          <a:p>
            <a:endParaRPr lang="en-US" dirty="0" smtClean="0"/>
          </a:p>
          <a:p>
            <a:r>
              <a:rPr lang="en-US" dirty="0" smtClean="0"/>
              <a:t>Large and young population</a:t>
            </a:r>
          </a:p>
          <a:p>
            <a:r>
              <a:rPr lang="en-US" dirty="0" smtClean="0"/>
              <a:t>Rising income levels</a:t>
            </a:r>
          </a:p>
          <a:p>
            <a:r>
              <a:rPr lang="en-US" dirty="0" smtClean="0"/>
              <a:t>Changing consumer lifestyles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997839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Demographic &amp; Economic Factors</a:t>
            </a:r>
          </a:p>
          <a:p>
            <a:r>
              <a:rPr lang="en-US" b="1" dirty="0" smtClean="0"/>
              <a:t>1. Large Population Base</a:t>
            </a:r>
            <a:endParaRPr lang="en-US" dirty="0" smtClean="0"/>
          </a:p>
          <a:p>
            <a:r>
              <a:rPr lang="en-US" dirty="0" smtClean="0"/>
              <a:t>India has a vast consumer market</a:t>
            </a:r>
          </a:p>
          <a:p>
            <a:r>
              <a:rPr lang="en-US" dirty="0" smtClean="0"/>
              <a:t>High demand for goods and services</a:t>
            </a:r>
          </a:p>
          <a:p>
            <a:r>
              <a:rPr lang="en-US" b="1" dirty="0" smtClean="0"/>
              <a:t>2. Rising Income Levels</a:t>
            </a:r>
            <a:endParaRPr lang="en-US" dirty="0" smtClean="0"/>
          </a:p>
          <a:p>
            <a:r>
              <a:rPr lang="en-US" dirty="0" smtClean="0"/>
              <a:t>Growth of middle and upper-middle class</a:t>
            </a:r>
          </a:p>
          <a:p>
            <a:r>
              <a:rPr lang="en-US" dirty="0" smtClean="0"/>
              <a:t>Increased purchasing power</a:t>
            </a:r>
          </a:p>
          <a:p>
            <a:r>
              <a:rPr lang="en-US" b="1" dirty="0" smtClean="0"/>
              <a:t>3. Urbanization</a:t>
            </a:r>
            <a:endParaRPr lang="en-US" dirty="0" smtClean="0"/>
          </a:p>
          <a:p>
            <a:r>
              <a:rPr lang="en-US" dirty="0" smtClean="0"/>
              <a:t>Rapid growth of cities and towns</a:t>
            </a:r>
          </a:p>
          <a:p>
            <a:r>
              <a:rPr lang="en-US" dirty="0" smtClean="0"/>
              <a:t>Higher demand for modern retail formats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582341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Changing Consumer Behavior &amp; Lifestyle</a:t>
            </a:r>
          </a:p>
          <a:p>
            <a:r>
              <a:rPr lang="en-US" b="1" dirty="0" smtClean="0"/>
              <a:t>1. Changing Lifestyles</a:t>
            </a:r>
            <a:endParaRPr lang="en-US" dirty="0" smtClean="0"/>
          </a:p>
          <a:p>
            <a:r>
              <a:rPr lang="en-US" dirty="0" smtClean="0"/>
              <a:t>Preference for branded and quality products</a:t>
            </a:r>
          </a:p>
          <a:p>
            <a:r>
              <a:rPr lang="en-US" dirty="0" smtClean="0"/>
              <a:t>Busy lifestyles increasing demand for convenience</a:t>
            </a:r>
          </a:p>
          <a:p>
            <a:r>
              <a:rPr lang="en-US" b="1" dirty="0" smtClean="0"/>
              <a:t>2. Increased Brand Awareness</a:t>
            </a:r>
            <a:endParaRPr lang="en-US" dirty="0" smtClean="0"/>
          </a:p>
          <a:p>
            <a:r>
              <a:rPr lang="en-US" dirty="0" smtClean="0"/>
              <a:t>Exposure through media and internet</a:t>
            </a:r>
          </a:p>
          <a:p>
            <a:r>
              <a:rPr lang="en-US" dirty="0" smtClean="0"/>
              <a:t>Demand for national and international brands</a:t>
            </a:r>
          </a:p>
          <a:p>
            <a:r>
              <a:rPr lang="en-US" b="1" dirty="0" smtClean="0"/>
              <a:t>3. Youth Population</a:t>
            </a:r>
            <a:endParaRPr lang="en-US" dirty="0" smtClean="0"/>
          </a:p>
          <a:p>
            <a:r>
              <a:rPr lang="en-US" dirty="0" smtClean="0"/>
              <a:t>Young consumers drive fashion, electronics, and food retail</a:t>
            </a:r>
          </a:p>
          <a:p>
            <a:r>
              <a:rPr lang="en-US" dirty="0" smtClean="0"/>
              <a:t>High acceptance of modern retail and online shopping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72084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Technology, Government &amp; Infrastructure Support</a:t>
            </a:r>
          </a:p>
          <a:p>
            <a:r>
              <a:rPr lang="en-US" b="1" dirty="0" smtClean="0"/>
              <a:t>1. Growth of E-Commerce &amp; Technology</a:t>
            </a:r>
            <a:endParaRPr lang="en-US" dirty="0" smtClean="0"/>
          </a:p>
          <a:p>
            <a:r>
              <a:rPr lang="en-US" dirty="0" smtClean="0"/>
              <a:t>Online shopping platforms and digital payments</a:t>
            </a:r>
          </a:p>
          <a:p>
            <a:r>
              <a:rPr lang="en-US" dirty="0" smtClean="0"/>
              <a:t>Smartphone and internet penetration</a:t>
            </a:r>
          </a:p>
          <a:p>
            <a:r>
              <a:rPr lang="en-US" b="1" dirty="0" smtClean="0"/>
              <a:t>2. Government Policies</a:t>
            </a:r>
            <a:endParaRPr lang="en-US" dirty="0" smtClean="0"/>
          </a:p>
          <a:p>
            <a:r>
              <a:rPr lang="en-US" dirty="0" smtClean="0"/>
              <a:t>Liberalization and FDI in retail</a:t>
            </a:r>
          </a:p>
          <a:p>
            <a:r>
              <a:rPr lang="en-US" dirty="0" smtClean="0"/>
              <a:t>Support for digital India and startup ecosystem</a:t>
            </a:r>
          </a:p>
          <a:p>
            <a:r>
              <a:rPr lang="en-US" b="1" dirty="0" smtClean="0"/>
              <a:t>3. Improved Infrastructure</a:t>
            </a:r>
            <a:endParaRPr lang="en-US" dirty="0" smtClean="0"/>
          </a:p>
          <a:p>
            <a:r>
              <a:rPr lang="en-US" dirty="0" smtClean="0"/>
              <a:t>Better roads, logistics, and supply chains</a:t>
            </a:r>
          </a:p>
          <a:p>
            <a:r>
              <a:rPr lang="en-US" smtClean="0"/>
              <a:t>Growth of malls and organized retail spaces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215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Factors affecting high retail growth in India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affecting high retail growth in India</dc:title>
  <dc:creator>MGT Com</dc:creator>
  <cp:lastModifiedBy>MGT Com</cp:lastModifiedBy>
  <cp:revision>1</cp:revision>
  <dcterms:created xsi:type="dcterms:W3CDTF">2025-12-29T08:02:24Z</dcterms:created>
  <dcterms:modified xsi:type="dcterms:W3CDTF">2025-12-29T08:06:57Z</dcterms:modified>
</cp:coreProperties>
</file>